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3"/>
    <p:sldMasterId id="2147483652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Safe Handling &amp; Storage of Materials</a:t>
            </a:r>
            <a:endParaRPr/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Carrying and Holding</a:t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Reduce the Force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reduce the force required to move materials by:</a:t>
            </a:r>
            <a:endParaRPr/>
          </a:p>
          <a:p>
            <a:pPr indent="-215900" lvl="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 material movement a pushing or pulling task rather than carrying the load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mechanical devices that are appropriate for the task  (such as carts or dollies)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portable containers in which to place awkward loads to help secure the items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grips or handles on loads when available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the distance the load is moved over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Lifting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decrease your risk of a back injury, you should avoid: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Twisting or jerking movements while carrying a load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Hurrying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Carrying to much at once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Lifting with your back instead of bending at the knee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 lifting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let’s review proper lifting technique: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Bend at the knees instead of bending forward from the hip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Keep your nose between your toes - to avoid twisting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Lift the load with good back posture - a straight back and core muscles tightened.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And keep the load close to your body to avoid overreaching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 remember to test the load before the lift!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is another good visual for proper lifting technique: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Stop and think about your lifting plan and test the load to ensure you can complete the task safely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Position your feet 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Adopt a good posture for lifting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Ensure you have a good grip on the load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Keep the load close to the body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Avoid twisting and jerking movements as you carry the load.</a:t>
            </a:r>
            <a:endParaRPr/>
          </a:p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Finally, place the load down safely at your final destination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Environmental Factors</a:t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Optimal Environment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other factors to consider that contribute to safe material handling.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9144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hot environment - take breaks as necessary away from the heat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loud environment - ensure lifting instructions can be heard by all team members involved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also be sure that: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Lighting levels are adequate throughout your route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Layout of the work area provides better access to the load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that Aisles are free of obstacles</a:t>
            </a:r>
            <a:endParaRPr sz="1200"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Precautions</a:t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</a:t>
            </a:r>
            <a:r>
              <a:rPr lang="en-US" sz="1200"/>
              <a:t>o review, the following are some general precautions to take for safe material moving:</a:t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228600" lvl="0" marL="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the weight of the load so it can be lifted securely … if not, make adjustments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Grip the load securely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 hands from pinch points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help with awkward or heavy loads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good team lifting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use mechanical devices and aids provided and be sure they are in good condition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rush or cut corners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Storing Materials</a:t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 be aware that Injury can occur from manual material handling tasks. However, following safe work practices can prevent these types of injuries from occurring. For example: </a:t>
            </a:r>
            <a:endParaRPr/>
          </a:p>
          <a:p>
            <a: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tissue sprains, strains and tears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Bruises and contusions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Cuts and punctures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crushing injuries or amputations</a:t>
            </a:r>
            <a:endParaRPr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Injury or damage could result if materials are not stored properly.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Stored items should not obstruct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aisles, stairs or exits as well as...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extinguishers, eyewash stations, emergency showers or first aid kits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mindful to keep materials clear of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sprinkler heads, smoke sensors, electrical panels and heat sources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Shelving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general rule,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Shelving units taller than 4ft should be secured to the wall to prevent tipping.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stored on shelves should be secure to prevent from sliding, rolling, falling or collapsing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heavy items on lower shelves up to waist height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overload a shelf - If a shelf is starting to show signs of bowing, The load needs to be lightened.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Stacking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storing larger quantities of </a:t>
            </a:r>
            <a:r>
              <a:rPr lang="en-US"/>
              <a:t>materials</a:t>
            </a:r>
            <a:r>
              <a:rPr lang="en-US"/>
              <a:t>, there are some considerations to remember</a:t>
            </a:r>
            <a:endParaRPr/>
          </a:p>
          <a:p>
            <a: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loads straight and evenly so the stack is secure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 unbalanced loads when you see it to prevent a collapse or fall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placement: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enough space  to store all of the material in one place safely?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aware that Stacking materials near operating machinery may make the load subject to vibration and loss of stability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Stacking styles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Depending on the space available and the item to be stored, there are different ways to stack materials: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Image 1 you will see a Column stack with Single articles placed one above the other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2 shows a Square stack where items are not in columns but the stack still has all vertical sides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3 shows a lean-to stack where one side is stepped and vertical on the other 3 sides. Please note that the stack does not actually lean against a support.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4 shows a stack with bagged goods. The first row should be laid as flat as possible, with the following tiers interlocking.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type of stack should not reach unstable heights.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5 shows an example of storing cylindrical items on its side. It should be stored so that it is secure from rolling by using wedges or chocks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Image 6, items such as gas cylinders that are required to be stored upright need to be secured with a chain to prevent from tipping.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stacking sheet materials,</a:t>
            </a:r>
            <a:endParaRPr/>
          </a:p>
          <a:p>
            <a: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if the material can be laid flat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stacking up on end, you must support the load to prevent it from tipping. Large amounts of sheet material should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stored this way together.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Protect exposed sharp edges to prevent injury to others in the area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Long or tall items (such as boards or poles):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Should be stored flat along the ground unless it can be secured upright to prevent from tipping (for example with the Use of  a suitable chain or strap)</a:t>
            </a:r>
            <a:endParaRPr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Special note regarding Mezzanines: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mezzanines are designed to hold storage as there may be a risk of falling or collapse.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storage is allowed on mezzanines, keep stacked materials below the half-wall height to ensure it does not fall over into the work space below.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Furthermore, if the mezzanine has a hand or guardrail for the protected edge, loose items or liquids should not be stored on the mezzanines as these items could be kicked or split over the edge.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talk to your Supervisor if you find a hazard to report or you are unsure of any task.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Completing the task while preventing injury is the goal, however it is important to report any workplace injury to your Supervisor for investigation and proper documentation.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Manual Material Handling</a:t>
            </a:r>
            <a:endParaRPr/>
          </a:p>
        </p:txBody>
      </p:sp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moving materials, it is important to plan the task, taking the time to think through each step.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plan both the 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lift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order to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possible hazards along the way, Personal or equipment limitations, route safety,  and final placement of the load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evaluate the weight and shape of the load and consider: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Personal Protective Equipment needed for this task?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the load be broken up into multiple moves?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assistance required from a mechanical device or coworker?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other workers or students be affected during the move?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Load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preventative measure that can be taken to prevent injury can be to reduce the weight of the load. </a:t>
            </a:r>
            <a:endParaRPr/>
          </a:p>
          <a:p>
            <a:pPr indent="-215900" lvl="0" marL="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you can decrease: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size of the object (for example. buy smaller sizes)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weight of the container (for example, plastic is lighter than steel)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capacity of the container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load in the container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or, Breaking it down to multiple, smaller loads </a:t>
            </a:r>
            <a:endParaRPr sz="1200"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900" lvl="0" marL="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Furthermore, you can decrease the load by: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limiting the number of objects that are handled during the day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rotating tasks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Designate heavier or awkward loads as team lifts (with 2 or more persons)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size and shape of the load so you can be closer to its centre of gravity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Pushing and Pulling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loads easier to push or pull by using: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Carts, hand trucks and dollies with large diameter casters and good bearings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grips and handles available, typically placed to provide optimal push force and prevent awkward postures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of Hand Trucks: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300" lvl="0" marL="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Includes: wheelbarrows, dolly trucks and 2-wheeled hand trucks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using these mechanical aids, keep the following in mind: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2-wheeled hand trucks should be equipped with brakes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objects should be loaded before lighter ones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load low as not to obstruct your view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proper lifting techniques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&amp; balance truck while always walking forward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hold the truck in place with your foot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Reviewing some of the Key Points: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66700" lvl="0" marL="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rather than pull to decrease stress on the body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overloading – limit the load pushed or pulled at one time even if it means making multiple moves.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exceed mechanical equipment load capacities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the load does not block your vision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push one load and pull another at the same time.  - Your Health and safety is more important than anything that needs to move from here to there.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SB Power point cover.pn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SB Power point cover.png" id="17" name="Shape 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SB Power point cover.png" id="28" name="Shape 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 Handling &amp; Storage of Materials</a:t>
            </a:r>
            <a:endParaRPr/>
          </a:p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March 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CARRYING AND HOLDING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722312" y="2906712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Part 2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36512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the Force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846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Make the material movement a pushing or pulling task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Use mechanical devices  (carts, dolly)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portable containers in which to place awkward loads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grips or handles on loads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 the distance the load is moved over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Lifting</a:t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875" y="1431488"/>
            <a:ext cx="2876550" cy="43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4850" y="1431500"/>
            <a:ext cx="3073975" cy="27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1634" y="3428301"/>
            <a:ext cx="1794670" cy="23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206100" y="1067550"/>
            <a:ext cx="3378900" cy="4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decrease your risk of a back injury, you should avoid: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Twisting with a load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Hurrying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Carrying to much at once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Lifting with your back instead of bending at the knee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 Lifting</a:t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762" y="1842575"/>
            <a:ext cx="6480475" cy="38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7089" l="0" r="8550" t="0"/>
          <a:stretch/>
        </p:blipFill>
        <p:spPr>
          <a:xfrm>
            <a:off x="155425" y="1117475"/>
            <a:ext cx="4974224" cy="16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 b="27730" l="0" r="0" t="0"/>
          <a:stretch/>
        </p:blipFill>
        <p:spPr>
          <a:xfrm>
            <a:off x="1575963" y="5272850"/>
            <a:ext cx="5992075" cy="4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 Lifting Cont...</a:t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1620850"/>
            <a:ext cx="8649099" cy="35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FACTORS</a:t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722312" y="2906712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Part 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Environment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109275"/>
            <a:ext cx="8229600" cy="5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In a hot environment 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breaks as necessary away from the heat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In a loud environment 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lifting instructions can be heard </a:t>
            </a:r>
            <a:r>
              <a:rPr lang="en-US" sz="2800"/>
              <a:t>by all team members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Ensure that:</a:t>
            </a:r>
            <a:endParaRPr/>
          </a:p>
          <a:p>
            <a:pPr indent="-317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Lighting levels are adequate</a:t>
            </a:r>
            <a:endParaRPr sz="2800"/>
          </a:p>
          <a:p>
            <a:pPr indent="-317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Layout of the work area provides better access to the load</a:t>
            </a:r>
            <a:endParaRPr sz="2800"/>
          </a:p>
          <a:p>
            <a:pPr indent="-317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Aisles are free of obstacles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PRECAUTIONS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722312" y="2906712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Part 4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Precautions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200" y="1052499"/>
            <a:ext cx="8229600" cy="4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the weight of the load so it can be lifted securely … if not, make </a:t>
            </a:r>
            <a:r>
              <a:rPr lang="en-US" sz="3000"/>
              <a:t>adjustments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Grip load securely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 hands from pinch points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help with awkward </a:t>
            </a:r>
            <a:r>
              <a:rPr b="0" i="0" lang="en-US" sz="3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heavy</a:t>
            </a: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loads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good team lifting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use mechanical devices and aids provided </a:t>
            </a:r>
            <a:r>
              <a:rPr b="0" i="0" lang="en-US" sz="3000" u="none">
                <a:latin typeface="Calibri"/>
                <a:ea typeface="Calibri"/>
                <a:cs typeface="Calibri"/>
                <a:sym typeface="Calibri"/>
              </a:rPr>
              <a:t>and be sure they are in good condition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rush or cut corners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Storing Materials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22312" y="2906712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-US">
                <a:solidFill>
                  <a:srgbClr val="898989"/>
                </a:solidFill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</a:rPr>
              <a:t>Hazards of Manual Material Handling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55875" y="1417650"/>
            <a:ext cx="6078600" cy="44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800"/>
              <a:t>Be Aware</a:t>
            </a:r>
            <a:r>
              <a:rPr lang="en-US" sz="2800"/>
              <a:t>: </a:t>
            </a:r>
            <a:r>
              <a:rPr lang="en-US" sz="2800"/>
              <a:t>Injury can occur from manual material handling tasks, however following safe work practices can prevent these types of injuries. </a:t>
            </a:r>
            <a:endParaRPr sz="2800"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/>
              <a:t>For example:</a:t>
            </a:r>
            <a:endParaRPr sz="2800"/>
          </a:p>
          <a:p>
            <a:pPr indent="-406400" lvl="0" marL="457200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Soft tissue sprains, strains and tears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Bruises and contusions</a:t>
            </a:r>
            <a:endParaRPr sz="2800"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Cuts and punctures</a:t>
            </a:r>
            <a:endParaRPr sz="2800"/>
          </a:p>
          <a:p>
            <a: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crushing injuries or amputations</a:t>
            </a:r>
            <a:endParaRPr sz="2800"/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775" y="1768950"/>
            <a:ext cx="2963375" cy="39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Storage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223424"/>
            <a:ext cx="8229600" cy="4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Injury or damage could result if materials are not stored properly.</a:t>
            </a:r>
            <a:endParaRPr/>
          </a:p>
          <a:p>
            <a:pPr indent="-431800" lvl="0" marL="457200" marR="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Do not obstruct </a:t>
            </a:r>
            <a:endParaRPr/>
          </a:p>
          <a:p>
            <a:pPr indent="-406400" lvl="1" marL="914400" marR="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aisles, stairs or exits</a:t>
            </a:r>
            <a:endParaRPr/>
          </a:p>
          <a:p>
            <a:pPr indent="-406400" lvl="1" marL="914400" marR="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Fire extinguishers, eyewash stations, emergency showers or first aid kits</a:t>
            </a:r>
            <a:endParaRPr/>
          </a:p>
          <a:p>
            <a:pPr indent="-431800" lvl="0" marL="457200" marR="0" rtl="0" algn="l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Keep materials clear of </a:t>
            </a:r>
            <a:endParaRPr/>
          </a:p>
          <a:p>
            <a:pPr indent="-406400" lvl="1" marL="914400" marR="0" rtl="0" algn="l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sprinkler heads, smoke sensors, </a:t>
            </a:r>
            <a:r>
              <a:rPr lang="en-US"/>
              <a:t>electrical</a:t>
            </a:r>
            <a:r>
              <a:rPr lang="en-US"/>
              <a:t> panels and heat sources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Shelving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301350"/>
            <a:ext cx="8229600" cy="48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Shelving units taller than 4ft should be secured to the wall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Materials stored</a:t>
            </a:r>
            <a:r>
              <a:rPr lang="en-US"/>
              <a:t> on shelves should be secure to prevent from sliding, rolling, falling or collapsing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Store heavy items on lower shelves up to waist height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Do not overload a shelf - watch for bowing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Stacking</a:t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Stack loads straight and evenly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Correct unbalanced loads when you see it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Consider placement: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Is there enough space?</a:t>
            </a:r>
            <a:endParaRPr/>
          </a:p>
          <a:p>
            <a: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Stacking materials near operating machinery may make the load subject to vibration and loss of stability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Stacking Styles</a:t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140300"/>
            <a:ext cx="8229600" cy="49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Depending on the space available and the item to be stored, there are different ways to stack materials:</a:t>
            </a:r>
            <a:endParaRPr/>
          </a:p>
          <a:p>
            <a: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Column: Single articles placed one above the other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n-US" sz="2400"/>
              <a:t>Square: Any stack with </a:t>
            </a:r>
            <a:r>
              <a:rPr lang="en-US" sz="2400"/>
              <a:t>vertical</a:t>
            </a:r>
            <a:r>
              <a:rPr lang="en-US" sz="2400"/>
              <a:t> sides</a:t>
            </a:r>
            <a:endParaRPr sz="2400"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3622850"/>
            <a:ext cx="3472425" cy="21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400" y="3602313"/>
            <a:ext cx="3472425" cy="219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Stacking Styles Cont...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072125" y="1342000"/>
            <a:ext cx="5614800" cy="47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3) Lean-to: “stepped” on one side, and vertical on three sides. The stack does not actually lean against a support.</a:t>
            </a:r>
            <a:endParaRPr sz="2400"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4) Bagged Goods: Place the first row with the bags laying flat, and continue </a:t>
            </a:r>
            <a:r>
              <a:rPr lang="en-US" sz="2400"/>
              <a:t>interlocking </a:t>
            </a:r>
            <a:r>
              <a:rPr lang="en-US" sz="2400"/>
              <a:t>with the following tiers.</a:t>
            </a:r>
            <a:endParaRPr sz="2400"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3" y="1417650"/>
            <a:ext cx="2939500" cy="22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37475"/>
            <a:ext cx="55626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Stacking Styles Cont...</a:t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57200" y="1350800"/>
            <a:ext cx="5050800" cy="47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5) Cylindrical items: If stacked on </a:t>
            </a:r>
            <a:r>
              <a:rPr lang="en-US" sz="3000"/>
              <a:t>their</a:t>
            </a:r>
            <a:r>
              <a:rPr lang="en-US" sz="3000"/>
              <a:t> sides, wedges (or chocks) should be fixed to the sides to prevent rolling.</a:t>
            </a:r>
            <a:endParaRPr sz="3000"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/>
              <a:t>6) Gas cylinders: use restraining chains to secure upright cylinders.</a:t>
            </a:r>
            <a:endParaRPr sz="3000"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875" y="3485325"/>
            <a:ext cx="1582710" cy="2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400" y="1198398"/>
            <a:ext cx="2935375" cy="22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Stacking Styles Cont...</a:t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864925"/>
            <a:ext cx="8229600" cy="52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7) Sheet Materials: </a:t>
            </a:r>
            <a:endParaRPr/>
          </a:p>
          <a:p>
            <a:pPr indent="-393700" lvl="0" marL="457200" rtl="0">
              <a:spcBef>
                <a:spcPts val="64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Consider if the material can be </a:t>
            </a:r>
            <a:r>
              <a:rPr lang="en-US" sz="2600"/>
              <a:t>laid</a:t>
            </a:r>
            <a:r>
              <a:rPr lang="en-US" sz="2600"/>
              <a:t> flat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If stacking up on end, you must support the load to prevent tipping. Large amounts of sheet material should</a:t>
            </a:r>
            <a:r>
              <a:rPr lang="en-US" sz="2600" u="sng"/>
              <a:t> NOT</a:t>
            </a:r>
            <a:r>
              <a:rPr lang="en-US" sz="2600"/>
              <a:t> be stored this way together.</a:t>
            </a:r>
            <a:endParaRPr sz="2600"/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Protect sharp edges to prevent injury to others in the area</a:t>
            </a:r>
            <a:endParaRPr sz="2600"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8) Long/tall items (i.e. boards/poles): </a:t>
            </a:r>
            <a:endParaRPr/>
          </a:p>
          <a:p>
            <a:pPr indent="-393700" lvl="0" marL="457200" rtl="0">
              <a:spcBef>
                <a:spcPts val="640"/>
              </a:spcBef>
              <a:spcAft>
                <a:spcPts val="0"/>
              </a:spcAft>
              <a:buSzPts val="2600"/>
              <a:buChar char="-"/>
            </a:pPr>
            <a:r>
              <a:rPr lang="en-US" sz="2600"/>
              <a:t>Should be stored flat along the ground unless it can be secured upright to prevent tipping (ex. Use of chain or strap)</a:t>
            </a: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Special Note: Mezzanines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1316950"/>
            <a:ext cx="8229600" cy="480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Not all mezzanines are designed to hold storage as there may be a risk of falling or collapse.</a:t>
            </a:r>
            <a:endParaRPr/>
          </a:p>
          <a:p>
            <a:pPr indent="0" lvl="0" mar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If storage is allowed on mezzanines, keep stacked materials below the half-wall height to ensure it does not fall over into the work space below.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722312" y="2906712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en-US">
                <a:solidFill>
                  <a:srgbClr val="898989"/>
                </a:solidFill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599975"/>
            <a:ext cx="8229600" cy="55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Be sure to talk to your Supervisor if you find a hazard to report or you are unsure of a task.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Completing the task while preventing injury is the goal, however it is important to report any workplace injury to your Supervisor for investigation and proper documentation.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 MATERIALS HANDLING</a:t>
            </a:r>
            <a:endParaRPr/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722312" y="2906712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Part 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Planning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192250"/>
            <a:ext cx="8229600" cy="49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Before moving materials:</a:t>
            </a:r>
            <a:endParaRPr>
              <a:solidFill>
                <a:srgbClr val="000000"/>
              </a:solidFill>
            </a:endParaRPr>
          </a:p>
          <a:p>
            <a:pPr indent="-406400" lvl="0" marL="457200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Plan the </a:t>
            </a:r>
            <a:r>
              <a:rPr b="1" lang="en-US" sz="2800">
                <a:solidFill>
                  <a:srgbClr val="000000"/>
                </a:solidFill>
              </a:rPr>
              <a:t>lift</a:t>
            </a:r>
            <a:r>
              <a:rPr lang="en-US" sz="2800">
                <a:solidFill>
                  <a:srgbClr val="000000"/>
                </a:solidFill>
              </a:rPr>
              <a:t> and the </a:t>
            </a:r>
            <a:r>
              <a:rPr b="1" lang="en-US" sz="2800">
                <a:solidFill>
                  <a:srgbClr val="000000"/>
                </a:solidFill>
              </a:rPr>
              <a:t>route</a:t>
            </a:r>
            <a:endParaRPr b="1" sz="2800">
              <a:solidFill>
                <a:srgbClr val="000000"/>
              </a:solidFill>
            </a:endParaRPr>
          </a:p>
          <a:p>
            <a:pPr indent="-368300" lvl="1" marL="914400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>
                <a:solidFill>
                  <a:srgbClr val="000000"/>
                </a:solidFill>
              </a:rPr>
              <a:t>Identify possible hazards, limitations, route safety,  and final placement</a:t>
            </a:r>
            <a:endParaRPr sz="2200">
              <a:solidFill>
                <a:srgbClr val="000000"/>
              </a:solidFill>
            </a:endParaRPr>
          </a:p>
          <a:p>
            <a:pPr indent="-406400" lvl="0" marL="4572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Evaluate the weight and shape of the load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Consider:</a:t>
            </a:r>
            <a:endParaRPr sz="2800">
              <a:solidFill>
                <a:srgbClr val="000000"/>
              </a:solidFill>
            </a:endParaRP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>
                <a:solidFill>
                  <a:srgbClr val="000000"/>
                </a:solidFill>
              </a:rPr>
              <a:t>Is Personal Protective Equipment needed?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>
                <a:solidFill>
                  <a:srgbClr val="000000"/>
                </a:solidFill>
              </a:rPr>
              <a:t>Should the load be broken up into multiple moves?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>
                <a:solidFill>
                  <a:srgbClr val="000000"/>
                </a:solidFill>
              </a:rPr>
              <a:t>Is assistance required from a mechanical device or coworker?</a:t>
            </a:r>
            <a:endParaRPr sz="2200">
              <a:solidFill>
                <a:srgbClr val="000000"/>
              </a:solidFill>
            </a:endParaRPr>
          </a:p>
          <a:p>
            <a:pPr indent="-3683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</a:pPr>
            <a:r>
              <a:rPr lang="en-US" sz="2200">
                <a:solidFill>
                  <a:srgbClr val="000000"/>
                </a:solidFill>
              </a:rPr>
              <a:t>Will other workers or students be affected?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Load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the weight of the load by decreasing the: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of the object (</a:t>
            </a:r>
            <a:r>
              <a:rPr lang="en-US"/>
              <a:t>e.g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buy smaller sizes)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of the container (</a:t>
            </a:r>
            <a:r>
              <a:rPr lang="en-US"/>
              <a:t>e.g.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plastic is lighter than steel)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of containers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in the container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>
                <a:solidFill>
                  <a:srgbClr val="000000"/>
                </a:solidFill>
              </a:rPr>
              <a:t>Breaking it down to multiple, smaller loads </a:t>
            </a:r>
            <a:endParaRPr>
              <a:solidFill>
                <a:srgbClr val="000000"/>
              </a:solidFill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Load Cont…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the load on the employee by: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limiting the number of objects that are handled during the day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rotating tasks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Designating heavier or awkward loads as team lifts (ie. 2 or more persons)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size and shape of load so employee can get closer the load’s centre of gravity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Pushing and Pulling</a:t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loads easier to push/pull by using: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Carts, hand trucks and dollies with large diameter casters and good bearings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Grips/handles on loads or mechanical aids, placed to provide optimal push force and prevent awkward postures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188912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Hand Trucks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88950" y="881049"/>
            <a:ext cx="8229600" cy="50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Includes: wheelbarrows, dolly trucks and 2-wheeled hand trucks)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2-wheeled hand trucks should be equipped with brakes</a:t>
            </a:r>
            <a:endParaRPr>
              <a:solidFill>
                <a:srgbClr val="FF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objects should be loaded before lighter ones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load as low as possible as not to obstruct your view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proper lifting techniques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&amp; balance truck while always walking forward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hold the truck in place with your foot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49262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Points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44500" y="11255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rather than pull</a:t>
            </a:r>
            <a:endParaRPr sz="2800"/>
          </a:p>
          <a:p>
            <a:pPr indent="-3683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overloading – limit the load pushed or pulled at one time</a:t>
            </a:r>
            <a:endParaRPr sz="2800"/>
          </a:p>
          <a:p>
            <a:pPr indent="-3683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</a:rPr>
              <a:t>Do not exceed mechanical equipment load capacities</a:t>
            </a:r>
            <a:endParaRPr sz="2800">
              <a:solidFill>
                <a:srgbClr val="000000"/>
              </a:solidFill>
            </a:endParaRPr>
          </a:p>
          <a:p>
            <a:pPr indent="-3683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the load does not block vision</a:t>
            </a:r>
            <a:endParaRPr sz="2800"/>
          </a:p>
          <a:p>
            <a:pPr indent="-3683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push one load and pull another at the same time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