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0" r:id="rId2"/>
    <p:sldMasterId id="2147483682" r:id="rId3"/>
    <p:sldMasterId id="2147483694" r:id="rId4"/>
    <p:sldMasterId id="2147483706" r:id="rId5"/>
    <p:sldMasterId id="2147483718" r:id="rId6"/>
    <p:sldMasterId id="2147483730" r:id="rId7"/>
    <p:sldMasterId id="2147483742" r:id="rId8"/>
    <p:sldMasterId id="2147483754" r:id="rId9"/>
    <p:sldMasterId id="2147483766" r:id="rId10"/>
    <p:sldMasterId id="2147483778" r:id="rId11"/>
    <p:sldMasterId id="2147483790" r:id="rId12"/>
    <p:sldMasterId id="2147483802" r:id="rId13"/>
  </p:sldMasterIdLst>
  <p:sldIdLst>
    <p:sldId id="284" r:id="rId14"/>
    <p:sldId id="318" r:id="rId15"/>
    <p:sldId id="291" r:id="rId16"/>
    <p:sldId id="321" r:id="rId17"/>
    <p:sldId id="312" r:id="rId18"/>
    <p:sldId id="330" r:id="rId19"/>
    <p:sldId id="327" r:id="rId20"/>
    <p:sldId id="329" r:id="rId21"/>
    <p:sldId id="328"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CB6"/>
    <a:srgbClr val="E1CCD1"/>
    <a:srgbClr val="DBD3C3"/>
    <a:srgbClr val="5F5F5F"/>
    <a:srgbClr val="808080"/>
    <a:srgbClr val="F6F373"/>
    <a:srgbClr val="F0F066"/>
    <a:srgbClr val="FFCC66"/>
    <a:srgbClr val="263E5A"/>
    <a:srgbClr val="042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1" autoAdjust="0"/>
    <p:restoredTop sz="94660"/>
  </p:normalViewPr>
  <p:slideViewPr>
    <p:cSldViewPr snapToGrid="0">
      <p:cViewPr>
        <p:scale>
          <a:sx n="110" d="100"/>
          <a:sy n="110" d="100"/>
        </p:scale>
        <p:origin x="-158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image" Target="../media/image47.jp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C024D-4BFF-4037-8DCB-6123C168145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BB7BE25-1A27-4D67-B150-0EDF740A822A}">
      <dgm:prSet phldrT="[Text]" custT="1"/>
      <dgm:spPr/>
      <dgm:t>
        <a:bodyPr/>
        <a:lstStyle/>
        <a:p>
          <a:r>
            <a:rPr lang="en-US" sz="1800" dirty="0" smtClean="0"/>
            <a:t>Supplier Labels contain the following:</a:t>
          </a:r>
          <a:endParaRPr lang="en-US" sz="1800" dirty="0"/>
        </a:p>
      </dgm:t>
    </dgm:pt>
    <dgm:pt modelId="{5B4FEAB4-59EE-4DFC-8336-CBFE78BF0520}" type="parTrans" cxnId="{B2EEE36F-9DFA-4AFB-86C4-CF1024D922A0}">
      <dgm:prSet/>
      <dgm:spPr/>
      <dgm:t>
        <a:bodyPr/>
        <a:lstStyle/>
        <a:p>
          <a:endParaRPr lang="en-US"/>
        </a:p>
      </dgm:t>
    </dgm:pt>
    <dgm:pt modelId="{13BBE530-D9A2-47B1-BA33-8B95BA269469}" type="sibTrans" cxnId="{B2EEE36F-9DFA-4AFB-86C4-CF1024D922A0}">
      <dgm:prSet/>
      <dgm:spPr/>
      <dgm:t>
        <a:bodyPr/>
        <a:lstStyle/>
        <a:p>
          <a:endParaRPr lang="en-US"/>
        </a:p>
      </dgm:t>
    </dgm:pt>
    <dgm:pt modelId="{779471EF-FFDF-4D34-BE26-9092E24105B8}">
      <dgm:prSet phldrT="[Text]" custT="1"/>
      <dgm:spPr/>
      <dgm:t>
        <a:bodyPr/>
        <a:lstStyle/>
        <a:p>
          <a:r>
            <a:rPr lang="en-US" sz="1800" dirty="0" smtClean="0">
              <a:solidFill>
                <a:schemeClr val="tx2"/>
              </a:solidFill>
            </a:rPr>
            <a:t>Product name</a:t>
          </a:r>
          <a:endParaRPr lang="en-US" sz="1800" dirty="0">
            <a:solidFill>
              <a:schemeClr val="tx2"/>
            </a:solidFill>
          </a:endParaRPr>
        </a:p>
      </dgm:t>
    </dgm:pt>
    <dgm:pt modelId="{06B0484E-3C86-4960-ABA1-FE5A595ACDCD}" type="parTrans" cxnId="{8EA3D7DC-4D17-4D3A-8B25-CAFEFAB44B49}">
      <dgm:prSet/>
      <dgm:spPr/>
      <dgm:t>
        <a:bodyPr/>
        <a:lstStyle/>
        <a:p>
          <a:endParaRPr lang="en-US"/>
        </a:p>
      </dgm:t>
    </dgm:pt>
    <dgm:pt modelId="{E0E68867-B912-4BEE-886D-DB357689938D}" type="sibTrans" cxnId="{8EA3D7DC-4D17-4D3A-8B25-CAFEFAB44B49}">
      <dgm:prSet/>
      <dgm:spPr/>
      <dgm:t>
        <a:bodyPr/>
        <a:lstStyle/>
        <a:p>
          <a:endParaRPr lang="en-US"/>
        </a:p>
      </dgm:t>
    </dgm:pt>
    <dgm:pt modelId="{D5D0AE61-1967-4FBC-9866-2503CC4B6F44}">
      <dgm:prSet phldrT="[Text]" custT="1"/>
      <dgm:spPr/>
      <dgm:t>
        <a:bodyPr/>
        <a:lstStyle/>
        <a:p>
          <a:r>
            <a:rPr lang="en-US" sz="1800" dirty="0" smtClean="0"/>
            <a:t>All information must be disclosed in English and French within a hatched border</a:t>
          </a:r>
          <a:endParaRPr lang="en-US" sz="1800" dirty="0"/>
        </a:p>
      </dgm:t>
    </dgm:pt>
    <dgm:pt modelId="{1B3E2397-EB5D-4E1D-A8D5-09847048F445}" type="parTrans" cxnId="{3F0F3445-D59F-4BDC-84DA-1D1F8E1D3CA3}">
      <dgm:prSet/>
      <dgm:spPr/>
      <dgm:t>
        <a:bodyPr/>
        <a:lstStyle/>
        <a:p>
          <a:endParaRPr lang="en-US"/>
        </a:p>
      </dgm:t>
    </dgm:pt>
    <dgm:pt modelId="{996EA24D-86FB-46C9-81DE-CB66F0428414}" type="sibTrans" cxnId="{3F0F3445-D59F-4BDC-84DA-1D1F8E1D3CA3}">
      <dgm:prSet/>
      <dgm:spPr/>
      <dgm:t>
        <a:bodyPr/>
        <a:lstStyle/>
        <a:p>
          <a:endParaRPr lang="en-US"/>
        </a:p>
      </dgm:t>
    </dgm:pt>
    <dgm:pt modelId="{7822AA2B-7F88-49FC-9C93-0AFDD88C300F}">
      <dgm:prSet custT="1"/>
      <dgm:spPr/>
      <dgm:t>
        <a:bodyPr/>
        <a:lstStyle/>
        <a:p>
          <a:r>
            <a:rPr lang="en-US" sz="1800" dirty="0" smtClean="0">
              <a:solidFill>
                <a:schemeClr val="tx2"/>
              </a:solidFill>
            </a:rPr>
            <a:t>Hazard symbols</a:t>
          </a:r>
          <a:endParaRPr lang="en-US" sz="1800" dirty="0">
            <a:solidFill>
              <a:schemeClr val="tx2"/>
            </a:solidFill>
          </a:endParaRPr>
        </a:p>
      </dgm:t>
    </dgm:pt>
    <dgm:pt modelId="{1A3585C4-6F52-4FC8-980C-5C9A313AC587}" type="parTrans" cxnId="{3412650B-031D-46CD-9BD2-7C68247A7969}">
      <dgm:prSet/>
      <dgm:spPr/>
      <dgm:t>
        <a:bodyPr/>
        <a:lstStyle/>
        <a:p>
          <a:endParaRPr lang="en-US"/>
        </a:p>
      </dgm:t>
    </dgm:pt>
    <dgm:pt modelId="{B4277823-26BC-4E1A-BC25-6C1C5BE9D28B}" type="sibTrans" cxnId="{3412650B-031D-46CD-9BD2-7C68247A7969}">
      <dgm:prSet/>
      <dgm:spPr/>
      <dgm:t>
        <a:bodyPr/>
        <a:lstStyle/>
        <a:p>
          <a:endParaRPr lang="en-US"/>
        </a:p>
      </dgm:t>
    </dgm:pt>
    <dgm:pt modelId="{FE0DD966-F8A8-4389-B420-36A4CBB24CC1}">
      <dgm:prSet custT="1"/>
      <dgm:spPr/>
      <dgm:t>
        <a:bodyPr/>
        <a:lstStyle/>
        <a:p>
          <a:r>
            <a:rPr lang="en-US" sz="1800" dirty="0" smtClean="0">
              <a:solidFill>
                <a:schemeClr val="tx2"/>
              </a:solidFill>
            </a:rPr>
            <a:t>Risk phrases</a:t>
          </a:r>
          <a:endParaRPr lang="en-US" sz="1800" dirty="0">
            <a:solidFill>
              <a:schemeClr val="tx2"/>
            </a:solidFill>
          </a:endParaRPr>
        </a:p>
      </dgm:t>
    </dgm:pt>
    <dgm:pt modelId="{F9D84339-0B74-4ACC-8B28-E82B528BD61D}" type="parTrans" cxnId="{B28036E7-11E0-4270-9E4A-C12F6BDB3102}">
      <dgm:prSet/>
      <dgm:spPr/>
      <dgm:t>
        <a:bodyPr/>
        <a:lstStyle/>
        <a:p>
          <a:endParaRPr lang="en-US"/>
        </a:p>
      </dgm:t>
    </dgm:pt>
    <dgm:pt modelId="{0DECA176-925F-4C11-9C0E-1579625A7E52}" type="sibTrans" cxnId="{B28036E7-11E0-4270-9E4A-C12F6BDB3102}">
      <dgm:prSet/>
      <dgm:spPr/>
      <dgm:t>
        <a:bodyPr/>
        <a:lstStyle/>
        <a:p>
          <a:endParaRPr lang="en-US"/>
        </a:p>
      </dgm:t>
    </dgm:pt>
    <dgm:pt modelId="{0E4D326A-0347-4B0B-AF45-1D90A9ACF2E3}">
      <dgm:prSet custT="1"/>
      <dgm:spPr/>
      <dgm:t>
        <a:bodyPr/>
        <a:lstStyle/>
        <a:p>
          <a:r>
            <a:rPr lang="en-US" sz="1800" dirty="0" smtClean="0">
              <a:solidFill>
                <a:schemeClr val="tx2"/>
              </a:solidFill>
            </a:rPr>
            <a:t>Precautionary measures</a:t>
          </a:r>
          <a:endParaRPr lang="en-US" sz="1800" dirty="0">
            <a:solidFill>
              <a:schemeClr val="tx2"/>
            </a:solidFill>
          </a:endParaRPr>
        </a:p>
      </dgm:t>
    </dgm:pt>
    <dgm:pt modelId="{1896C769-E2DE-4B1A-8B33-57FE3A753EE2}" type="parTrans" cxnId="{12D6650E-FDCF-4C10-B2DB-3AA56D282DC0}">
      <dgm:prSet/>
      <dgm:spPr/>
      <dgm:t>
        <a:bodyPr/>
        <a:lstStyle/>
        <a:p>
          <a:endParaRPr lang="en-US"/>
        </a:p>
      </dgm:t>
    </dgm:pt>
    <dgm:pt modelId="{6C18D7E1-808A-4540-A791-F41AEB412000}" type="sibTrans" cxnId="{12D6650E-FDCF-4C10-B2DB-3AA56D282DC0}">
      <dgm:prSet/>
      <dgm:spPr/>
      <dgm:t>
        <a:bodyPr/>
        <a:lstStyle/>
        <a:p>
          <a:endParaRPr lang="en-US"/>
        </a:p>
      </dgm:t>
    </dgm:pt>
    <dgm:pt modelId="{4D1A62A8-E27E-49BB-9121-90E621AF3239}">
      <dgm:prSet custT="1"/>
      <dgm:spPr/>
      <dgm:t>
        <a:bodyPr/>
        <a:lstStyle/>
        <a:p>
          <a:r>
            <a:rPr lang="en-US" sz="1800" dirty="0" smtClean="0">
              <a:solidFill>
                <a:schemeClr val="tx2"/>
              </a:solidFill>
            </a:rPr>
            <a:t>First aid measures</a:t>
          </a:r>
          <a:endParaRPr lang="en-US" sz="1800" dirty="0">
            <a:solidFill>
              <a:schemeClr val="tx2"/>
            </a:solidFill>
          </a:endParaRPr>
        </a:p>
      </dgm:t>
    </dgm:pt>
    <dgm:pt modelId="{D9B856C6-936C-4E18-897D-1D9648481F1F}" type="parTrans" cxnId="{46D48339-DA34-42E0-B3FB-D091C30D19D2}">
      <dgm:prSet/>
      <dgm:spPr/>
      <dgm:t>
        <a:bodyPr/>
        <a:lstStyle/>
        <a:p>
          <a:endParaRPr lang="en-US"/>
        </a:p>
      </dgm:t>
    </dgm:pt>
    <dgm:pt modelId="{95CC2043-78C5-493A-8146-98A3829F4A8A}" type="sibTrans" cxnId="{46D48339-DA34-42E0-B3FB-D091C30D19D2}">
      <dgm:prSet/>
      <dgm:spPr/>
      <dgm:t>
        <a:bodyPr/>
        <a:lstStyle/>
        <a:p>
          <a:endParaRPr lang="en-US"/>
        </a:p>
      </dgm:t>
    </dgm:pt>
    <dgm:pt modelId="{2B457786-3BB2-4EC4-B661-6E3A53E8042B}">
      <dgm:prSet custT="1"/>
      <dgm:spPr/>
      <dgm:t>
        <a:bodyPr/>
        <a:lstStyle/>
        <a:p>
          <a:r>
            <a:rPr lang="en-US" sz="1800" dirty="0" smtClean="0">
              <a:solidFill>
                <a:schemeClr val="tx2"/>
              </a:solidFill>
            </a:rPr>
            <a:t>Supplier identifier</a:t>
          </a:r>
          <a:endParaRPr lang="en-US" sz="1800" dirty="0">
            <a:solidFill>
              <a:schemeClr val="tx2"/>
            </a:solidFill>
          </a:endParaRPr>
        </a:p>
      </dgm:t>
    </dgm:pt>
    <dgm:pt modelId="{FE02EA2E-0B45-4C5D-9618-44AB9E0282E9}" type="parTrans" cxnId="{0CCBE070-97A7-4210-9B70-79441613139C}">
      <dgm:prSet/>
      <dgm:spPr/>
      <dgm:t>
        <a:bodyPr/>
        <a:lstStyle/>
        <a:p>
          <a:endParaRPr lang="en-US"/>
        </a:p>
      </dgm:t>
    </dgm:pt>
    <dgm:pt modelId="{69E774C1-9EAB-4CCE-8F01-4DEBBD548DC4}" type="sibTrans" cxnId="{0CCBE070-97A7-4210-9B70-79441613139C}">
      <dgm:prSet/>
      <dgm:spPr/>
      <dgm:t>
        <a:bodyPr/>
        <a:lstStyle/>
        <a:p>
          <a:endParaRPr lang="en-US"/>
        </a:p>
      </dgm:t>
    </dgm:pt>
    <dgm:pt modelId="{66E9E961-B888-4462-93E3-31BAE6E605E0}">
      <dgm:prSet custT="1"/>
      <dgm:spPr/>
      <dgm:t>
        <a:bodyPr/>
        <a:lstStyle/>
        <a:p>
          <a:r>
            <a:rPr lang="en-US" sz="1800" dirty="0" smtClean="0">
              <a:solidFill>
                <a:schemeClr val="tx2"/>
              </a:solidFill>
            </a:rPr>
            <a:t>Reference to MSDS</a:t>
          </a:r>
          <a:endParaRPr lang="en-US" sz="1800" dirty="0">
            <a:solidFill>
              <a:schemeClr val="tx2"/>
            </a:solidFill>
          </a:endParaRPr>
        </a:p>
      </dgm:t>
    </dgm:pt>
    <dgm:pt modelId="{6C33F733-A710-4C64-9EE9-1A0C51344391}" type="parTrans" cxnId="{53872759-6EB6-4EC3-92A7-6BD8C9BDC330}">
      <dgm:prSet/>
      <dgm:spPr/>
      <dgm:t>
        <a:bodyPr/>
        <a:lstStyle/>
        <a:p>
          <a:endParaRPr lang="en-US"/>
        </a:p>
      </dgm:t>
    </dgm:pt>
    <dgm:pt modelId="{DA81AD7B-5598-4F8B-ACAA-2F7D65153257}" type="sibTrans" cxnId="{53872759-6EB6-4EC3-92A7-6BD8C9BDC330}">
      <dgm:prSet/>
      <dgm:spPr/>
      <dgm:t>
        <a:bodyPr/>
        <a:lstStyle/>
        <a:p>
          <a:endParaRPr lang="en-US"/>
        </a:p>
      </dgm:t>
    </dgm:pt>
    <dgm:pt modelId="{F6521DD7-4BF2-4AD1-B033-424BBB0CF082}" type="pres">
      <dgm:prSet presAssocID="{FC9C024D-4BFF-4037-8DCB-6123C1681456}" presName="linear" presStyleCnt="0">
        <dgm:presLayoutVars>
          <dgm:animLvl val="lvl"/>
          <dgm:resizeHandles val="exact"/>
        </dgm:presLayoutVars>
      </dgm:prSet>
      <dgm:spPr/>
      <dgm:t>
        <a:bodyPr/>
        <a:lstStyle/>
        <a:p>
          <a:endParaRPr lang="en-US"/>
        </a:p>
      </dgm:t>
    </dgm:pt>
    <dgm:pt modelId="{EA640F3F-6EE8-425D-8E32-BC9875707A38}" type="pres">
      <dgm:prSet presAssocID="{DBB7BE25-1A27-4D67-B150-0EDF740A822A}" presName="parentText" presStyleLbl="node1" presStyleIdx="0" presStyleCnt="2" custScaleY="76309">
        <dgm:presLayoutVars>
          <dgm:chMax val="0"/>
          <dgm:bulletEnabled val="1"/>
        </dgm:presLayoutVars>
      </dgm:prSet>
      <dgm:spPr/>
      <dgm:t>
        <a:bodyPr/>
        <a:lstStyle/>
        <a:p>
          <a:endParaRPr lang="en-US"/>
        </a:p>
      </dgm:t>
    </dgm:pt>
    <dgm:pt modelId="{14A6573A-E501-4E27-A33A-989D7A2C0A24}" type="pres">
      <dgm:prSet presAssocID="{DBB7BE25-1A27-4D67-B150-0EDF740A822A}" presName="childText" presStyleLbl="revTx" presStyleIdx="0" presStyleCnt="1">
        <dgm:presLayoutVars>
          <dgm:bulletEnabled val="1"/>
        </dgm:presLayoutVars>
      </dgm:prSet>
      <dgm:spPr/>
      <dgm:t>
        <a:bodyPr/>
        <a:lstStyle/>
        <a:p>
          <a:endParaRPr lang="en-US"/>
        </a:p>
      </dgm:t>
    </dgm:pt>
    <dgm:pt modelId="{240B81B5-DD97-40F8-A7B7-8435DC59D8DA}" type="pres">
      <dgm:prSet presAssocID="{D5D0AE61-1967-4FBC-9866-2503CC4B6F44}" presName="parentText" presStyleLbl="node1" presStyleIdx="1" presStyleCnt="2">
        <dgm:presLayoutVars>
          <dgm:chMax val="0"/>
          <dgm:bulletEnabled val="1"/>
        </dgm:presLayoutVars>
      </dgm:prSet>
      <dgm:spPr/>
      <dgm:t>
        <a:bodyPr/>
        <a:lstStyle/>
        <a:p>
          <a:endParaRPr lang="en-US"/>
        </a:p>
      </dgm:t>
    </dgm:pt>
  </dgm:ptLst>
  <dgm:cxnLst>
    <dgm:cxn modelId="{2DECE65D-E990-40F6-A535-27C086B7BE5D}" type="presOf" srcId="{0E4D326A-0347-4B0B-AF45-1D90A9ACF2E3}" destId="{14A6573A-E501-4E27-A33A-989D7A2C0A24}" srcOrd="0" destOrd="3" presId="urn:microsoft.com/office/officeart/2005/8/layout/vList2"/>
    <dgm:cxn modelId="{C958FAFE-F1E1-4559-8D56-E3DFAE701E9F}" type="presOf" srcId="{4D1A62A8-E27E-49BB-9121-90E621AF3239}" destId="{14A6573A-E501-4E27-A33A-989D7A2C0A24}" srcOrd="0" destOrd="4" presId="urn:microsoft.com/office/officeart/2005/8/layout/vList2"/>
    <dgm:cxn modelId="{6DA4FD06-E856-46B8-9D73-C14E5F9A4BAE}" type="presOf" srcId="{779471EF-FFDF-4D34-BE26-9092E24105B8}" destId="{14A6573A-E501-4E27-A33A-989D7A2C0A24}" srcOrd="0" destOrd="0" presId="urn:microsoft.com/office/officeart/2005/8/layout/vList2"/>
    <dgm:cxn modelId="{D6CD348B-DF97-4A8D-BFD0-1FC4381ECCC5}" type="presOf" srcId="{66E9E961-B888-4462-93E3-31BAE6E605E0}" destId="{14A6573A-E501-4E27-A33A-989D7A2C0A24}" srcOrd="0" destOrd="6" presId="urn:microsoft.com/office/officeart/2005/8/layout/vList2"/>
    <dgm:cxn modelId="{5DEA2962-5D7E-4C1F-84C1-B15D3AF4617D}" type="presOf" srcId="{2B457786-3BB2-4EC4-B661-6E3A53E8042B}" destId="{14A6573A-E501-4E27-A33A-989D7A2C0A24}" srcOrd="0" destOrd="5" presId="urn:microsoft.com/office/officeart/2005/8/layout/vList2"/>
    <dgm:cxn modelId="{66BDDF27-FBA5-45B7-B91B-2A41C551D914}" type="presOf" srcId="{7822AA2B-7F88-49FC-9C93-0AFDD88C300F}" destId="{14A6573A-E501-4E27-A33A-989D7A2C0A24}" srcOrd="0" destOrd="1" presId="urn:microsoft.com/office/officeart/2005/8/layout/vList2"/>
    <dgm:cxn modelId="{D3BFC869-1B1F-4F3C-BC64-5DB4CE14BB14}" type="presOf" srcId="{FE0DD966-F8A8-4389-B420-36A4CBB24CC1}" destId="{14A6573A-E501-4E27-A33A-989D7A2C0A24}" srcOrd="0" destOrd="2" presId="urn:microsoft.com/office/officeart/2005/8/layout/vList2"/>
    <dgm:cxn modelId="{3412650B-031D-46CD-9BD2-7C68247A7969}" srcId="{DBB7BE25-1A27-4D67-B150-0EDF740A822A}" destId="{7822AA2B-7F88-49FC-9C93-0AFDD88C300F}" srcOrd="1" destOrd="0" parTransId="{1A3585C4-6F52-4FC8-980C-5C9A313AC587}" sibTransId="{B4277823-26BC-4E1A-BC25-6C1C5BE9D28B}"/>
    <dgm:cxn modelId="{F4F19932-2F7A-45D6-AB71-6FAC80460732}" type="presOf" srcId="{DBB7BE25-1A27-4D67-B150-0EDF740A822A}" destId="{EA640F3F-6EE8-425D-8E32-BC9875707A38}" srcOrd="0" destOrd="0" presId="urn:microsoft.com/office/officeart/2005/8/layout/vList2"/>
    <dgm:cxn modelId="{46D48339-DA34-42E0-B3FB-D091C30D19D2}" srcId="{DBB7BE25-1A27-4D67-B150-0EDF740A822A}" destId="{4D1A62A8-E27E-49BB-9121-90E621AF3239}" srcOrd="4" destOrd="0" parTransId="{D9B856C6-936C-4E18-897D-1D9648481F1F}" sibTransId="{95CC2043-78C5-493A-8146-98A3829F4A8A}"/>
    <dgm:cxn modelId="{64361A9D-7752-4A0E-9831-F845EB44B28D}" type="presOf" srcId="{FC9C024D-4BFF-4037-8DCB-6123C1681456}" destId="{F6521DD7-4BF2-4AD1-B033-424BBB0CF082}" srcOrd="0" destOrd="0" presId="urn:microsoft.com/office/officeart/2005/8/layout/vList2"/>
    <dgm:cxn modelId="{0CCBE070-97A7-4210-9B70-79441613139C}" srcId="{DBB7BE25-1A27-4D67-B150-0EDF740A822A}" destId="{2B457786-3BB2-4EC4-B661-6E3A53E8042B}" srcOrd="5" destOrd="0" parTransId="{FE02EA2E-0B45-4C5D-9618-44AB9E0282E9}" sibTransId="{69E774C1-9EAB-4CCE-8F01-4DEBBD548DC4}"/>
    <dgm:cxn modelId="{B2EEE36F-9DFA-4AFB-86C4-CF1024D922A0}" srcId="{FC9C024D-4BFF-4037-8DCB-6123C1681456}" destId="{DBB7BE25-1A27-4D67-B150-0EDF740A822A}" srcOrd="0" destOrd="0" parTransId="{5B4FEAB4-59EE-4DFC-8336-CBFE78BF0520}" sibTransId="{13BBE530-D9A2-47B1-BA33-8B95BA269469}"/>
    <dgm:cxn modelId="{B28036E7-11E0-4270-9E4A-C12F6BDB3102}" srcId="{DBB7BE25-1A27-4D67-B150-0EDF740A822A}" destId="{FE0DD966-F8A8-4389-B420-36A4CBB24CC1}" srcOrd="2" destOrd="0" parTransId="{F9D84339-0B74-4ACC-8B28-E82B528BD61D}" sibTransId="{0DECA176-925F-4C11-9C0E-1579625A7E52}"/>
    <dgm:cxn modelId="{3F0F3445-D59F-4BDC-84DA-1D1F8E1D3CA3}" srcId="{FC9C024D-4BFF-4037-8DCB-6123C1681456}" destId="{D5D0AE61-1967-4FBC-9866-2503CC4B6F44}" srcOrd="1" destOrd="0" parTransId="{1B3E2397-EB5D-4E1D-A8D5-09847048F445}" sibTransId="{996EA24D-86FB-46C9-81DE-CB66F0428414}"/>
    <dgm:cxn modelId="{9A2F4607-6F35-4462-9121-7D31FC363A66}" type="presOf" srcId="{D5D0AE61-1967-4FBC-9866-2503CC4B6F44}" destId="{240B81B5-DD97-40F8-A7B7-8435DC59D8DA}" srcOrd="0" destOrd="0" presId="urn:microsoft.com/office/officeart/2005/8/layout/vList2"/>
    <dgm:cxn modelId="{12D6650E-FDCF-4C10-B2DB-3AA56D282DC0}" srcId="{DBB7BE25-1A27-4D67-B150-0EDF740A822A}" destId="{0E4D326A-0347-4B0B-AF45-1D90A9ACF2E3}" srcOrd="3" destOrd="0" parTransId="{1896C769-E2DE-4B1A-8B33-57FE3A753EE2}" sibTransId="{6C18D7E1-808A-4540-A791-F41AEB412000}"/>
    <dgm:cxn modelId="{53872759-6EB6-4EC3-92A7-6BD8C9BDC330}" srcId="{DBB7BE25-1A27-4D67-B150-0EDF740A822A}" destId="{66E9E961-B888-4462-93E3-31BAE6E605E0}" srcOrd="6" destOrd="0" parTransId="{6C33F733-A710-4C64-9EE9-1A0C51344391}" sibTransId="{DA81AD7B-5598-4F8B-ACAA-2F7D65153257}"/>
    <dgm:cxn modelId="{8EA3D7DC-4D17-4D3A-8B25-CAFEFAB44B49}" srcId="{DBB7BE25-1A27-4D67-B150-0EDF740A822A}" destId="{779471EF-FFDF-4D34-BE26-9092E24105B8}" srcOrd="0" destOrd="0" parTransId="{06B0484E-3C86-4960-ABA1-FE5A595ACDCD}" sibTransId="{E0E68867-B912-4BEE-886D-DB357689938D}"/>
    <dgm:cxn modelId="{913B9A3C-338A-4A8A-A6B0-30AB207DDB8F}" type="presParOf" srcId="{F6521DD7-4BF2-4AD1-B033-424BBB0CF082}" destId="{EA640F3F-6EE8-425D-8E32-BC9875707A38}" srcOrd="0" destOrd="0" presId="urn:microsoft.com/office/officeart/2005/8/layout/vList2"/>
    <dgm:cxn modelId="{C041AD7D-1E38-4C9F-9603-63AF92ADA52A}" type="presParOf" srcId="{F6521DD7-4BF2-4AD1-B033-424BBB0CF082}" destId="{14A6573A-E501-4E27-A33A-989D7A2C0A24}" srcOrd="1" destOrd="0" presId="urn:microsoft.com/office/officeart/2005/8/layout/vList2"/>
    <dgm:cxn modelId="{203328B3-D17C-4FD7-AD35-E07A23B929BC}" type="presParOf" srcId="{F6521DD7-4BF2-4AD1-B033-424BBB0CF082}" destId="{240B81B5-DD97-40F8-A7B7-8435DC59D8D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AD9FD1-E2E9-402E-812C-20099E086449}" type="doc">
      <dgm:prSet loTypeId="urn:microsoft.com/office/officeart/2005/8/layout/vList4" loCatId="picture" qsTypeId="urn:microsoft.com/office/officeart/2005/8/quickstyle/3d1" qsCatId="3D" csTypeId="urn:microsoft.com/office/officeart/2005/8/colors/accent1_2" csCatId="accent1" phldr="1"/>
      <dgm:spPr/>
      <dgm:t>
        <a:bodyPr/>
        <a:lstStyle/>
        <a:p>
          <a:endParaRPr lang="en-US"/>
        </a:p>
      </dgm:t>
    </dgm:pt>
    <dgm:pt modelId="{F1C34BCD-AE89-42A5-B7FA-4A67B1DD9367}">
      <dgm:prSet phldrT="[Text]" custT="1"/>
      <dgm:spPr/>
      <dgm:t>
        <a:bodyPr/>
        <a:lstStyle/>
        <a:p>
          <a:r>
            <a:rPr lang="en-CA" sz="1400" b="1" dirty="0" smtClean="0"/>
            <a:t>Category 1: Toxic or Poisonous Substances</a:t>
          </a:r>
          <a:endParaRPr lang="en-US" sz="1400" dirty="0"/>
        </a:p>
      </dgm:t>
    </dgm:pt>
    <dgm:pt modelId="{2303BA27-F0AF-4B94-9A8C-A3DAB58B9A81}" type="parTrans" cxnId="{39EFB5E7-78F5-4268-AFF5-8202C2B04383}">
      <dgm:prSet/>
      <dgm:spPr/>
      <dgm:t>
        <a:bodyPr/>
        <a:lstStyle/>
        <a:p>
          <a:endParaRPr lang="en-US"/>
        </a:p>
      </dgm:t>
    </dgm:pt>
    <dgm:pt modelId="{555BB4DD-D675-4105-AC7A-F395ADF30F7B}" type="sibTrans" cxnId="{39EFB5E7-78F5-4268-AFF5-8202C2B04383}">
      <dgm:prSet/>
      <dgm:spPr/>
      <dgm:t>
        <a:bodyPr/>
        <a:lstStyle/>
        <a:p>
          <a:endParaRPr lang="en-US"/>
        </a:p>
      </dgm:t>
    </dgm:pt>
    <dgm:pt modelId="{9C3BDBD7-48AD-4808-8A87-6B98173357FB}">
      <dgm:prSet phldrT="[Text]" custT="1"/>
      <dgm:spPr/>
      <dgm:t>
        <a:bodyPr/>
        <a:lstStyle/>
        <a:p>
          <a:r>
            <a:rPr lang="en-CA" sz="1400" dirty="0" smtClean="0"/>
            <a:t>The symbol used for all toxic materials is the skull &amp; crossbones inside an octagonal border. The 8-sided border indicates </a:t>
          </a:r>
          <a:r>
            <a:rPr lang="en-CA" sz="1400" b="1" dirty="0" smtClean="0"/>
            <a:t>“STOP</a:t>
          </a:r>
          <a:r>
            <a:rPr lang="en-CA" sz="1400" dirty="0" smtClean="0"/>
            <a:t>” and take precautions listed on the label.</a:t>
          </a:r>
          <a:r>
            <a:rPr lang="en-CA" sz="1400" b="1" dirty="0" smtClean="0"/>
            <a:t> </a:t>
          </a:r>
          <a:endParaRPr lang="en-US" sz="1400" dirty="0"/>
        </a:p>
      </dgm:t>
    </dgm:pt>
    <dgm:pt modelId="{E7516CFE-C46A-4FC2-BA96-7103FB164F5A}" type="parTrans" cxnId="{1A7F6F34-6D43-41BE-8937-7787550BB877}">
      <dgm:prSet/>
      <dgm:spPr/>
      <dgm:t>
        <a:bodyPr/>
        <a:lstStyle/>
        <a:p>
          <a:endParaRPr lang="en-US"/>
        </a:p>
      </dgm:t>
    </dgm:pt>
    <dgm:pt modelId="{E1718717-2140-4D87-9091-92C2A88DD462}" type="sibTrans" cxnId="{1A7F6F34-6D43-41BE-8937-7787550BB877}">
      <dgm:prSet/>
      <dgm:spPr/>
      <dgm:t>
        <a:bodyPr/>
        <a:lstStyle/>
        <a:p>
          <a:endParaRPr lang="en-US"/>
        </a:p>
      </dgm:t>
    </dgm:pt>
    <dgm:pt modelId="{06915139-D681-4B6A-AEE1-7034C7E65992}">
      <dgm:prSet phldrT="[Text]" custT="1"/>
      <dgm:spPr/>
      <dgm:t>
        <a:bodyPr/>
        <a:lstStyle/>
        <a:p>
          <a:r>
            <a:rPr lang="en-US" sz="1400" b="1" dirty="0" smtClean="0"/>
            <a:t>Category 2: Corrosive Substances</a:t>
          </a:r>
          <a:endParaRPr lang="en-US" sz="1400" b="1" dirty="0"/>
        </a:p>
      </dgm:t>
    </dgm:pt>
    <dgm:pt modelId="{C7C71B87-6B9C-421D-8CF5-17E7D0505609}" type="parTrans" cxnId="{F2B02F22-6F7F-4542-B4AD-F8913217E009}">
      <dgm:prSet/>
      <dgm:spPr/>
      <dgm:t>
        <a:bodyPr/>
        <a:lstStyle/>
        <a:p>
          <a:endParaRPr lang="en-US"/>
        </a:p>
      </dgm:t>
    </dgm:pt>
    <dgm:pt modelId="{C38A63C9-A8E1-4807-B834-B679BBAD4F0A}" type="sibTrans" cxnId="{F2B02F22-6F7F-4542-B4AD-F8913217E009}">
      <dgm:prSet/>
      <dgm:spPr/>
      <dgm:t>
        <a:bodyPr/>
        <a:lstStyle/>
        <a:p>
          <a:endParaRPr lang="en-US"/>
        </a:p>
      </dgm:t>
    </dgm:pt>
    <dgm:pt modelId="{18427558-DB71-4833-93B9-4BB658179A69}">
      <dgm:prSet phldrT="[Text]" custT="1"/>
      <dgm:spPr/>
      <dgm:t>
        <a:bodyPr/>
        <a:lstStyle/>
        <a:p>
          <a:r>
            <a:rPr lang="en-CA" sz="1400" dirty="0" smtClean="0"/>
            <a:t>The symbol used for all corrosive materials is the hand skeleton inside an octagonal border. The 8-sided border indicates </a:t>
          </a:r>
          <a:r>
            <a:rPr lang="en-CA" sz="1400" b="1" dirty="0" smtClean="0"/>
            <a:t>“STOP” </a:t>
          </a:r>
          <a:r>
            <a:rPr lang="en-CA" sz="1400" dirty="0" smtClean="0"/>
            <a:t>and take precautions listed on the label</a:t>
          </a:r>
          <a:endParaRPr lang="en-US" sz="1400" dirty="0"/>
        </a:p>
      </dgm:t>
    </dgm:pt>
    <dgm:pt modelId="{BF69E28B-F60D-46F4-96F6-D24D57398E3A}" type="parTrans" cxnId="{76611FF1-3E58-45FA-A471-45C74A2524E9}">
      <dgm:prSet/>
      <dgm:spPr/>
      <dgm:t>
        <a:bodyPr/>
        <a:lstStyle/>
        <a:p>
          <a:endParaRPr lang="en-US"/>
        </a:p>
      </dgm:t>
    </dgm:pt>
    <dgm:pt modelId="{9D8A1EC8-9256-4824-873A-5F2E242425C9}" type="sibTrans" cxnId="{76611FF1-3E58-45FA-A471-45C74A2524E9}">
      <dgm:prSet/>
      <dgm:spPr/>
      <dgm:t>
        <a:bodyPr/>
        <a:lstStyle/>
        <a:p>
          <a:endParaRPr lang="en-US"/>
        </a:p>
      </dgm:t>
    </dgm:pt>
    <dgm:pt modelId="{9F2ADE75-8125-4CB4-AB3B-6AD2417BC4C8}">
      <dgm:prSet phldrT="[Text]" custT="1"/>
      <dgm:spPr/>
      <dgm:t>
        <a:bodyPr/>
        <a:lstStyle/>
        <a:p>
          <a:r>
            <a:rPr lang="en-CA" sz="1400" b="1" dirty="0" smtClean="0"/>
            <a:t>Category 3: Flammable substances</a:t>
          </a:r>
          <a:endParaRPr lang="en-US" sz="1400" dirty="0"/>
        </a:p>
      </dgm:t>
    </dgm:pt>
    <dgm:pt modelId="{ECEAC391-7961-4A42-9C13-6B90F3CA57FB}" type="parTrans" cxnId="{2D352137-0DC1-4C42-97EA-C01BEDA6D56E}">
      <dgm:prSet/>
      <dgm:spPr/>
      <dgm:t>
        <a:bodyPr/>
        <a:lstStyle/>
        <a:p>
          <a:endParaRPr lang="en-US"/>
        </a:p>
      </dgm:t>
    </dgm:pt>
    <dgm:pt modelId="{957B4821-38AD-4ED8-A094-E69071603137}" type="sibTrans" cxnId="{2D352137-0DC1-4C42-97EA-C01BEDA6D56E}">
      <dgm:prSet/>
      <dgm:spPr/>
      <dgm:t>
        <a:bodyPr/>
        <a:lstStyle/>
        <a:p>
          <a:endParaRPr lang="en-US"/>
        </a:p>
      </dgm:t>
    </dgm:pt>
    <dgm:pt modelId="{00CC4926-FA51-4D38-8B9C-D35BFEDD3BC9}">
      <dgm:prSet phldrT="[Text]" custT="1"/>
      <dgm:spPr/>
      <dgm:t>
        <a:bodyPr/>
        <a:lstStyle/>
        <a:p>
          <a:r>
            <a:rPr lang="en-CA" sz="1400" dirty="0" smtClean="0"/>
            <a:t>The symbol used for all flammable materials is a flame inside an octagonal border. The 8-sided border indicated “STOP” and take precautions listed on the label.</a:t>
          </a:r>
          <a:r>
            <a:rPr lang="en-CA" sz="1400" b="1" dirty="0" smtClean="0"/>
            <a:t> </a:t>
          </a:r>
          <a:endParaRPr lang="en-US" sz="1400" dirty="0"/>
        </a:p>
      </dgm:t>
    </dgm:pt>
    <dgm:pt modelId="{76AEB8A3-68DC-4244-8653-489ED33E7EE8}" type="parTrans" cxnId="{A9D218EB-2BC5-453D-A72F-DAC8263E8A46}">
      <dgm:prSet/>
      <dgm:spPr/>
      <dgm:t>
        <a:bodyPr/>
        <a:lstStyle/>
        <a:p>
          <a:endParaRPr lang="en-US"/>
        </a:p>
      </dgm:t>
    </dgm:pt>
    <dgm:pt modelId="{D274529F-CDBE-4D0E-A74D-6E36214B79EF}" type="sibTrans" cxnId="{A9D218EB-2BC5-453D-A72F-DAC8263E8A46}">
      <dgm:prSet/>
      <dgm:spPr/>
      <dgm:t>
        <a:bodyPr/>
        <a:lstStyle/>
        <a:p>
          <a:endParaRPr lang="en-US"/>
        </a:p>
      </dgm:t>
    </dgm:pt>
    <dgm:pt modelId="{B9ACA7FF-3F26-46DB-B033-39C22C02D01D}">
      <dgm:prSet phldrT="[Text]" custT="1"/>
      <dgm:spPr/>
      <dgm:t>
        <a:bodyPr/>
        <a:lstStyle/>
        <a:p>
          <a:r>
            <a:rPr lang="en-CA" sz="1400" b="1" dirty="0" smtClean="0"/>
            <a:t>Category 4: Quick Skin Bonding Adhesive</a:t>
          </a:r>
        </a:p>
      </dgm:t>
    </dgm:pt>
    <dgm:pt modelId="{6AC22F1D-7512-40B6-AF1D-3A2AB940B35B}" type="parTrans" cxnId="{2AC6D081-3090-4977-9EC4-EB5BB090B12D}">
      <dgm:prSet/>
      <dgm:spPr/>
      <dgm:t>
        <a:bodyPr/>
        <a:lstStyle/>
        <a:p>
          <a:endParaRPr lang="en-US"/>
        </a:p>
      </dgm:t>
    </dgm:pt>
    <dgm:pt modelId="{B5F8B232-F424-423E-AE6E-C60424D78A6D}" type="sibTrans" cxnId="{2AC6D081-3090-4977-9EC4-EB5BB090B12D}">
      <dgm:prSet/>
      <dgm:spPr/>
      <dgm:t>
        <a:bodyPr/>
        <a:lstStyle/>
        <a:p>
          <a:endParaRPr lang="en-US"/>
        </a:p>
      </dgm:t>
    </dgm:pt>
    <dgm:pt modelId="{E39A90E2-8672-43E7-AFF9-657AAC608B81}">
      <dgm:prSet phldrT="[Text]" custT="1"/>
      <dgm:spPr/>
      <dgm:t>
        <a:bodyPr/>
        <a:lstStyle/>
        <a:p>
          <a:r>
            <a:rPr lang="en-US" sz="1400" b="1" dirty="0" smtClean="0"/>
            <a:t>Category 5: Pressurized Container</a:t>
          </a:r>
          <a:endParaRPr lang="en-US" sz="1400" b="1" dirty="0"/>
        </a:p>
      </dgm:t>
    </dgm:pt>
    <dgm:pt modelId="{54801184-E829-44CB-9D44-66C0BFF98395}" type="parTrans" cxnId="{17AB1974-26A6-4E30-98B6-63E3C3C70636}">
      <dgm:prSet/>
      <dgm:spPr/>
      <dgm:t>
        <a:bodyPr/>
        <a:lstStyle/>
        <a:p>
          <a:endParaRPr lang="en-US"/>
        </a:p>
      </dgm:t>
    </dgm:pt>
    <dgm:pt modelId="{AAC884AD-E57B-4E25-B60F-91D3B79CBE5B}" type="sibTrans" cxnId="{17AB1974-26A6-4E30-98B6-63E3C3C70636}">
      <dgm:prSet/>
      <dgm:spPr/>
      <dgm:t>
        <a:bodyPr/>
        <a:lstStyle/>
        <a:p>
          <a:endParaRPr lang="en-US"/>
        </a:p>
      </dgm:t>
    </dgm:pt>
    <dgm:pt modelId="{95C855B6-473F-48E6-B90A-04FD8CBE8677}">
      <dgm:prSet custT="1"/>
      <dgm:spPr/>
      <dgm:t>
        <a:bodyPr/>
        <a:lstStyle/>
        <a:p>
          <a:r>
            <a:rPr lang="en-CA" sz="1400" dirty="0" smtClean="0"/>
            <a:t>The products bearing this symbol either contain a liquid or gas under pressure. Consumer products bearing this symbol will  include aerosol cans. The symbol used for all pressurized containers is an exploding image in a triangle or</a:t>
          </a:r>
          <a:r>
            <a:rPr lang="en-CA" sz="1400" b="1" dirty="0" smtClean="0"/>
            <a:t> “WARNING”. </a:t>
          </a:r>
          <a:r>
            <a:rPr lang="en-CA" sz="1400" dirty="0" smtClean="0"/>
            <a:t>Label with specific warnings is required.</a:t>
          </a:r>
          <a:endParaRPr lang="en-US" sz="1400" dirty="0"/>
        </a:p>
      </dgm:t>
    </dgm:pt>
    <dgm:pt modelId="{CAB5ED60-F11E-4720-B9B7-9E7F86864F19}" type="parTrans" cxnId="{8C1B99F9-77F8-48D3-A46D-0DEBBC3FB37E}">
      <dgm:prSet/>
      <dgm:spPr/>
      <dgm:t>
        <a:bodyPr/>
        <a:lstStyle/>
        <a:p>
          <a:endParaRPr lang="en-US"/>
        </a:p>
      </dgm:t>
    </dgm:pt>
    <dgm:pt modelId="{DD53B12A-CC88-4A52-9E6E-935773F6266B}" type="sibTrans" cxnId="{8C1B99F9-77F8-48D3-A46D-0DEBBC3FB37E}">
      <dgm:prSet/>
      <dgm:spPr/>
      <dgm:t>
        <a:bodyPr/>
        <a:lstStyle/>
        <a:p>
          <a:endParaRPr lang="en-US"/>
        </a:p>
      </dgm:t>
    </dgm:pt>
    <dgm:pt modelId="{A2D45F66-E87A-4CE9-8EB5-CDAB74BA3DA3}">
      <dgm:prSet custT="1"/>
      <dgm:spPr/>
      <dgm:t>
        <a:bodyPr/>
        <a:lstStyle/>
        <a:p>
          <a:r>
            <a:rPr lang="en-CA" sz="1400" dirty="0" smtClean="0"/>
            <a:t>Labels with specific warnings are required. The glue must be in a child-resistant container or enclosed in a child-resistant outer package. NO SYMBOL REQUIRED</a:t>
          </a:r>
          <a:endParaRPr lang="en-US" sz="1400" dirty="0"/>
        </a:p>
      </dgm:t>
    </dgm:pt>
    <dgm:pt modelId="{885A2DE2-90F1-4199-B99B-C30D63EAC6AB}" type="parTrans" cxnId="{9B11EBBD-77B5-447D-8812-0C144C6291F9}">
      <dgm:prSet/>
      <dgm:spPr/>
      <dgm:t>
        <a:bodyPr/>
        <a:lstStyle/>
        <a:p>
          <a:endParaRPr lang="en-US"/>
        </a:p>
      </dgm:t>
    </dgm:pt>
    <dgm:pt modelId="{366CC287-9AEE-4937-8BA6-38464B80020D}" type="sibTrans" cxnId="{9B11EBBD-77B5-447D-8812-0C144C6291F9}">
      <dgm:prSet/>
      <dgm:spPr/>
      <dgm:t>
        <a:bodyPr/>
        <a:lstStyle/>
        <a:p>
          <a:endParaRPr lang="en-US"/>
        </a:p>
      </dgm:t>
    </dgm:pt>
    <dgm:pt modelId="{63E2A940-594D-4325-9695-5B7C0CDF3FE3}" type="pres">
      <dgm:prSet presAssocID="{FAAD9FD1-E2E9-402E-812C-20099E086449}" presName="linear" presStyleCnt="0">
        <dgm:presLayoutVars>
          <dgm:dir/>
          <dgm:resizeHandles val="exact"/>
        </dgm:presLayoutVars>
      </dgm:prSet>
      <dgm:spPr/>
      <dgm:t>
        <a:bodyPr/>
        <a:lstStyle/>
        <a:p>
          <a:endParaRPr lang="en-US"/>
        </a:p>
      </dgm:t>
    </dgm:pt>
    <dgm:pt modelId="{5E83AF95-77E6-49D2-B761-F8D1E76FD7CF}" type="pres">
      <dgm:prSet presAssocID="{F1C34BCD-AE89-42A5-B7FA-4A67B1DD9367}" presName="comp" presStyleCnt="0"/>
      <dgm:spPr/>
    </dgm:pt>
    <dgm:pt modelId="{27E69C51-5852-4E91-A677-EC1AE9276A5C}" type="pres">
      <dgm:prSet presAssocID="{F1C34BCD-AE89-42A5-B7FA-4A67B1DD9367}" presName="box" presStyleLbl="node1" presStyleIdx="0" presStyleCnt="5"/>
      <dgm:spPr/>
      <dgm:t>
        <a:bodyPr/>
        <a:lstStyle/>
        <a:p>
          <a:endParaRPr lang="en-US"/>
        </a:p>
      </dgm:t>
    </dgm:pt>
    <dgm:pt modelId="{9257CC28-285D-4DE4-8B71-C6BBFE6736B2}" type="pres">
      <dgm:prSet presAssocID="{F1C34BCD-AE89-42A5-B7FA-4A67B1DD9367}" presName="img" presStyleLbl="fgImgPlace1" presStyleIdx="0" presStyleCnt="5" custScaleX="75321" custScaleY="111769" custLinFactNeighborX="-2732" custLinFactNeighborY="217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569C6611-4784-45F8-9908-74EC85501884}" type="pres">
      <dgm:prSet presAssocID="{F1C34BCD-AE89-42A5-B7FA-4A67B1DD9367}" presName="text" presStyleLbl="node1" presStyleIdx="0" presStyleCnt="5">
        <dgm:presLayoutVars>
          <dgm:bulletEnabled val="1"/>
        </dgm:presLayoutVars>
      </dgm:prSet>
      <dgm:spPr/>
      <dgm:t>
        <a:bodyPr/>
        <a:lstStyle/>
        <a:p>
          <a:endParaRPr lang="en-US"/>
        </a:p>
      </dgm:t>
    </dgm:pt>
    <dgm:pt modelId="{47DDA75C-C3DE-4499-A103-19C10F4B0C86}" type="pres">
      <dgm:prSet presAssocID="{555BB4DD-D675-4105-AC7A-F395ADF30F7B}" presName="spacer" presStyleCnt="0"/>
      <dgm:spPr/>
    </dgm:pt>
    <dgm:pt modelId="{822ADC24-FD5D-45CD-B8DE-B61F209069B0}" type="pres">
      <dgm:prSet presAssocID="{06915139-D681-4B6A-AEE1-7034C7E65992}" presName="comp" presStyleCnt="0"/>
      <dgm:spPr/>
    </dgm:pt>
    <dgm:pt modelId="{39F85942-9D75-42DC-A5AA-D4DAF7669D92}" type="pres">
      <dgm:prSet presAssocID="{06915139-D681-4B6A-AEE1-7034C7E65992}" presName="box" presStyleLbl="node1" presStyleIdx="1" presStyleCnt="5"/>
      <dgm:spPr/>
      <dgm:t>
        <a:bodyPr/>
        <a:lstStyle/>
        <a:p>
          <a:endParaRPr lang="en-US"/>
        </a:p>
      </dgm:t>
    </dgm:pt>
    <dgm:pt modelId="{EC259C97-437A-4F8A-9287-2386489AD63F}" type="pres">
      <dgm:prSet presAssocID="{06915139-D681-4B6A-AEE1-7034C7E65992}" presName="img" presStyleLbl="fgImgPlace1" presStyleIdx="1" presStyleCnt="5" custScaleX="80583" custScaleY="105570" custLinFactNeighborX="-2011"/>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6A2CF581-BA6E-4220-8D19-FF0A4EBDE898}" type="pres">
      <dgm:prSet presAssocID="{06915139-D681-4B6A-AEE1-7034C7E65992}" presName="text" presStyleLbl="node1" presStyleIdx="1" presStyleCnt="5">
        <dgm:presLayoutVars>
          <dgm:bulletEnabled val="1"/>
        </dgm:presLayoutVars>
      </dgm:prSet>
      <dgm:spPr/>
      <dgm:t>
        <a:bodyPr/>
        <a:lstStyle/>
        <a:p>
          <a:endParaRPr lang="en-US"/>
        </a:p>
      </dgm:t>
    </dgm:pt>
    <dgm:pt modelId="{44499F3F-FB6E-45DF-B9C8-F6A50648FCC0}" type="pres">
      <dgm:prSet presAssocID="{C38A63C9-A8E1-4807-B834-B679BBAD4F0A}" presName="spacer" presStyleCnt="0"/>
      <dgm:spPr/>
    </dgm:pt>
    <dgm:pt modelId="{74033544-E2F6-4E7D-B256-571FBAED21B8}" type="pres">
      <dgm:prSet presAssocID="{9F2ADE75-8125-4CB4-AB3B-6AD2417BC4C8}" presName="comp" presStyleCnt="0"/>
      <dgm:spPr/>
    </dgm:pt>
    <dgm:pt modelId="{F0DB8AB1-45E5-4D2F-BBF3-C3A5502C77E7}" type="pres">
      <dgm:prSet presAssocID="{9F2ADE75-8125-4CB4-AB3B-6AD2417BC4C8}" presName="box" presStyleLbl="node1" presStyleIdx="2" presStyleCnt="5"/>
      <dgm:spPr/>
      <dgm:t>
        <a:bodyPr/>
        <a:lstStyle/>
        <a:p>
          <a:endParaRPr lang="en-US"/>
        </a:p>
      </dgm:t>
    </dgm:pt>
    <dgm:pt modelId="{D5A5DDFF-DC06-4B39-A466-EB195BD8892C}" type="pres">
      <dgm:prSet presAssocID="{9F2ADE75-8125-4CB4-AB3B-6AD2417BC4C8}" presName="img" presStyleLbl="fgImgPlace1" presStyleIdx="2" presStyleCnt="5" custScaleX="84212" custScaleY="117208" custLinFactNeighborX="-2736" custLinFactNeighborY="1088"/>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1FD3BE1D-DC8C-41B8-A62E-B2B0B8D9AB6F}" type="pres">
      <dgm:prSet presAssocID="{9F2ADE75-8125-4CB4-AB3B-6AD2417BC4C8}" presName="text" presStyleLbl="node1" presStyleIdx="2" presStyleCnt="5">
        <dgm:presLayoutVars>
          <dgm:bulletEnabled val="1"/>
        </dgm:presLayoutVars>
      </dgm:prSet>
      <dgm:spPr/>
      <dgm:t>
        <a:bodyPr/>
        <a:lstStyle/>
        <a:p>
          <a:endParaRPr lang="en-US"/>
        </a:p>
      </dgm:t>
    </dgm:pt>
    <dgm:pt modelId="{BC0D17C5-081F-4609-846A-1E606A52C687}" type="pres">
      <dgm:prSet presAssocID="{957B4821-38AD-4ED8-A094-E69071603137}" presName="spacer" presStyleCnt="0"/>
      <dgm:spPr/>
    </dgm:pt>
    <dgm:pt modelId="{C0BA9B36-CCD8-4E4E-8484-8C8A55EFFFA4}" type="pres">
      <dgm:prSet presAssocID="{B9ACA7FF-3F26-46DB-B033-39C22C02D01D}" presName="comp" presStyleCnt="0"/>
      <dgm:spPr/>
    </dgm:pt>
    <dgm:pt modelId="{2CCB9149-8079-4092-B2AE-BBF1B068AD28}" type="pres">
      <dgm:prSet presAssocID="{B9ACA7FF-3F26-46DB-B033-39C22C02D01D}" presName="box" presStyleLbl="node1" presStyleIdx="3" presStyleCnt="5"/>
      <dgm:spPr/>
      <dgm:t>
        <a:bodyPr/>
        <a:lstStyle/>
        <a:p>
          <a:endParaRPr lang="en-US"/>
        </a:p>
      </dgm:t>
    </dgm:pt>
    <dgm:pt modelId="{FFD5A0B6-AA02-4E88-A6B1-F023A67D27A3}" type="pres">
      <dgm:prSet presAssocID="{B9ACA7FF-3F26-46DB-B033-39C22C02D01D}" presName="img" presStyleLbl="fgImgPlace1" presStyleIdx="3" presStyleCnt="5"/>
      <dgm:spPr>
        <a:prstGeom prst="mathMultiply">
          <a:avLst/>
        </a:prstGeom>
        <a:noFill/>
        <a:ln>
          <a:solidFill>
            <a:schemeClr val="lt1">
              <a:hueOff val="0"/>
              <a:satOff val="0"/>
              <a:lumOff val="0"/>
            </a:schemeClr>
          </a:solidFill>
        </a:ln>
      </dgm:spPr>
    </dgm:pt>
    <dgm:pt modelId="{296D344E-2B34-41E7-8A3F-8C093986DC0B}" type="pres">
      <dgm:prSet presAssocID="{B9ACA7FF-3F26-46DB-B033-39C22C02D01D}" presName="text" presStyleLbl="node1" presStyleIdx="3" presStyleCnt="5">
        <dgm:presLayoutVars>
          <dgm:bulletEnabled val="1"/>
        </dgm:presLayoutVars>
      </dgm:prSet>
      <dgm:spPr/>
      <dgm:t>
        <a:bodyPr/>
        <a:lstStyle/>
        <a:p>
          <a:endParaRPr lang="en-US"/>
        </a:p>
      </dgm:t>
    </dgm:pt>
    <dgm:pt modelId="{4FADC964-9C27-453C-8555-BB2B73881D92}" type="pres">
      <dgm:prSet presAssocID="{B5F8B232-F424-423E-AE6E-C60424D78A6D}" presName="spacer" presStyleCnt="0"/>
      <dgm:spPr/>
    </dgm:pt>
    <dgm:pt modelId="{48AD82CC-5E55-44E1-8165-CBCA19752C74}" type="pres">
      <dgm:prSet presAssocID="{E39A90E2-8672-43E7-AFF9-657AAC608B81}" presName="comp" presStyleCnt="0"/>
      <dgm:spPr/>
    </dgm:pt>
    <dgm:pt modelId="{2CB14651-91E4-4B36-9FDD-A6D3489F3E2B}" type="pres">
      <dgm:prSet presAssocID="{E39A90E2-8672-43E7-AFF9-657AAC608B81}" presName="box" presStyleLbl="node1" presStyleIdx="4" presStyleCnt="5" custScaleY="143427"/>
      <dgm:spPr/>
      <dgm:t>
        <a:bodyPr/>
        <a:lstStyle/>
        <a:p>
          <a:endParaRPr lang="en-US"/>
        </a:p>
      </dgm:t>
    </dgm:pt>
    <dgm:pt modelId="{E79DA47C-8A01-4C4E-8C74-1D94EF5B6489}" type="pres">
      <dgm:prSet presAssocID="{E39A90E2-8672-43E7-AFF9-657AAC608B81}" presName="img" presStyleLbl="fgImgPlace1" presStyleIdx="4" presStyleCnt="5" custScaleX="88659" custScaleY="13453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17C6329D-2DF8-4AE8-B34F-BD6A5CBD152F}" type="pres">
      <dgm:prSet presAssocID="{E39A90E2-8672-43E7-AFF9-657AAC608B81}" presName="text" presStyleLbl="node1" presStyleIdx="4" presStyleCnt="5">
        <dgm:presLayoutVars>
          <dgm:bulletEnabled val="1"/>
        </dgm:presLayoutVars>
      </dgm:prSet>
      <dgm:spPr/>
      <dgm:t>
        <a:bodyPr/>
        <a:lstStyle/>
        <a:p>
          <a:endParaRPr lang="en-US"/>
        </a:p>
      </dgm:t>
    </dgm:pt>
  </dgm:ptLst>
  <dgm:cxnLst>
    <dgm:cxn modelId="{316FFF83-2C1A-4813-9ED4-9F6E2A6A62AC}" type="presOf" srcId="{9C3BDBD7-48AD-4808-8A87-6B98173357FB}" destId="{27E69C51-5852-4E91-A677-EC1AE9276A5C}" srcOrd="0" destOrd="1" presId="urn:microsoft.com/office/officeart/2005/8/layout/vList4"/>
    <dgm:cxn modelId="{A8833BB3-5B97-42CC-BC00-04A5781E1F46}" type="presOf" srcId="{E39A90E2-8672-43E7-AFF9-657AAC608B81}" destId="{2CB14651-91E4-4B36-9FDD-A6D3489F3E2B}" srcOrd="0" destOrd="0" presId="urn:microsoft.com/office/officeart/2005/8/layout/vList4"/>
    <dgm:cxn modelId="{F2B02F22-6F7F-4542-B4AD-F8913217E009}" srcId="{FAAD9FD1-E2E9-402E-812C-20099E086449}" destId="{06915139-D681-4B6A-AEE1-7034C7E65992}" srcOrd="1" destOrd="0" parTransId="{C7C71B87-6B9C-421D-8CF5-17E7D0505609}" sibTransId="{C38A63C9-A8E1-4807-B834-B679BBAD4F0A}"/>
    <dgm:cxn modelId="{FDEEEFC4-B602-4485-B142-3367EAB15960}" type="presOf" srcId="{FAAD9FD1-E2E9-402E-812C-20099E086449}" destId="{63E2A940-594D-4325-9695-5B7C0CDF3FE3}" srcOrd="0" destOrd="0" presId="urn:microsoft.com/office/officeart/2005/8/layout/vList4"/>
    <dgm:cxn modelId="{C2526CCF-6DF1-434E-9FE0-CA5A0687311D}" type="presOf" srcId="{00CC4926-FA51-4D38-8B9C-D35BFEDD3BC9}" destId="{1FD3BE1D-DC8C-41B8-A62E-B2B0B8D9AB6F}" srcOrd="1" destOrd="1" presId="urn:microsoft.com/office/officeart/2005/8/layout/vList4"/>
    <dgm:cxn modelId="{7E1F0929-4CEE-4D98-B3FD-1297765DF37F}" type="presOf" srcId="{A2D45F66-E87A-4CE9-8EB5-CDAB74BA3DA3}" destId="{2CCB9149-8079-4092-B2AE-BBF1B068AD28}" srcOrd="0" destOrd="1" presId="urn:microsoft.com/office/officeart/2005/8/layout/vList4"/>
    <dgm:cxn modelId="{9B11EBBD-77B5-447D-8812-0C144C6291F9}" srcId="{B9ACA7FF-3F26-46DB-B033-39C22C02D01D}" destId="{A2D45F66-E87A-4CE9-8EB5-CDAB74BA3DA3}" srcOrd="0" destOrd="0" parTransId="{885A2DE2-90F1-4199-B99B-C30D63EAC6AB}" sibTransId="{366CC287-9AEE-4937-8BA6-38464B80020D}"/>
    <dgm:cxn modelId="{62732665-B0D6-4A4A-9132-4FDC8C70367A}" type="presOf" srcId="{F1C34BCD-AE89-42A5-B7FA-4A67B1DD9367}" destId="{27E69C51-5852-4E91-A677-EC1AE9276A5C}" srcOrd="0" destOrd="0" presId="urn:microsoft.com/office/officeart/2005/8/layout/vList4"/>
    <dgm:cxn modelId="{76388785-649F-4AE3-AE91-2A56F5D157DB}" type="presOf" srcId="{9F2ADE75-8125-4CB4-AB3B-6AD2417BC4C8}" destId="{F0DB8AB1-45E5-4D2F-BBF3-C3A5502C77E7}" srcOrd="0" destOrd="0" presId="urn:microsoft.com/office/officeart/2005/8/layout/vList4"/>
    <dgm:cxn modelId="{742D3691-7860-420C-9979-16FAEECA0C6A}" type="presOf" srcId="{95C855B6-473F-48E6-B90A-04FD8CBE8677}" destId="{17C6329D-2DF8-4AE8-B34F-BD6A5CBD152F}" srcOrd="1" destOrd="1" presId="urn:microsoft.com/office/officeart/2005/8/layout/vList4"/>
    <dgm:cxn modelId="{C12709BD-28DF-45E9-AEFF-A27BF3C354E7}" type="presOf" srcId="{F1C34BCD-AE89-42A5-B7FA-4A67B1DD9367}" destId="{569C6611-4784-45F8-9908-74EC85501884}" srcOrd="1" destOrd="0" presId="urn:microsoft.com/office/officeart/2005/8/layout/vList4"/>
    <dgm:cxn modelId="{2AC6D081-3090-4977-9EC4-EB5BB090B12D}" srcId="{FAAD9FD1-E2E9-402E-812C-20099E086449}" destId="{B9ACA7FF-3F26-46DB-B033-39C22C02D01D}" srcOrd="3" destOrd="0" parTransId="{6AC22F1D-7512-40B6-AF1D-3A2AB940B35B}" sibTransId="{B5F8B232-F424-423E-AE6E-C60424D78A6D}"/>
    <dgm:cxn modelId="{2810BD77-CEA8-480D-9DE1-190B98C8022F}" type="presOf" srcId="{00CC4926-FA51-4D38-8B9C-D35BFEDD3BC9}" destId="{F0DB8AB1-45E5-4D2F-BBF3-C3A5502C77E7}" srcOrd="0" destOrd="1" presId="urn:microsoft.com/office/officeart/2005/8/layout/vList4"/>
    <dgm:cxn modelId="{39EFB5E7-78F5-4268-AFF5-8202C2B04383}" srcId="{FAAD9FD1-E2E9-402E-812C-20099E086449}" destId="{F1C34BCD-AE89-42A5-B7FA-4A67B1DD9367}" srcOrd="0" destOrd="0" parTransId="{2303BA27-F0AF-4B94-9A8C-A3DAB58B9A81}" sibTransId="{555BB4DD-D675-4105-AC7A-F395ADF30F7B}"/>
    <dgm:cxn modelId="{1A7F6F34-6D43-41BE-8937-7787550BB877}" srcId="{F1C34BCD-AE89-42A5-B7FA-4A67B1DD9367}" destId="{9C3BDBD7-48AD-4808-8A87-6B98173357FB}" srcOrd="0" destOrd="0" parTransId="{E7516CFE-C46A-4FC2-BA96-7103FB164F5A}" sibTransId="{E1718717-2140-4D87-9091-92C2A88DD462}"/>
    <dgm:cxn modelId="{70A9A430-4773-41D2-96E4-7BEE47AAE294}" type="presOf" srcId="{E39A90E2-8672-43E7-AFF9-657AAC608B81}" destId="{17C6329D-2DF8-4AE8-B34F-BD6A5CBD152F}" srcOrd="1" destOrd="0" presId="urn:microsoft.com/office/officeart/2005/8/layout/vList4"/>
    <dgm:cxn modelId="{76611FF1-3E58-45FA-A471-45C74A2524E9}" srcId="{06915139-D681-4B6A-AEE1-7034C7E65992}" destId="{18427558-DB71-4833-93B9-4BB658179A69}" srcOrd="0" destOrd="0" parTransId="{BF69E28B-F60D-46F4-96F6-D24D57398E3A}" sibTransId="{9D8A1EC8-9256-4824-873A-5F2E242425C9}"/>
    <dgm:cxn modelId="{8C1B99F9-77F8-48D3-A46D-0DEBBC3FB37E}" srcId="{E39A90E2-8672-43E7-AFF9-657AAC608B81}" destId="{95C855B6-473F-48E6-B90A-04FD8CBE8677}" srcOrd="0" destOrd="0" parTransId="{CAB5ED60-F11E-4720-B9B7-9E7F86864F19}" sibTransId="{DD53B12A-CC88-4A52-9E6E-935773F6266B}"/>
    <dgm:cxn modelId="{E1C77E9C-1638-475A-B358-05944FAFAA83}" type="presOf" srcId="{B9ACA7FF-3F26-46DB-B033-39C22C02D01D}" destId="{296D344E-2B34-41E7-8A3F-8C093986DC0B}" srcOrd="1" destOrd="0" presId="urn:microsoft.com/office/officeart/2005/8/layout/vList4"/>
    <dgm:cxn modelId="{97F665C8-AD09-4885-87B4-05E6F397C309}" type="presOf" srcId="{95C855B6-473F-48E6-B90A-04FD8CBE8677}" destId="{2CB14651-91E4-4B36-9FDD-A6D3489F3E2B}" srcOrd="0" destOrd="1" presId="urn:microsoft.com/office/officeart/2005/8/layout/vList4"/>
    <dgm:cxn modelId="{9B4B2C16-C007-406A-B06F-1FF80BA62C08}" type="presOf" srcId="{9F2ADE75-8125-4CB4-AB3B-6AD2417BC4C8}" destId="{1FD3BE1D-DC8C-41B8-A62E-B2B0B8D9AB6F}" srcOrd="1" destOrd="0" presId="urn:microsoft.com/office/officeart/2005/8/layout/vList4"/>
    <dgm:cxn modelId="{2D352137-0DC1-4C42-97EA-C01BEDA6D56E}" srcId="{FAAD9FD1-E2E9-402E-812C-20099E086449}" destId="{9F2ADE75-8125-4CB4-AB3B-6AD2417BC4C8}" srcOrd="2" destOrd="0" parTransId="{ECEAC391-7961-4A42-9C13-6B90F3CA57FB}" sibTransId="{957B4821-38AD-4ED8-A094-E69071603137}"/>
    <dgm:cxn modelId="{A9D218EB-2BC5-453D-A72F-DAC8263E8A46}" srcId="{9F2ADE75-8125-4CB4-AB3B-6AD2417BC4C8}" destId="{00CC4926-FA51-4D38-8B9C-D35BFEDD3BC9}" srcOrd="0" destOrd="0" parTransId="{76AEB8A3-68DC-4244-8653-489ED33E7EE8}" sibTransId="{D274529F-CDBE-4D0E-A74D-6E36214B79EF}"/>
    <dgm:cxn modelId="{5890A5CD-A61E-4479-AB61-FE6B8B3D69DE}" type="presOf" srcId="{A2D45F66-E87A-4CE9-8EB5-CDAB74BA3DA3}" destId="{296D344E-2B34-41E7-8A3F-8C093986DC0B}" srcOrd="1" destOrd="1" presId="urn:microsoft.com/office/officeart/2005/8/layout/vList4"/>
    <dgm:cxn modelId="{17AB1974-26A6-4E30-98B6-63E3C3C70636}" srcId="{FAAD9FD1-E2E9-402E-812C-20099E086449}" destId="{E39A90E2-8672-43E7-AFF9-657AAC608B81}" srcOrd="4" destOrd="0" parTransId="{54801184-E829-44CB-9D44-66C0BFF98395}" sibTransId="{AAC884AD-E57B-4E25-B60F-91D3B79CBE5B}"/>
    <dgm:cxn modelId="{F8C296E2-0D6E-42DB-AA20-FE10BCABEA1C}" type="presOf" srcId="{06915139-D681-4B6A-AEE1-7034C7E65992}" destId="{6A2CF581-BA6E-4220-8D19-FF0A4EBDE898}" srcOrd="1" destOrd="0" presId="urn:microsoft.com/office/officeart/2005/8/layout/vList4"/>
    <dgm:cxn modelId="{2727A9D3-4D01-4173-ACBE-8E8420D03B21}" type="presOf" srcId="{18427558-DB71-4833-93B9-4BB658179A69}" destId="{6A2CF581-BA6E-4220-8D19-FF0A4EBDE898}" srcOrd="1" destOrd="1" presId="urn:microsoft.com/office/officeart/2005/8/layout/vList4"/>
    <dgm:cxn modelId="{6299E45B-77DA-4D75-99F3-51587A0855B3}" type="presOf" srcId="{18427558-DB71-4833-93B9-4BB658179A69}" destId="{39F85942-9D75-42DC-A5AA-D4DAF7669D92}" srcOrd="0" destOrd="1" presId="urn:microsoft.com/office/officeart/2005/8/layout/vList4"/>
    <dgm:cxn modelId="{BC742A46-A88D-4563-9719-D677F06E40B3}" type="presOf" srcId="{B9ACA7FF-3F26-46DB-B033-39C22C02D01D}" destId="{2CCB9149-8079-4092-B2AE-BBF1B068AD28}" srcOrd="0" destOrd="0" presId="urn:microsoft.com/office/officeart/2005/8/layout/vList4"/>
    <dgm:cxn modelId="{696252F1-E196-4A51-915C-5C531A284259}" type="presOf" srcId="{9C3BDBD7-48AD-4808-8A87-6B98173357FB}" destId="{569C6611-4784-45F8-9908-74EC85501884}" srcOrd="1" destOrd="1" presId="urn:microsoft.com/office/officeart/2005/8/layout/vList4"/>
    <dgm:cxn modelId="{1003C569-DFDF-4BA0-8762-619C8670673A}" type="presOf" srcId="{06915139-D681-4B6A-AEE1-7034C7E65992}" destId="{39F85942-9D75-42DC-A5AA-D4DAF7669D92}" srcOrd="0" destOrd="0" presId="urn:microsoft.com/office/officeart/2005/8/layout/vList4"/>
    <dgm:cxn modelId="{DD84D883-2D66-47D4-8B14-B74CB01F5B10}" type="presParOf" srcId="{63E2A940-594D-4325-9695-5B7C0CDF3FE3}" destId="{5E83AF95-77E6-49D2-B761-F8D1E76FD7CF}" srcOrd="0" destOrd="0" presId="urn:microsoft.com/office/officeart/2005/8/layout/vList4"/>
    <dgm:cxn modelId="{94EC4894-FBC3-430A-B2CA-D033F486D9FE}" type="presParOf" srcId="{5E83AF95-77E6-49D2-B761-F8D1E76FD7CF}" destId="{27E69C51-5852-4E91-A677-EC1AE9276A5C}" srcOrd="0" destOrd="0" presId="urn:microsoft.com/office/officeart/2005/8/layout/vList4"/>
    <dgm:cxn modelId="{1BAFE2E1-6594-4135-936B-A76F316BABBD}" type="presParOf" srcId="{5E83AF95-77E6-49D2-B761-F8D1E76FD7CF}" destId="{9257CC28-285D-4DE4-8B71-C6BBFE6736B2}" srcOrd="1" destOrd="0" presId="urn:microsoft.com/office/officeart/2005/8/layout/vList4"/>
    <dgm:cxn modelId="{A3522F2A-1B22-455B-A692-C3FD2146F990}" type="presParOf" srcId="{5E83AF95-77E6-49D2-B761-F8D1E76FD7CF}" destId="{569C6611-4784-45F8-9908-74EC85501884}" srcOrd="2" destOrd="0" presId="urn:microsoft.com/office/officeart/2005/8/layout/vList4"/>
    <dgm:cxn modelId="{1C209B5B-3E40-4EF9-B6D8-1AA20382F5FD}" type="presParOf" srcId="{63E2A940-594D-4325-9695-5B7C0CDF3FE3}" destId="{47DDA75C-C3DE-4499-A103-19C10F4B0C86}" srcOrd="1" destOrd="0" presId="urn:microsoft.com/office/officeart/2005/8/layout/vList4"/>
    <dgm:cxn modelId="{4D442DE4-080E-4FBC-A7E9-BE770F01D4D3}" type="presParOf" srcId="{63E2A940-594D-4325-9695-5B7C0CDF3FE3}" destId="{822ADC24-FD5D-45CD-B8DE-B61F209069B0}" srcOrd="2" destOrd="0" presId="urn:microsoft.com/office/officeart/2005/8/layout/vList4"/>
    <dgm:cxn modelId="{1902FC89-49D9-43ED-B78C-D4475FAEF847}" type="presParOf" srcId="{822ADC24-FD5D-45CD-B8DE-B61F209069B0}" destId="{39F85942-9D75-42DC-A5AA-D4DAF7669D92}" srcOrd="0" destOrd="0" presId="urn:microsoft.com/office/officeart/2005/8/layout/vList4"/>
    <dgm:cxn modelId="{620A7B6E-FA48-45C6-933F-C4567EAC79FC}" type="presParOf" srcId="{822ADC24-FD5D-45CD-B8DE-B61F209069B0}" destId="{EC259C97-437A-4F8A-9287-2386489AD63F}" srcOrd="1" destOrd="0" presId="urn:microsoft.com/office/officeart/2005/8/layout/vList4"/>
    <dgm:cxn modelId="{7B84EFB3-4F68-4EB1-89EB-8A61A4754D4B}" type="presParOf" srcId="{822ADC24-FD5D-45CD-B8DE-B61F209069B0}" destId="{6A2CF581-BA6E-4220-8D19-FF0A4EBDE898}" srcOrd="2" destOrd="0" presId="urn:microsoft.com/office/officeart/2005/8/layout/vList4"/>
    <dgm:cxn modelId="{962D7BB3-7922-47A1-BA6B-AA3940C3F98F}" type="presParOf" srcId="{63E2A940-594D-4325-9695-5B7C0CDF3FE3}" destId="{44499F3F-FB6E-45DF-B9C8-F6A50648FCC0}" srcOrd="3" destOrd="0" presId="urn:microsoft.com/office/officeart/2005/8/layout/vList4"/>
    <dgm:cxn modelId="{E6EAEE2B-7160-4212-BC6F-D3899A5EA1C5}" type="presParOf" srcId="{63E2A940-594D-4325-9695-5B7C0CDF3FE3}" destId="{74033544-E2F6-4E7D-B256-571FBAED21B8}" srcOrd="4" destOrd="0" presId="urn:microsoft.com/office/officeart/2005/8/layout/vList4"/>
    <dgm:cxn modelId="{AB5F06C2-FD8B-4472-9932-42F1084D7F79}" type="presParOf" srcId="{74033544-E2F6-4E7D-B256-571FBAED21B8}" destId="{F0DB8AB1-45E5-4D2F-BBF3-C3A5502C77E7}" srcOrd="0" destOrd="0" presId="urn:microsoft.com/office/officeart/2005/8/layout/vList4"/>
    <dgm:cxn modelId="{C06E942E-B605-4186-93F2-B6949C8796CB}" type="presParOf" srcId="{74033544-E2F6-4E7D-B256-571FBAED21B8}" destId="{D5A5DDFF-DC06-4B39-A466-EB195BD8892C}" srcOrd="1" destOrd="0" presId="urn:microsoft.com/office/officeart/2005/8/layout/vList4"/>
    <dgm:cxn modelId="{F484F3D5-06B7-4268-A024-8BD7CCAB1A73}" type="presParOf" srcId="{74033544-E2F6-4E7D-B256-571FBAED21B8}" destId="{1FD3BE1D-DC8C-41B8-A62E-B2B0B8D9AB6F}" srcOrd="2" destOrd="0" presId="urn:microsoft.com/office/officeart/2005/8/layout/vList4"/>
    <dgm:cxn modelId="{D6E37094-9C83-424B-B8E4-385B5FB28D66}" type="presParOf" srcId="{63E2A940-594D-4325-9695-5B7C0CDF3FE3}" destId="{BC0D17C5-081F-4609-846A-1E606A52C687}" srcOrd="5" destOrd="0" presId="urn:microsoft.com/office/officeart/2005/8/layout/vList4"/>
    <dgm:cxn modelId="{368104AE-8F66-44DF-BADF-3751F80B48F3}" type="presParOf" srcId="{63E2A940-594D-4325-9695-5B7C0CDF3FE3}" destId="{C0BA9B36-CCD8-4E4E-8484-8C8A55EFFFA4}" srcOrd="6" destOrd="0" presId="urn:microsoft.com/office/officeart/2005/8/layout/vList4"/>
    <dgm:cxn modelId="{53715EE5-8526-43E1-AC1C-0DD7CE769A78}" type="presParOf" srcId="{C0BA9B36-CCD8-4E4E-8484-8C8A55EFFFA4}" destId="{2CCB9149-8079-4092-B2AE-BBF1B068AD28}" srcOrd="0" destOrd="0" presId="urn:microsoft.com/office/officeart/2005/8/layout/vList4"/>
    <dgm:cxn modelId="{3D977AFC-213C-4F8C-9404-D72C3226ADFE}" type="presParOf" srcId="{C0BA9B36-CCD8-4E4E-8484-8C8A55EFFFA4}" destId="{FFD5A0B6-AA02-4E88-A6B1-F023A67D27A3}" srcOrd="1" destOrd="0" presId="urn:microsoft.com/office/officeart/2005/8/layout/vList4"/>
    <dgm:cxn modelId="{B041C872-B2B1-4461-9A9C-4E9D6DCDE086}" type="presParOf" srcId="{C0BA9B36-CCD8-4E4E-8484-8C8A55EFFFA4}" destId="{296D344E-2B34-41E7-8A3F-8C093986DC0B}" srcOrd="2" destOrd="0" presId="urn:microsoft.com/office/officeart/2005/8/layout/vList4"/>
    <dgm:cxn modelId="{ADE76F45-C5BA-468A-A69A-0027BC26CDDB}" type="presParOf" srcId="{63E2A940-594D-4325-9695-5B7C0CDF3FE3}" destId="{4FADC964-9C27-453C-8555-BB2B73881D92}" srcOrd="7" destOrd="0" presId="urn:microsoft.com/office/officeart/2005/8/layout/vList4"/>
    <dgm:cxn modelId="{BA703C14-490F-49A6-8C4A-E3FC5154070C}" type="presParOf" srcId="{63E2A940-594D-4325-9695-5B7C0CDF3FE3}" destId="{48AD82CC-5E55-44E1-8165-CBCA19752C74}" srcOrd="8" destOrd="0" presId="urn:microsoft.com/office/officeart/2005/8/layout/vList4"/>
    <dgm:cxn modelId="{308863A4-0A40-42FB-AD5A-A7A449665B41}" type="presParOf" srcId="{48AD82CC-5E55-44E1-8165-CBCA19752C74}" destId="{2CB14651-91E4-4B36-9FDD-A6D3489F3E2B}" srcOrd="0" destOrd="0" presId="urn:microsoft.com/office/officeart/2005/8/layout/vList4"/>
    <dgm:cxn modelId="{8584EED3-BE3B-4342-814E-51CE9582AA7C}" type="presParOf" srcId="{48AD82CC-5E55-44E1-8165-CBCA19752C74}" destId="{E79DA47C-8A01-4C4E-8C74-1D94EF5B6489}" srcOrd="1" destOrd="0" presId="urn:microsoft.com/office/officeart/2005/8/layout/vList4"/>
    <dgm:cxn modelId="{006CB2C3-962C-4F10-AB93-23CEEC9709F8}" type="presParOf" srcId="{48AD82CC-5E55-44E1-8165-CBCA19752C74}" destId="{17C6329D-2DF8-4AE8-B34F-BD6A5CBD152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40F3F-6EE8-425D-8E32-BC9875707A38}">
      <dsp:nvSpPr>
        <dsp:cNvPr id="0" name=""/>
        <dsp:cNvSpPr/>
      </dsp:nvSpPr>
      <dsp:spPr>
        <a:xfrm>
          <a:off x="0" y="3999"/>
          <a:ext cx="4228080" cy="7638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Supplier Labels contain the following:</a:t>
          </a:r>
          <a:endParaRPr lang="en-US" sz="1800" kern="1200" dirty="0"/>
        </a:p>
      </dsp:txBody>
      <dsp:txXfrm>
        <a:off x="37286" y="41285"/>
        <a:ext cx="4153508" cy="689231"/>
      </dsp:txXfrm>
    </dsp:sp>
    <dsp:sp modelId="{14A6573A-E501-4E27-A33A-989D7A2C0A24}">
      <dsp:nvSpPr>
        <dsp:cNvPr id="0" name=""/>
        <dsp:cNvSpPr/>
      </dsp:nvSpPr>
      <dsp:spPr>
        <a:xfrm>
          <a:off x="0" y="767802"/>
          <a:ext cx="4228080" cy="21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24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chemeClr val="tx2"/>
              </a:solidFill>
            </a:rPr>
            <a:t>Product name</a:t>
          </a:r>
          <a:endParaRPr lang="en-US" sz="1800" kern="1200" dirty="0">
            <a:solidFill>
              <a:schemeClr val="tx2"/>
            </a:solidFill>
          </a:endParaRPr>
        </a:p>
        <a:p>
          <a:pPr marL="171450" lvl="1" indent="-171450" algn="l" defTabSz="800100">
            <a:lnSpc>
              <a:spcPct val="90000"/>
            </a:lnSpc>
            <a:spcBef>
              <a:spcPct val="0"/>
            </a:spcBef>
            <a:spcAft>
              <a:spcPct val="20000"/>
            </a:spcAft>
            <a:buChar char="••"/>
          </a:pPr>
          <a:r>
            <a:rPr lang="en-US" sz="1800" kern="1200" dirty="0" smtClean="0">
              <a:solidFill>
                <a:schemeClr val="tx2"/>
              </a:solidFill>
            </a:rPr>
            <a:t>Hazard symbols</a:t>
          </a:r>
          <a:endParaRPr lang="en-US" sz="1800" kern="1200" dirty="0">
            <a:solidFill>
              <a:schemeClr val="tx2"/>
            </a:solidFill>
          </a:endParaRPr>
        </a:p>
        <a:p>
          <a:pPr marL="171450" lvl="1" indent="-171450" algn="l" defTabSz="800100">
            <a:lnSpc>
              <a:spcPct val="90000"/>
            </a:lnSpc>
            <a:spcBef>
              <a:spcPct val="0"/>
            </a:spcBef>
            <a:spcAft>
              <a:spcPct val="20000"/>
            </a:spcAft>
            <a:buChar char="••"/>
          </a:pPr>
          <a:r>
            <a:rPr lang="en-US" sz="1800" kern="1200" dirty="0" smtClean="0">
              <a:solidFill>
                <a:schemeClr val="tx2"/>
              </a:solidFill>
            </a:rPr>
            <a:t>Risk phrases</a:t>
          </a:r>
          <a:endParaRPr lang="en-US" sz="1800" kern="1200" dirty="0">
            <a:solidFill>
              <a:schemeClr val="tx2"/>
            </a:solidFill>
          </a:endParaRPr>
        </a:p>
        <a:p>
          <a:pPr marL="171450" lvl="1" indent="-171450" algn="l" defTabSz="800100">
            <a:lnSpc>
              <a:spcPct val="90000"/>
            </a:lnSpc>
            <a:spcBef>
              <a:spcPct val="0"/>
            </a:spcBef>
            <a:spcAft>
              <a:spcPct val="20000"/>
            </a:spcAft>
            <a:buChar char="••"/>
          </a:pPr>
          <a:r>
            <a:rPr lang="en-US" sz="1800" kern="1200" dirty="0" smtClean="0">
              <a:solidFill>
                <a:schemeClr val="tx2"/>
              </a:solidFill>
            </a:rPr>
            <a:t>Precautionary measures</a:t>
          </a:r>
          <a:endParaRPr lang="en-US" sz="1800" kern="1200" dirty="0">
            <a:solidFill>
              <a:schemeClr val="tx2"/>
            </a:solidFill>
          </a:endParaRPr>
        </a:p>
        <a:p>
          <a:pPr marL="171450" lvl="1" indent="-171450" algn="l" defTabSz="800100">
            <a:lnSpc>
              <a:spcPct val="90000"/>
            </a:lnSpc>
            <a:spcBef>
              <a:spcPct val="0"/>
            </a:spcBef>
            <a:spcAft>
              <a:spcPct val="20000"/>
            </a:spcAft>
            <a:buChar char="••"/>
          </a:pPr>
          <a:r>
            <a:rPr lang="en-US" sz="1800" kern="1200" dirty="0" smtClean="0">
              <a:solidFill>
                <a:schemeClr val="tx2"/>
              </a:solidFill>
            </a:rPr>
            <a:t>First aid measures</a:t>
          </a:r>
          <a:endParaRPr lang="en-US" sz="1800" kern="1200" dirty="0">
            <a:solidFill>
              <a:schemeClr val="tx2"/>
            </a:solidFill>
          </a:endParaRPr>
        </a:p>
        <a:p>
          <a:pPr marL="171450" lvl="1" indent="-171450" algn="l" defTabSz="800100">
            <a:lnSpc>
              <a:spcPct val="90000"/>
            </a:lnSpc>
            <a:spcBef>
              <a:spcPct val="0"/>
            </a:spcBef>
            <a:spcAft>
              <a:spcPct val="20000"/>
            </a:spcAft>
            <a:buChar char="••"/>
          </a:pPr>
          <a:r>
            <a:rPr lang="en-US" sz="1800" kern="1200" dirty="0" smtClean="0">
              <a:solidFill>
                <a:schemeClr val="tx2"/>
              </a:solidFill>
            </a:rPr>
            <a:t>Supplier identifier</a:t>
          </a:r>
          <a:endParaRPr lang="en-US" sz="1800" kern="1200" dirty="0">
            <a:solidFill>
              <a:schemeClr val="tx2"/>
            </a:solidFill>
          </a:endParaRPr>
        </a:p>
        <a:p>
          <a:pPr marL="171450" lvl="1" indent="-171450" algn="l" defTabSz="800100">
            <a:lnSpc>
              <a:spcPct val="90000"/>
            </a:lnSpc>
            <a:spcBef>
              <a:spcPct val="0"/>
            </a:spcBef>
            <a:spcAft>
              <a:spcPct val="20000"/>
            </a:spcAft>
            <a:buChar char="••"/>
          </a:pPr>
          <a:r>
            <a:rPr lang="en-US" sz="1800" kern="1200" dirty="0" smtClean="0">
              <a:solidFill>
                <a:schemeClr val="tx2"/>
              </a:solidFill>
            </a:rPr>
            <a:t>Reference to MSDS</a:t>
          </a:r>
          <a:endParaRPr lang="en-US" sz="1800" kern="1200" dirty="0">
            <a:solidFill>
              <a:schemeClr val="tx2"/>
            </a:solidFill>
          </a:endParaRPr>
        </a:p>
      </dsp:txBody>
      <dsp:txXfrm>
        <a:off x="0" y="767802"/>
        <a:ext cx="4228080" cy="2161079"/>
      </dsp:txXfrm>
    </dsp:sp>
    <dsp:sp modelId="{240B81B5-DD97-40F8-A7B7-8435DC59D8DA}">
      <dsp:nvSpPr>
        <dsp:cNvPr id="0" name=""/>
        <dsp:cNvSpPr/>
      </dsp:nvSpPr>
      <dsp:spPr>
        <a:xfrm>
          <a:off x="0" y="2928882"/>
          <a:ext cx="4228080" cy="10009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All information must be disclosed in English and French within a hatched border</a:t>
          </a:r>
          <a:endParaRPr lang="en-US" sz="1800" kern="1200" dirty="0"/>
        </a:p>
      </dsp:txBody>
      <dsp:txXfrm>
        <a:off x="48862" y="2977744"/>
        <a:ext cx="4130356" cy="903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65755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77790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4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97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95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06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28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80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48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7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18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12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8471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3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7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33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90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48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3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18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6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0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71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86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11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62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3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14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13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55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69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76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9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93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47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23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9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90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80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68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10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4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04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47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1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58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25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67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78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59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15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428883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2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11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77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1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65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56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32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4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41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0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574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1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3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27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0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35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33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92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20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0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132492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67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83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27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2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47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9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4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64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0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32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93243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7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88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64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6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27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29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82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0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1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08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5139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5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06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87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4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71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76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65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9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8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5534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4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1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96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35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0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06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0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51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05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16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407582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28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28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58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95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22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58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2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75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06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33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181405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00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07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8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8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9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43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06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3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7/23/2014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32692082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9754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48950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5050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43081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562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41751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496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49851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28981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89800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02133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solidFill>
                  <a:prstClr val="black">
                    <a:tint val="75000"/>
                  </a:prstClr>
                </a:solidFill>
              </a:rPr>
              <a:pPr/>
              <a:t>7/23/2014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50152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6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sdsforschools.ca/" TargetMode="Externa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png"/><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50000"/>
            <a:lumOff val="50000"/>
          </a:schemeClr>
        </a:solidFill>
        <a:effectLst/>
      </p:bgPr>
    </p:bg>
    <p:spTree>
      <p:nvGrpSpPr>
        <p:cNvPr id="1" name=""/>
        <p:cNvGrpSpPr/>
        <p:nvPr/>
      </p:nvGrpSpPr>
      <p:grpSpPr>
        <a:xfrm>
          <a:off x="0" y="0"/>
          <a:ext cx="0" cy="0"/>
          <a:chOff x="0" y="0"/>
          <a:chExt cx="0" cy="0"/>
        </a:xfrm>
      </p:grpSpPr>
      <p:sp>
        <p:nvSpPr>
          <p:cNvPr id="2" name="box_blue"/>
          <p:cNvSpPr/>
          <p:nvPr/>
        </p:nvSpPr>
        <p:spPr>
          <a:xfrm>
            <a:off x="149084" y="1692509"/>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box_orange"/>
          <p:cNvSpPr/>
          <p:nvPr/>
        </p:nvSpPr>
        <p:spPr>
          <a:xfrm>
            <a:off x="7277385" y="4343006"/>
            <a:ext cx="819408" cy="16948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box_grey"/>
          <p:cNvSpPr/>
          <p:nvPr/>
        </p:nvSpPr>
        <p:spPr>
          <a:xfrm>
            <a:off x="6373261" y="2573704"/>
            <a:ext cx="832071" cy="833505"/>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box_grey"/>
          <p:cNvSpPr/>
          <p:nvPr/>
        </p:nvSpPr>
        <p:spPr>
          <a:xfrm>
            <a:off x="3695345" y="2578300"/>
            <a:ext cx="1735251" cy="8269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box_grey"/>
          <p:cNvSpPr/>
          <p:nvPr/>
        </p:nvSpPr>
        <p:spPr>
          <a:xfrm>
            <a:off x="1026813" y="4329625"/>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box_grey"/>
          <p:cNvSpPr/>
          <p:nvPr/>
        </p:nvSpPr>
        <p:spPr>
          <a:xfrm>
            <a:off x="5483119" y="3461519"/>
            <a:ext cx="828803" cy="8283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box_green"/>
          <p:cNvSpPr/>
          <p:nvPr/>
        </p:nvSpPr>
        <p:spPr>
          <a:xfrm>
            <a:off x="8161371" y="4329626"/>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box_green"/>
          <p:cNvSpPr/>
          <p:nvPr/>
        </p:nvSpPr>
        <p:spPr>
          <a:xfrm>
            <a:off x="158004" y="3461519"/>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box_grey"/>
          <p:cNvSpPr/>
          <p:nvPr/>
        </p:nvSpPr>
        <p:spPr>
          <a:xfrm>
            <a:off x="8157502" y="3467049"/>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box_blue"/>
          <p:cNvSpPr/>
          <p:nvPr/>
        </p:nvSpPr>
        <p:spPr>
          <a:xfrm>
            <a:off x="1026814" y="5224386"/>
            <a:ext cx="828752" cy="8188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box_green"/>
          <p:cNvSpPr/>
          <p:nvPr/>
        </p:nvSpPr>
        <p:spPr>
          <a:xfrm>
            <a:off x="5475340" y="4334086"/>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box_grey"/>
          <p:cNvSpPr/>
          <p:nvPr/>
        </p:nvSpPr>
        <p:spPr>
          <a:xfrm>
            <a:off x="4589811" y="5223956"/>
            <a:ext cx="840785" cy="823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box_yellow"/>
          <p:cNvSpPr/>
          <p:nvPr/>
        </p:nvSpPr>
        <p:spPr>
          <a:xfrm>
            <a:off x="3695345" y="1693141"/>
            <a:ext cx="840068" cy="82659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dart_arr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963" y="1652308"/>
            <a:ext cx="2172416" cy="1851984"/>
          </a:xfrm>
          <a:prstGeom prst="rect">
            <a:avLst/>
          </a:prstGeom>
        </p:spPr>
      </p:pic>
      <p:pic>
        <p:nvPicPr>
          <p:cNvPr id="10" name="ge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861" y="4884180"/>
            <a:ext cx="950455" cy="1267274"/>
          </a:xfrm>
          <a:prstGeom prst="rect">
            <a:avLst/>
          </a:prstGeom>
        </p:spPr>
      </p:pic>
      <p:pic>
        <p:nvPicPr>
          <p:cNvPr id="150" name="people_stand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926" y="3323732"/>
            <a:ext cx="3004335" cy="2441023"/>
          </a:xfrm>
          <a:prstGeom prst="rect">
            <a:avLst/>
          </a:prstGeom>
        </p:spPr>
      </p:pic>
      <p:sp>
        <p:nvSpPr>
          <p:cNvPr id="6" name="main_stencil"/>
          <p:cNvSpPr>
            <a:spLocks noEditPoints="1"/>
          </p:cNvSpPr>
          <p:nvPr/>
        </p:nvSpPr>
        <p:spPr bwMode="auto">
          <a:xfrm>
            <a:off x="9417" y="-42414"/>
            <a:ext cx="9140825" cy="6858000"/>
          </a:xfrm>
          <a:custGeom>
            <a:avLst/>
            <a:gdLst>
              <a:gd name="T0" fmla="*/ 5758 w 5758"/>
              <a:gd name="T1" fmla="*/ 4320 h 4320"/>
              <a:gd name="T2" fmla="*/ 0 w 5758"/>
              <a:gd name="T3" fmla="*/ 0 h 4320"/>
              <a:gd name="T4" fmla="*/ 3406 w 5758"/>
              <a:gd name="T5" fmla="*/ 2136 h 4320"/>
              <a:gd name="T6" fmla="*/ 2901 w 5758"/>
              <a:gd name="T7" fmla="*/ 1633 h 4320"/>
              <a:gd name="T8" fmla="*/ 96 w 5758"/>
              <a:gd name="T9" fmla="*/ 3294 h 4320"/>
              <a:gd name="T10" fmla="*/ 601 w 5758"/>
              <a:gd name="T11" fmla="*/ 3799 h 4320"/>
              <a:gd name="T12" fmla="*/ 103 w 5758"/>
              <a:gd name="T13" fmla="*/ 2188 h 4320"/>
              <a:gd name="T14" fmla="*/ 607 w 5758"/>
              <a:gd name="T15" fmla="*/ 2693 h 4320"/>
              <a:gd name="T16" fmla="*/ 103 w 5758"/>
              <a:gd name="T17" fmla="*/ 1076 h 4320"/>
              <a:gd name="T18" fmla="*/ 607 w 5758"/>
              <a:gd name="T19" fmla="*/ 1581 h 4320"/>
              <a:gd name="T20" fmla="*/ 1158 w 5758"/>
              <a:gd name="T21" fmla="*/ 1025 h 4320"/>
              <a:gd name="T22" fmla="*/ 654 w 5758"/>
              <a:gd name="T23" fmla="*/ 520 h 4320"/>
              <a:gd name="T24" fmla="*/ 1721 w 5758"/>
              <a:gd name="T25" fmla="*/ 1580 h 4320"/>
              <a:gd name="T26" fmla="*/ 654 w 5758"/>
              <a:gd name="T27" fmla="*/ 1075 h 4320"/>
              <a:gd name="T28" fmla="*/ 654 w 5758"/>
              <a:gd name="T29" fmla="*/ 3294 h 4320"/>
              <a:gd name="T30" fmla="*/ 1158 w 5758"/>
              <a:gd name="T31" fmla="*/ 3799 h 4320"/>
              <a:gd name="T32" fmla="*/ 654 w 5758"/>
              <a:gd name="T33" fmla="*/ 2740 h 4320"/>
              <a:gd name="T34" fmla="*/ 1158 w 5758"/>
              <a:gd name="T35" fmla="*/ 3245 h 4320"/>
              <a:gd name="T36" fmla="*/ 654 w 5758"/>
              <a:gd name="T37" fmla="*/ 1633 h 4320"/>
              <a:gd name="T38" fmla="*/ 1158 w 5758"/>
              <a:gd name="T39" fmla="*/ 2136 h 4320"/>
              <a:gd name="T40" fmla="*/ 1216 w 5758"/>
              <a:gd name="T41" fmla="*/ 2188 h 4320"/>
              <a:gd name="T42" fmla="*/ 1721 w 5758"/>
              <a:gd name="T43" fmla="*/ 2693 h 4320"/>
              <a:gd name="T44" fmla="*/ 1778 w 5758"/>
              <a:gd name="T45" fmla="*/ 2188 h 4320"/>
              <a:gd name="T46" fmla="*/ 2282 w 5758"/>
              <a:gd name="T47" fmla="*/ 2693 h 4320"/>
              <a:gd name="T48" fmla="*/ 1217 w 5758"/>
              <a:gd name="T49" fmla="*/ 1633 h 4320"/>
              <a:gd name="T50" fmla="*/ 2282 w 5758"/>
              <a:gd name="T51" fmla="*/ 2136 h 4320"/>
              <a:gd name="T52" fmla="*/ 2843 w 5758"/>
              <a:gd name="T53" fmla="*/ 1580 h 4320"/>
              <a:gd name="T54" fmla="*/ 2339 w 5758"/>
              <a:gd name="T55" fmla="*/ 1075 h 4320"/>
              <a:gd name="T56" fmla="*/ 2339 w 5758"/>
              <a:gd name="T57" fmla="*/ 2136 h 4320"/>
              <a:gd name="T58" fmla="*/ 2843 w 5758"/>
              <a:gd name="T59" fmla="*/ 1633 h 4320"/>
              <a:gd name="T60" fmla="*/ 2901 w 5758"/>
              <a:gd name="T61" fmla="*/ 3294 h 4320"/>
              <a:gd name="T62" fmla="*/ 3406 w 5758"/>
              <a:gd name="T63" fmla="*/ 3799 h 4320"/>
              <a:gd name="T64" fmla="*/ 2339 w 5758"/>
              <a:gd name="T65" fmla="*/ 2188 h 4320"/>
              <a:gd name="T66" fmla="*/ 3406 w 5758"/>
              <a:gd name="T67" fmla="*/ 3245 h 4320"/>
              <a:gd name="T68" fmla="*/ 3463 w 5758"/>
              <a:gd name="T69" fmla="*/ 2740 h 4320"/>
              <a:gd name="T70" fmla="*/ 3967 w 5758"/>
              <a:gd name="T71" fmla="*/ 3245 h 4320"/>
              <a:gd name="T72" fmla="*/ 3463 w 5758"/>
              <a:gd name="T73" fmla="*/ 2188 h 4320"/>
              <a:gd name="T74" fmla="*/ 3967 w 5758"/>
              <a:gd name="T75" fmla="*/ 2693 h 4320"/>
              <a:gd name="T76" fmla="*/ 4024 w 5758"/>
              <a:gd name="T77" fmla="*/ 2188 h 4320"/>
              <a:gd name="T78" fmla="*/ 4528 w 5758"/>
              <a:gd name="T79" fmla="*/ 2693 h 4320"/>
              <a:gd name="T80" fmla="*/ 4024 w 5758"/>
              <a:gd name="T81" fmla="*/ 1633 h 4320"/>
              <a:gd name="T82" fmla="*/ 4528 w 5758"/>
              <a:gd name="T83" fmla="*/ 2136 h 4320"/>
              <a:gd name="T84" fmla="*/ 4587 w 5758"/>
              <a:gd name="T85" fmla="*/ 2740 h 4320"/>
              <a:gd name="T86" fmla="*/ 5089 w 5758"/>
              <a:gd name="T87" fmla="*/ 3800 h 4320"/>
              <a:gd name="T88" fmla="*/ 4587 w 5758"/>
              <a:gd name="T89" fmla="*/ 1630 h 4320"/>
              <a:gd name="T90" fmla="*/ 5089 w 5758"/>
              <a:gd name="T91" fmla="*/ 2690 h 4320"/>
              <a:gd name="T92" fmla="*/ 5148 w 5758"/>
              <a:gd name="T93" fmla="*/ 2740 h 4320"/>
              <a:gd name="T94" fmla="*/ 5652 w 5758"/>
              <a:gd name="T95" fmla="*/ 3245 h 4320"/>
              <a:gd name="T96" fmla="*/ 5148 w 5758"/>
              <a:gd name="T97" fmla="*/ 2188 h 4320"/>
              <a:gd name="T98" fmla="*/ 5652 w 5758"/>
              <a:gd name="T99" fmla="*/ 269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58" h="4320">
                <a:moveTo>
                  <a:pt x="0" y="0"/>
                </a:moveTo>
                <a:lnTo>
                  <a:pt x="0" y="4320"/>
                </a:lnTo>
                <a:lnTo>
                  <a:pt x="5758" y="4320"/>
                </a:lnTo>
                <a:lnTo>
                  <a:pt x="5758" y="0"/>
                </a:lnTo>
                <a:lnTo>
                  <a:pt x="0" y="0"/>
                </a:lnTo>
                <a:lnTo>
                  <a:pt x="0" y="0"/>
                </a:lnTo>
                <a:close/>
                <a:moveTo>
                  <a:pt x="2901" y="1633"/>
                </a:moveTo>
                <a:lnTo>
                  <a:pt x="3406" y="1633"/>
                </a:lnTo>
                <a:lnTo>
                  <a:pt x="3406" y="2136"/>
                </a:lnTo>
                <a:lnTo>
                  <a:pt x="2901" y="2136"/>
                </a:lnTo>
                <a:lnTo>
                  <a:pt x="2901" y="1633"/>
                </a:lnTo>
                <a:lnTo>
                  <a:pt x="2901" y="1633"/>
                </a:lnTo>
                <a:close/>
                <a:moveTo>
                  <a:pt x="601" y="3799"/>
                </a:moveTo>
                <a:lnTo>
                  <a:pt x="96" y="3799"/>
                </a:lnTo>
                <a:lnTo>
                  <a:pt x="96" y="3294"/>
                </a:lnTo>
                <a:lnTo>
                  <a:pt x="601" y="3294"/>
                </a:lnTo>
                <a:lnTo>
                  <a:pt x="601" y="3799"/>
                </a:lnTo>
                <a:lnTo>
                  <a:pt x="601" y="3799"/>
                </a:lnTo>
                <a:close/>
                <a:moveTo>
                  <a:pt x="607" y="2693"/>
                </a:moveTo>
                <a:lnTo>
                  <a:pt x="103" y="2693"/>
                </a:lnTo>
                <a:lnTo>
                  <a:pt x="103" y="2188"/>
                </a:lnTo>
                <a:lnTo>
                  <a:pt x="607" y="2188"/>
                </a:lnTo>
                <a:lnTo>
                  <a:pt x="607" y="2693"/>
                </a:lnTo>
                <a:lnTo>
                  <a:pt x="607" y="2693"/>
                </a:lnTo>
                <a:close/>
                <a:moveTo>
                  <a:pt x="607" y="1581"/>
                </a:moveTo>
                <a:lnTo>
                  <a:pt x="103" y="1581"/>
                </a:lnTo>
                <a:lnTo>
                  <a:pt x="103" y="1076"/>
                </a:lnTo>
                <a:lnTo>
                  <a:pt x="607" y="1076"/>
                </a:lnTo>
                <a:lnTo>
                  <a:pt x="607" y="1581"/>
                </a:lnTo>
                <a:lnTo>
                  <a:pt x="607" y="1581"/>
                </a:lnTo>
                <a:close/>
                <a:moveTo>
                  <a:pt x="654" y="520"/>
                </a:moveTo>
                <a:lnTo>
                  <a:pt x="1158" y="520"/>
                </a:lnTo>
                <a:lnTo>
                  <a:pt x="1158" y="1025"/>
                </a:lnTo>
                <a:lnTo>
                  <a:pt x="654" y="1025"/>
                </a:lnTo>
                <a:lnTo>
                  <a:pt x="654" y="520"/>
                </a:lnTo>
                <a:lnTo>
                  <a:pt x="654" y="520"/>
                </a:lnTo>
                <a:close/>
                <a:moveTo>
                  <a:pt x="654" y="1075"/>
                </a:moveTo>
                <a:lnTo>
                  <a:pt x="1721" y="1075"/>
                </a:lnTo>
                <a:lnTo>
                  <a:pt x="1721" y="1580"/>
                </a:lnTo>
                <a:lnTo>
                  <a:pt x="654" y="1580"/>
                </a:lnTo>
                <a:lnTo>
                  <a:pt x="654" y="1075"/>
                </a:lnTo>
                <a:lnTo>
                  <a:pt x="654" y="1075"/>
                </a:lnTo>
                <a:close/>
                <a:moveTo>
                  <a:pt x="1158" y="3799"/>
                </a:moveTo>
                <a:lnTo>
                  <a:pt x="654" y="3799"/>
                </a:lnTo>
                <a:lnTo>
                  <a:pt x="654" y="3294"/>
                </a:lnTo>
                <a:lnTo>
                  <a:pt x="1158" y="3294"/>
                </a:lnTo>
                <a:lnTo>
                  <a:pt x="1158" y="3799"/>
                </a:lnTo>
                <a:lnTo>
                  <a:pt x="1158" y="3799"/>
                </a:lnTo>
                <a:close/>
                <a:moveTo>
                  <a:pt x="1158" y="3245"/>
                </a:moveTo>
                <a:lnTo>
                  <a:pt x="654" y="3245"/>
                </a:lnTo>
                <a:lnTo>
                  <a:pt x="654" y="2740"/>
                </a:lnTo>
                <a:lnTo>
                  <a:pt x="1158" y="2740"/>
                </a:lnTo>
                <a:lnTo>
                  <a:pt x="1158" y="3245"/>
                </a:lnTo>
                <a:lnTo>
                  <a:pt x="1158" y="3245"/>
                </a:lnTo>
                <a:close/>
                <a:moveTo>
                  <a:pt x="1158" y="2136"/>
                </a:moveTo>
                <a:lnTo>
                  <a:pt x="654" y="2136"/>
                </a:lnTo>
                <a:lnTo>
                  <a:pt x="654" y="1633"/>
                </a:lnTo>
                <a:lnTo>
                  <a:pt x="1158" y="1633"/>
                </a:lnTo>
                <a:lnTo>
                  <a:pt x="1158" y="2136"/>
                </a:lnTo>
                <a:lnTo>
                  <a:pt x="1158" y="2136"/>
                </a:lnTo>
                <a:close/>
                <a:moveTo>
                  <a:pt x="1721" y="2693"/>
                </a:moveTo>
                <a:lnTo>
                  <a:pt x="1216" y="2693"/>
                </a:lnTo>
                <a:lnTo>
                  <a:pt x="1216" y="2188"/>
                </a:lnTo>
                <a:lnTo>
                  <a:pt x="1721" y="2188"/>
                </a:lnTo>
                <a:lnTo>
                  <a:pt x="1721" y="2693"/>
                </a:lnTo>
                <a:lnTo>
                  <a:pt x="1721" y="2693"/>
                </a:lnTo>
                <a:close/>
                <a:moveTo>
                  <a:pt x="2282" y="2693"/>
                </a:moveTo>
                <a:lnTo>
                  <a:pt x="1778" y="2693"/>
                </a:lnTo>
                <a:lnTo>
                  <a:pt x="1778" y="2188"/>
                </a:lnTo>
                <a:lnTo>
                  <a:pt x="2282" y="2188"/>
                </a:lnTo>
                <a:lnTo>
                  <a:pt x="2282" y="2693"/>
                </a:lnTo>
                <a:lnTo>
                  <a:pt x="2282" y="2693"/>
                </a:lnTo>
                <a:close/>
                <a:moveTo>
                  <a:pt x="2282" y="2136"/>
                </a:moveTo>
                <a:lnTo>
                  <a:pt x="1217" y="2136"/>
                </a:lnTo>
                <a:lnTo>
                  <a:pt x="1217" y="1633"/>
                </a:lnTo>
                <a:lnTo>
                  <a:pt x="2282" y="1633"/>
                </a:lnTo>
                <a:lnTo>
                  <a:pt x="2282" y="2136"/>
                </a:lnTo>
                <a:lnTo>
                  <a:pt x="2282" y="2136"/>
                </a:lnTo>
                <a:close/>
                <a:moveTo>
                  <a:pt x="2339" y="1075"/>
                </a:moveTo>
                <a:lnTo>
                  <a:pt x="2843" y="1075"/>
                </a:lnTo>
                <a:lnTo>
                  <a:pt x="2843" y="1580"/>
                </a:lnTo>
                <a:lnTo>
                  <a:pt x="2339" y="1580"/>
                </a:lnTo>
                <a:lnTo>
                  <a:pt x="2339" y="1075"/>
                </a:lnTo>
                <a:lnTo>
                  <a:pt x="2339" y="1075"/>
                </a:lnTo>
                <a:close/>
                <a:moveTo>
                  <a:pt x="2843" y="1633"/>
                </a:moveTo>
                <a:lnTo>
                  <a:pt x="2843" y="2136"/>
                </a:lnTo>
                <a:lnTo>
                  <a:pt x="2339" y="2136"/>
                </a:lnTo>
                <a:lnTo>
                  <a:pt x="2339" y="1633"/>
                </a:lnTo>
                <a:lnTo>
                  <a:pt x="2843" y="1633"/>
                </a:lnTo>
                <a:lnTo>
                  <a:pt x="2843" y="1633"/>
                </a:lnTo>
                <a:close/>
                <a:moveTo>
                  <a:pt x="3406" y="3799"/>
                </a:moveTo>
                <a:lnTo>
                  <a:pt x="2901" y="3799"/>
                </a:lnTo>
                <a:lnTo>
                  <a:pt x="2901" y="3294"/>
                </a:lnTo>
                <a:lnTo>
                  <a:pt x="3406" y="3294"/>
                </a:lnTo>
                <a:lnTo>
                  <a:pt x="3406" y="3799"/>
                </a:lnTo>
                <a:lnTo>
                  <a:pt x="3406" y="3799"/>
                </a:lnTo>
                <a:close/>
                <a:moveTo>
                  <a:pt x="3406" y="3245"/>
                </a:moveTo>
                <a:lnTo>
                  <a:pt x="2339" y="3245"/>
                </a:lnTo>
                <a:lnTo>
                  <a:pt x="2339" y="2188"/>
                </a:lnTo>
                <a:lnTo>
                  <a:pt x="3406" y="2188"/>
                </a:lnTo>
                <a:lnTo>
                  <a:pt x="3406" y="3245"/>
                </a:lnTo>
                <a:lnTo>
                  <a:pt x="3406" y="3245"/>
                </a:lnTo>
                <a:close/>
                <a:moveTo>
                  <a:pt x="3967" y="3245"/>
                </a:moveTo>
                <a:lnTo>
                  <a:pt x="3463" y="3245"/>
                </a:lnTo>
                <a:lnTo>
                  <a:pt x="3463" y="2740"/>
                </a:lnTo>
                <a:lnTo>
                  <a:pt x="3967" y="2740"/>
                </a:lnTo>
                <a:lnTo>
                  <a:pt x="3967" y="3245"/>
                </a:lnTo>
                <a:lnTo>
                  <a:pt x="3967" y="3245"/>
                </a:lnTo>
                <a:close/>
                <a:moveTo>
                  <a:pt x="3967" y="2693"/>
                </a:moveTo>
                <a:lnTo>
                  <a:pt x="3463" y="2693"/>
                </a:lnTo>
                <a:lnTo>
                  <a:pt x="3463" y="2188"/>
                </a:lnTo>
                <a:lnTo>
                  <a:pt x="3967" y="2188"/>
                </a:lnTo>
                <a:lnTo>
                  <a:pt x="3967" y="2693"/>
                </a:lnTo>
                <a:lnTo>
                  <a:pt x="3967" y="2693"/>
                </a:lnTo>
                <a:close/>
                <a:moveTo>
                  <a:pt x="4528" y="2693"/>
                </a:moveTo>
                <a:lnTo>
                  <a:pt x="4024" y="2693"/>
                </a:lnTo>
                <a:lnTo>
                  <a:pt x="4024" y="2188"/>
                </a:lnTo>
                <a:lnTo>
                  <a:pt x="4528" y="2188"/>
                </a:lnTo>
                <a:lnTo>
                  <a:pt x="4528" y="2693"/>
                </a:lnTo>
                <a:lnTo>
                  <a:pt x="4528" y="2693"/>
                </a:lnTo>
                <a:close/>
                <a:moveTo>
                  <a:pt x="4528" y="2136"/>
                </a:moveTo>
                <a:lnTo>
                  <a:pt x="4024" y="2136"/>
                </a:lnTo>
                <a:lnTo>
                  <a:pt x="4024" y="1633"/>
                </a:lnTo>
                <a:lnTo>
                  <a:pt x="4528" y="1633"/>
                </a:lnTo>
                <a:lnTo>
                  <a:pt x="4528" y="2136"/>
                </a:lnTo>
                <a:lnTo>
                  <a:pt x="4528" y="2136"/>
                </a:lnTo>
                <a:close/>
                <a:moveTo>
                  <a:pt x="5089" y="3800"/>
                </a:moveTo>
                <a:lnTo>
                  <a:pt x="4587" y="3800"/>
                </a:lnTo>
                <a:lnTo>
                  <a:pt x="4587" y="2740"/>
                </a:lnTo>
                <a:lnTo>
                  <a:pt x="5089" y="2740"/>
                </a:lnTo>
                <a:lnTo>
                  <a:pt x="5089" y="3800"/>
                </a:lnTo>
                <a:lnTo>
                  <a:pt x="5089" y="3800"/>
                </a:lnTo>
                <a:close/>
                <a:moveTo>
                  <a:pt x="5089" y="2690"/>
                </a:moveTo>
                <a:lnTo>
                  <a:pt x="4587" y="2690"/>
                </a:lnTo>
                <a:lnTo>
                  <a:pt x="4587" y="1630"/>
                </a:lnTo>
                <a:lnTo>
                  <a:pt x="5089" y="1630"/>
                </a:lnTo>
                <a:lnTo>
                  <a:pt x="5089" y="2690"/>
                </a:lnTo>
                <a:lnTo>
                  <a:pt x="5089" y="2690"/>
                </a:lnTo>
                <a:close/>
                <a:moveTo>
                  <a:pt x="5652" y="3245"/>
                </a:moveTo>
                <a:lnTo>
                  <a:pt x="5148" y="3245"/>
                </a:lnTo>
                <a:lnTo>
                  <a:pt x="5148" y="2740"/>
                </a:lnTo>
                <a:lnTo>
                  <a:pt x="5652" y="2740"/>
                </a:lnTo>
                <a:lnTo>
                  <a:pt x="5652" y="3245"/>
                </a:lnTo>
                <a:lnTo>
                  <a:pt x="5652" y="3245"/>
                </a:lnTo>
                <a:close/>
                <a:moveTo>
                  <a:pt x="5652" y="2693"/>
                </a:moveTo>
                <a:lnTo>
                  <a:pt x="5148" y="2693"/>
                </a:lnTo>
                <a:lnTo>
                  <a:pt x="5148" y="2188"/>
                </a:lnTo>
                <a:lnTo>
                  <a:pt x="5652" y="2188"/>
                </a:lnTo>
                <a:lnTo>
                  <a:pt x="5652" y="2693"/>
                </a:lnTo>
                <a:lnTo>
                  <a:pt x="5652" y="2693"/>
                </a:lnTo>
                <a:close/>
              </a:path>
            </a:pathLst>
          </a:custGeom>
          <a:gradFill>
            <a:gsLst>
              <a:gs pos="0">
                <a:schemeClr val="bg1"/>
              </a:gs>
              <a:gs pos="100000">
                <a:schemeClr val="bg1">
                  <a:lumMod val="85000"/>
                </a:schemeClr>
              </a:gs>
            </a:gsLst>
            <a:lin ang="5400000" scaled="1"/>
          </a:gradFill>
          <a:ln>
            <a:noFill/>
          </a:ln>
          <a:effectLst>
            <a:outerShdw blurRad="165100" dist="76200" dir="3600000" algn="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525747" y="1390229"/>
            <a:ext cx="4601552" cy="830997"/>
          </a:xfrm>
          <a:prstGeom prst="rect">
            <a:avLst/>
          </a:prstGeom>
          <a:noFill/>
        </p:spPr>
        <p:txBody>
          <a:bodyPr wrap="square" rtlCol="0">
            <a:spAutoFit/>
          </a:bodyPr>
          <a:lstStyle/>
          <a:p>
            <a:r>
              <a:rPr lang="en-US" sz="2400" dirty="0" smtClean="0">
                <a:solidFill>
                  <a:schemeClr val="accent1"/>
                </a:solidFill>
                <a:latin typeface="Franklin Gothic Heavy" panose="020B0903020102020204" pitchFamily="34" charset="0"/>
              </a:rPr>
              <a:t>WHMIS: </a:t>
            </a:r>
            <a:r>
              <a:rPr lang="en-US" sz="2400" dirty="0" smtClean="0">
                <a:solidFill>
                  <a:schemeClr val="accent4"/>
                </a:solidFill>
                <a:latin typeface="Franklin Gothic Heavy" panose="020B0903020102020204" pitchFamily="34" charset="0"/>
              </a:rPr>
              <a:t>Workplace Hazardous Material Information System</a:t>
            </a:r>
            <a:endParaRPr lang="en-US" sz="2400" dirty="0">
              <a:solidFill>
                <a:schemeClr val="accent4"/>
              </a:solidFill>
              <a:latin typeface="Franklin Gothic Heavy" panose="020B0903020102020204" pitchFamily="34" charset="0"/>
            </a:endParaRPr>
          </a:p>
        </p:txBody>
      </p:sp>
      <p:pic>
        <p:nvPicPr>
          <p:cNvPr id="1026" name="Picture 2" descr="Z:\Logos and Templates\Harri Logo Bla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91" y="146651"/>
            <a:ext cx="1416449" cy="14520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9158" y="4271228"/>
            <a:ext cx="1741305" cy="897398"/>
          </a:xfrm>
          <a:prstGeom prst="rect">
            <a:avLst/>
          </a:prstGeom>
          <a:noFill/>
          <a:ln w="31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0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400" fill="hold"/>
                                        <p:tgtEl>
                                          <p:spTgt spid="150"/>
                                        </p:tgtEl>
                                        <p:attrNameLst>
                                          <p:attrName>ppt_x</p:attrName>
                                        </p:attrNameLst>
                                      </p:cBhvr>
                                      <p:tavLst>
                                        <p:tav tm="0">
                                          <p:val>
                                            <p:strVal val="#ppt_x"/>
                                          </p:val>
                                        </p:tav>
                                        <p:tav tm="100000">
                                          <p:val>
                                            <p:strVal val="#ppt_x"/>
                                          </p:val>
                                        </p:tav>
                                      </p:tavLst>
                                    </p:anim>
                                    <p:anim calcmode="lin" valueType="num">
                                      <p:cBhvr additive="base">
                                        <p:cTn id="8" dur="400" fill="hold"/>
                                        <p:tgtEl>
                                          <p:spTgt spid="150"/>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 presetClass="entr" presetSubtype="1" fill="hold" nodeType="afterEffect">
                                  <p:stCondLst>
                                    <p:cond delay="0"/>
                                  </p:stCondLst>
                                  <p:childTnLst>
                                    <p:set>
                                      <p:cBhvr>
                                        <p:cTn id="11" dur="1" fill="hold">
                                          <p:stCondLst>
                                            <p:cond delay="0"/>
                                          </p:stCondLst>
                                        </p:cTn>
                                        <p:tgtEl>
                                          <p:spTgt spid="1029"/>
                                        </p:tgtEl>
                                        <p:attrNameLst>
                                          <p:attrName>style.visibility</p:attrName>
                                        </p:attrNameLst>
                                      </p:cBhvr>
                                      <p:to>
                                        <p:strVal val="visible"/>
                                      </p:to>
                                    </p:set>
                                    <p:anim calcmode="lin" valueType="num">
                                      <p:cBhvr additive="base">
                                        <p:cTn id="12" dur="500" fill="hold"/>
                                        <p:tgtEl>
                                          <p:spTgt spid="1029"/>
                                        </p:tgtEl>
                                        <p:attrNameLst>
                                          <p:attrName>ppt_x</p:attrName>
                                        </p:attrNameLst>
                                      </p:cBhvr>
                                      <p:tavLst>
                                        <p:tav tm="0">
                                          <p:val>
                                            <p:strVal val="#ppt_x"/>
                                          </p:val>
                                        </p:tav>
                                        <p:tav tm="100000">
                                          <p:val>
                                            <p:strVal val="#ppt_x"/>
                                          </p:val>
                                        </p:tav>
                                      </p:tavLst>
                                    </p:anim>
                                    <p:anim calcmode="lin" valueType="num">
                                      <p:cBhvr additive="base">
                                        <p:cTn id="13" dur="500" fill="hold"/>
                                        <p:tgtEl>
                                          <p:spTgt spid="1029"/>
                                        </p:tgtEl>
                                        <p:attrNameLst>
                                          <p:attrName>ppt_y</p:attrName>
                                        </p:attrNameLst>
                                      </p:cBhvr>
                                      <p:tavLst>
                                        <p:tav tm="0">
                                          <p:val>
                                            <p:strVal val="0-#ppt_h/2"/>
                                          </p:val>
                                        </p:tav>
                                        <p:tav tm="100000">
                                          <p:val>
                                            <p:strVal val="#ppt_y"/>
                                          </p:val>
                                        </p:tav>
                                      </p:tavLst>
                                    </p:anim>
                                  </p:childTnLst>
                                </p:cTn>
                              </p:par>
                              <p:par>
                                <p:cTn id="14" presetID="53" presetClass="entr" presetSubtype="16" fill="hold" nodeType="withEffect">
                                  <p:stCondLst>
                                    <p:cond delay="4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11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2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50000"/>
            <a:lumOff val="50000"/>
          </a:schemeClr>
        </a:solidFill>
        <a:effectLst/>
      </p:bgPr>
    </p:bg>
    <p:spTree>
      <p:nvGrpSpPr>
        <p:cNvPr id="1" name=""/>
        <p:cNvGrpSpPr/>
        <p:nvPr/>
      </p:nvGrpSpPr>
      <p:grpSpPr>
        <a:xfrm>
          <a:off x="0" y="0"/>
          <a:ext cx="0" cy="0"/>
          <a:chOff x="0" y="0"/>
          <a:chExt cx="0" cy="0"/>
        </a:xfrm>
      </p:grpSpPr>
      <p:sp>
        <p:nvSpPr>
          <p:cNvPr id="2" name="box_brown"/>
          <p:cNvSpPr/>
          <p:nvPr/>
        </p:nvSpPr>
        <p:spPr>
          <a:xfrm>
            <a:off x="3771237" y="2646379"/>
            <a:ext cx="1647476" cy="16408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4" name="box_brown"/>
          <p:cNvSpPr/>
          <p:nvPr/>
        </p:nvSpPr>
        <p:spPr>
          <a:xfrm>
            <a:off x="307494" y="3459110"/>
            <a:ext cx="2597050" cy="7475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dirty="0"/>
              <a:t>Materials Causing Other Toxic Effects</a:t>
            </a:r>
            <a:endParaRPr lang="en-US" sz="1400" dirty="0">
              <a:solidFill>
                <a:prstClr val="white"/>
              </a:solidFill>
            </a:endParaRPr>
          </a:p>
        </p:txBody>
      </p:sp>
      <p:sp>
        <p:nvSpPr>
          <p:cNvPr id="139" name="box_brown"/>
          <p:cNvSpPr/>
          <p:nvPr/>
        </p:nvSpPr>
        <p:spPr>
          <a:xfrm>
            <a:off x="2935535" y="3459398"/>
            <a:ext cx="757863" cy="7588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8" name="box_white"/>
          <p:cNvSpPr/>
          <p:nvPr/>
        </p:nvSpPr>
        <p:spPr>
          <a:xfrm>
            <a:off x="4593795" y="4274346"/>
            <a:ext cx="764069" cy="75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box_white"/>
          <p:cNvSpPr/>
          <p:nvPr/>
        </p:nvSpPr>
        <p:spPr>
          <a:xfrm>
            <a:off x="5400435" y="4276964"/>
            <a:ext cx="3401660" cy="75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0" name="box_white"/>
          <p:cNvSpPr/>
          <p:nvPr/>
        </p:nvSpPr>
        <p:spPr>
          <a:xfrm>
            <a:off x="5412557" y="5086473"/>
            <a:ext cx="764069" cy="75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box_orange"/>
          <p:cNvSpPr/>
          <p:nvPr/>
        </p:nvSpPr>
        <p:spPr>
          <a:xfrm>
            <a:off x="5419347" y="1024765"/>
            <a:ext cx="750567" cy="7382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3" name="box_orange"/>
          <p:cNvSpPr/>
          <p:nvPr/>
        </p:nvSpPr>
        <p:spPr>
          <a:xfrm>
            <a:off x="4600546" y="1826049"/>
            <a:ext cx="750567" cy="7696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7" name="box_orange"/>
          <p:cNvSpPr/>
          <p:nvPr/>
        </p:nvSpPr>
        <p:spPr>
          <a:xfrm>
            <a:off x="5412557" y="1834575"/>
            <a:ext cx="3383574" cy="7382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dirty="0"/>
              <a:t>Materials causing immediate and serious toxic effects</a:t>
            </a:r>
            <a:endParaRPr lang="en-US" sz="1600" dirty="0">
              <a:solidFill>
                <a:prstClr val="white"/>
              </a:solidFill>
            </a:endParaRPr>
          </a:p>
        </p:txBody>
      </p:sp>
      <p:sp>
        <p:nvSpPr>
          <p:cNvPr id="36" name="box_brown"/>
          <p:cNvSpPr/>
          <p:nvPr/>
        </p:nvSpPr>
        <p:spPr>
          <a:xfrm>
            <a:off x="2126324" y="2646379"/>
            <a:ext cx="757863" cy="7588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main_stencil"/>
          <p:cNvSpPr>
            <a:spLocks noEditPoints="1"/>
          </p:cNvSpPr>
          <p:nvPr/>
        </p:nvSpPr>
        <p:spPr bwMode="auto">
          <a:xfrm>
            <a:off x="1588" y="0"/>
            <a:ext cx="9140825" cy="6858000"/>
          </a:xfrm>
          <a:custGeom>
            <a:avLst/>
            <a:gdLst>
              <a:gd name="T0" fmla="*/ 0 w 5758"/>
              <a:gd name="T1" fmla="*/ 4320 h 4320"/>
              <a:gd name="T2" fmla="*/ 5758 w 5758"/>
              <a:gd name="T3" fmla="*/ 0 h 4320"/>
              <a:gd name="T4" fmla="*/ 0 w 5758"/>
              <a:gd name="T5" fmla="*/ 0 h 4320"/>
              <a:gd name="T6" fmla="*/ 3885 w 5758"/>
              <a:gd name="T7" fmla="*/ 3210 h 4320"/>
              <a:gd name="T8" fmla="*/ 3417 w 5758"/>
              <a:gd name="T9" fmla="*/ 3678 h 4320"/>
              <a:gd name="T10" fmla="*/ 3417 w 5758"/>
              <a:gd name="T11" fmla="*/ 3210 h 4320"/>
              <a:gd name="T12" fmla="*/ 3362 w 5758"/>
              <a:gd name="T13" fmla="*/ 2653 h 4320"/>
              <a:gd name="T14" fmla="*/ 2381 w 5758"/>
              <a:gd name="T15" fmla="*/ 1673 h 4320"/>
              <a:gd name="T16" fmla="*/ 3362 w 5758"/>
              <a:gd name="T17" fmla="*/ 1673 h 4320"/>
              <a:gd name="T18" fmla="*/ 1808 w 5758"/>
              <a:gd name="T19" fmla="*/ 1668 h 4320"/>
              <a:gd name="T20" fmla="*/ 1341 w 5758"/>
              <a:gd name="T21" fmla="*/ 2137 h 4320"/>
              <a:gd name="T22" fmla="*/ 1341 w 5758"/>
              <a:gd name="T23" fmla="*/ 1668 h 4320"/>
              <a:gd name="T24" fmla="*/ 1858 w 5758"/>
              <a:gd name="T25" fmla="*/ 2653 h 4320"/>
              <a:gd name="T26" fmla="*/ 2326 w 5758"/>
              <a:gd name="T27" fmla="*/ 2185 h 4320"/>
              <a:gd name="T28" fmla="*/ 2326 w 5758"/>
              <a:gd name="T29" fmla="*/ 2653 h 4320"/>
              <a:gd name="T30" fmla="*/ 212 w 5758"/>
              <a:gd name="T31" fmla="*/ 2653 h 4320"/>
              <a:gd name="T32" fmla="*/ 1809 w 5758"/>
              <a:gd name="T33" fmla="*/ 2187 h 4320"/>
              <a:gd name="T34" fmla="*/ 1809 w 5758"/>
              <a:gd name="T35" fmla="*/ 2653 h 4320"/>
              <a:gd name="T36" fmla="*/ 2897 w 5758"/>
              <a:gd name="T37" fmla="*/ 3167 h 4320"/>
              <a:gd name="T38" fmla="*/ 3365 w 5758"/>
              <a:gd name="T39" fmla="*/ 2698 h 4320"/>
              <a:gd name="T40" fmla="*/ 3365 w 5758"/>
              <a:gd name="T41" fmla="*/ 3167 h 4320"/>
              <a:gd name="T42" fmla="*/ 2897 w 5758"/>
              <a:gd name="T43" fmla="*/ 1623 h 4320"/>
              <a:gd name="T44" fmla="*/ 3365 w 5758"/>
              <a:gd name="T45" fmla="*/ 1157 h 4320"/>
              <a:gd name="T46" fmla="*/ 3365 w 5758"/>
              <a:gd name="T47" fmla="*/ 1623 h 4320"/>
              <a:gd name="T48" fmla="*/ 3420 w 5758"/>
              <a:gd name="T49" fmla="*/ 1110 h 4320"/>
              <a:gd name="T50" fmla="*/ 3887 w 5758"/>
              <a:gd name="T51" fmla="*/ 643 h 4320"/>
              <a:gd name="T52" fmla="*/ 3887 w 5758"/>
              <a:gd name="T53" fmla="*/ 1110 h 4320"/>
              <a:gd name="T54" fmla="*/ 3417 w 5758"/>
              <a:gd name="T55" fmla="*/ 3167 h 4320"/>
              <a:gd name="T56" fmla="*/ 5531 w 5758"/>
              <a:gd name="T57" fmla="*/ 2698 h 4320"/>
              <a:gd name="T58" fmla="*/ 5531 w 5758"/>
              <a:gd name="T59" fmla="*/ 3167 h 4320"/>
              <a:gd name="T60" fmla="*/ 3419 w 5758"/>
              <a:gd name="T61" fmla="*/ 1623 h 4320"/>
              <a:gd name="T62" fmla="*/ 5533 w 5758"/>
              <a:gd name="T63" fmla="*/ 1157 h 4320"/>
              <a:gd name="T64" fmla="*/ 5533 w 5758"/>
              <a:gd name="T65" fmla="*/ 162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58" h="4320">
                <a:moveTo>
                  <a:pt x="0" y="0"/>
                </a:moveTo>
                <a:lnTo>
                  <a:pt x="0" y="4320"/>
                </a:lnTo>
                <a:lnTo>
                  <a:pt x="5758" y="4320"/>
                </a:lnTo>
                <a:lnTo>
                  <a:pt x="5758" y="0"/>
                </a:lnTo>
                <a:lnTo>
                  <a:pt x="0" y="0"/>
                </a:lnTo>
                <a:lnTo>
                  <a:pt x="0" y="0"/>
                </a:lnTo>
                <a:close/>
                <a:moveTo>
                  <a:pt x="3417" y="3210"/>
                </a:moveTo>
                <a:lnTo>
                  <a:pt x="3885" y="3210"/>
                </a:lnTo>
                <a:lnTo>
                  <a:pt x="3885" y="3678"/>
                </a:lnTo>
                <a:lnTo>
                  <a:pt x="3417" y="3678"/>
                </a:lnTo>
                <a:lnTo>
                  <a:pt x="3417" y="3210"/>
                </a:lnTo>
                <a:lnTo>
                  <a:pt x="3417" y="3210"/>
                </a:lnTo>
                <a:close/>
                <a:moveTo>
                  <a:pt x="3362" y="1673"/>
                </a:moveTo>
                <a:lnTo>
                  <a:pt x="3362" y="2653"/>
                </a:lnTo>
                <a:lnTo>
                  <a:pt x="2381" y="2653"/>
                </a:lnTo>
                <a:lnTo>
                  <a:pt x="2381" y="1673"/>
                </a:lnTo>
                <a:lnTo>
                  <a:pt x="3362" y="1673"/>
                </a:lnTo>
                <a:lnTo>
                  <a:pt x="3362" y="1673"/>
                </a:lnTo>
                <a:close/>
                <a:moveTo>
                  <a:pt x="1341" y="1668"/>
                </a:moveTo>
                <a:lnTo>
                  <a:pt x="1808" y="1668"/>
                </a:lnTo>
                <a:lnTo>
                  <a:pt x="1808" y="2137"/>
                </a:lnTo>
                <a:lnTo>
                  <a:pt x="1341" y="2137"/>
                </a:lnTo>
                <a:lnTo>
                  <a:pt x="1341" y="1668"/>
                </a:lnTo>
                <a:lnTo>
                  <a:pt x="1341" y="1668"/>
                </a:lnTo>
                <a:close/>
                <a:moveTo>
                  <a:pt x="2326" y="2653"/>
                </a:moveTo>
                <a:lnTo>
                  <a:pt x="1858" y="2653"/>
                </a:lnTo>
                <a:lnTo>
                  <a:pt x="1858" y="2185"/>
                </a:lnTo>
                <a:lnTo>
                  <a:pt x="2326" y="2185"/>
                </a:lnTo>
                <a:lnTo>
                  <a:pt x="2326" y="2653"/>
                </a:lnTo>
                <a:lnTo>
                  <a:pt x="2326" y="2653"/>
                </a:lnTo>
                <a:close/>
                <a:moveTo>
                  <a:pt x="1809" y="2653"/>
                </a:moveTo>
                <a:lnTo>
                  <a:pt x="212" y="2653"/>
                </a:lnTo>
                <a:lnTo>
                  <a:pt x="212" y="2187"/>
                </a:lnTo>
                <a:lnTo>
                  <a:pt x="1809" y="2187"/>
                </a:lnTo>
                <a:lnTo>
                  <a:pt x="1809" y="2653"/>
                </a:lnTo>
                <a:lnTo>
                  <a:pt x="1809" y="2653"/>
                </a:lnTo>
                <a:close/>
                <a:moveTo>
                  <a:pt x="3365" y="3167"/>
                </a:moveTo>
                <a:lnTo>
                  <a:pt x="2897" y="3167"/>
                </a:lnTo>
                <a:lnTo>
                  <a:pt x="2897" y="2698"/>
                </a:lnTo>
                <a:lnTo>
                  <a:pt x="3365" y="2698"/>
                </a:lnTo>
                <a:lnTo>
                  <a:pt x="3365" y="3167"/>
                </a:lnTo>
                <a:lnTo>
                  <a:pt x="3365" y="3167"/>
                </a:lnTo>
                <a:close/>
                <a:moveTo>
                  <a:pt x="3365" y="1623"/>
                </a:moveTo>
                <a:lnTo>
                  <a:pt x="2897" y="1623"/>
                </a:lnTo>
                <a:lnTo>
                  <a:pt x="2897" y="1157"/>
                </a:lnTo>
                <a:lnTo>
                  <a:pt x="3365" y="1157"/>
                </a:lnTo>
                <a:lnTo>
                  <a:pt x="3365" y="1623"/>
                </a:lnTo>
                <a:lnTo>
                  <a:pt x="3365" y="1623"/>
                </a:lnTo>
                <a:close/>
                <a:moveTo>
                  <a:pt x="3887" y="1110"/>
                </a:moveTo>
                <a:lnTo>
                  <a:pt x="3420" y="1110"/>
                </a:lnTo>
                <a:lnTo>
                  <a:pt x="3420" y="643"/>
                </a:lnTo>
                <a:lnTo>
                  <a:pt x="3887" y="643"/>
                </a:lnTo>
                <a:lnTo>
                  <a:pt x="3887" y="1110"/>
                </a:lnTo>
                <a:lnTo>
                  <a:pt x="3887" y="1110"/>
                </a:lnTo>
                <a:close/>
                <a:moveTo>
                  <a:pt x="5531" y="3167"/>
                </a:moveTo>
                <a:lnTo>
                  <a:pt x="3417" y="3167"/>
                </a:lnTo>
                <a:lnTo>
                  <a:pt x="3417" y="2698"/>
                </a:lnTo>
                <a:lnTo>
                  <a:pt x="5531" y="2698"/>
                </a:lnTo>
                <a:lnTo>
                  <a:pt x="5531" y="3167"/>
                </a:lnTo>
                <a:lnTo>
                  <a:pt x="5531" y="3167"/>
                </a:lnTo>
                <a:close/>
                <a:moveTo>
                  <a:pt x="5533" y="1623"/>
                </a:moveTo>
                <a:lnTo>
                  <a:pt x="3419" y="1623"/>
                </a:lnTo>
                <a:lnTo>
                  <a:pt x="3419" y="1157"/>
                </a:lnTo>
                <a:lnTo>
                  <a:pt x="5533" y="1157"/>
                </a:lnTo>
                <a:lnTo>
                  <a:pt x="5533" y="1623"/>
                </a:lnTo>
                <a:lnTo>
                  <a:pt x="5533" y="1623"/>
                </a:lnTo>
                <a:close/>
              </a:path>
            </a:pathLst>
          </a:custGeom>
          <a:gradFill>
            <a:gsLst>
              <a:gs pos="0">
                <a:schemeClr val="tx1">
                  <a:lumMod val="75000"/>
                  <a:lumOff val="25000"/>
                </a:schemeClr>
              </a:gs>
              <a:gs pos="100000">
                <a:schemeClr val="tx1"/>
              </a:gs>
            </a:gsLst>
            <a:lin ang="5400000" scaled="1"/>
          </a:gradFill>
          <a:ln>
            <a:noFill/>
          </a:ln>
          <a:effectLst>
            <a:outerShdw blurRad="165100" dist="76200" dir="3600000" algn="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TextBox 40"/>
          <p:cNvSpPr txBox="1"/>
          <p:nvPr/>
        </p:nvSpPr>
        <p:spPr>
          <a:xfrm>
            <a:off x="5430001" y="1116673"/>
            <a:ext cx="746625" cy="369332"/>
          </a:xfrm>
          <a:prstGeom prst="rect">
            <a:avLst/>
          </a:prstGeom>
          <a:noFill/>
          <a:ln>
            <a:noFill/>
          </a:ln>
        </p:spPr>
        <p:txBody>
          <a:bodyPr wrap="square" rtlCol="0">
            <a:spAutoFit/>
          </a:bodyPr>
          <a:lstStyle/>
          <a:p>
            <a:pPr algn="ctr"/>
            <a:r>
              <a:rPr lang="en-US" dirty="0" smtClean="0">
                <a:solidFill>
                  <a:prstClr val="white"/>
                </a:solidFill>
                <a:latin typeface="Franklin Gothic Heavy" panose="020B0903020102020204" pitchFamily="34" charset="0"/>
              </a:rPr>
              <a:t>D1:</a:t>
            </a:r>
            <a:endParaRPr lang="en-US" dirty="0">
              <a:solidFill>
                <a:prstClr val="white"/>
              </a:solidFill>
              <a:latin typeface="Franklin Gothic Heavy" panose="020B0903020102020204" pitchFamily="34" charset="0"/>
            </a:endParaRPr>
          </a:p>
        </p:txBody>
      </p:sp>
      <p:sp>
        <p:nvSpPr>
          <p:cNvPr id="49" name="TextBox 48"/>
          <p:cNvSpPr txBox="1"/>
          <p:nvPr/>
        </p:nvSpPr>
        <p:spPr>
          <a:xfrm>
            <a:off x="5435965" y="4468057"/>
            <a:ext cx="3366130" cy="584775"/>
          </a:xfrm>
          <a:prstGeom prst="rect">
            <a:avLst/>
          </a:prstGeom>
          <a:noFill/>
          <a:ln>
            <a:noFill/>
          </a:ln>
        </p:spPr>
        <p:txBody>
          <a:bodyPr wrap="square" rtlCol="0" anchor="ctr">
            <a:spAutoFit/>
          </a:bodyPr>
          <a:lstStyle/>
          <a:p>
            <a:r>
              <a:rPr lang="en-CA" sz="1600" dirty="0" smtClean="0">
                <a:solidFill>
                  <a:prstClr val="black"/>
                </a:solidFill>
              </a:rPr>
              <a:t>Bio hazardous </a:t>
            </a:r>
            <a:r>
              <a:rPr lang="en-CA" sz="1600" dirty="0">
                <a:solidFill>
                  <a:prstClr val="black"/>
                </a:solidFill>
              </a:rPr>
              <a:t>Infectious </a:t>
            </a:r>
            <a:r>
              <a:rPr lang="en-CA" sz="1600" dirty="0" smtClean="0">
                <a:solidFill>
                  <a:prstClr val="black"/>
                </a:solidFill>
              </a:rPr>
              <a:t>Material</a:t>
            </a:r>
          </a:p>
          <a:p>
            <a:endParaRPr lang="en-US" sz="1600" b="1" dirty="0">
              <a:solidFill>
                <a:prstClr val="black"/>
              </a:solidFill>
            </a:endParaRPr>
          </a:p>
        </p:txBody>
      </p:sp>
      <p:sp>
        <p:nvSpPr>
          <p:cNvPr id="61" name="TextBox 60"/>
          <p:cNvSpPr txBox="1"/>
          <p:nvPr/>
        </p:nvSpPr>
        <p:spPr>
          <a:xfrm>
            <a:off x="5494698" y="5292469"/>
            <a:ext cx="599863" cy="369332"/>
          </a:xfrm>
          <a:prstGeom prst="rect">
            <a:avLst/>
          </a:prstGeom>
          <a:noFill/>
          <a:ln>
            <a:noFill/>
          </a:ln>
        </p:spPr>
        <p:txBody>
          <a:bodyPr wrap="square" rtlCol="0">
            <a:spAutoFit/>
          </a:bodyPr>
          <a:lstStyle/>
          <a:p>
            <a:pPr algn="ctr"/>
            <a:r>
              <a:rPr lang="en-US" dirty="0" smtClean="0">
                <a:solidFill>
                  <a:schemeClr val="tx2"/>
                </a:solidFill>
                <a:latin typeface="Franklin Gothic Heavy" panose="020B0903020102020204" pitchFamily="34" charset="0"/>
              </a:rPr>
              <a:t>D3</a:t>
            </a:r>
            <a:endParaRPr lang="en-US" dirty="0">
              <a:solidFill>
                <a:schemeClr val="tx2"/>
              </a:solidFill>
              <a:latin typeface="Franklin Gothic Heavy" panose="020B0903020102020204" pitchFamily="34" charset="0"/>
            </a:endParaRPr>
          </a:p>
        </p:txBody>
      </p:sp>
      <p:sp>
        <p:nvSpPr>
          <p:cNvPr id="62" name="TextBox 61"/>
          <p:cNvSpPr txBox="1"/>
          <p:nvPr/>
        </p:nvSpPr>
        <p:spPr>
          <a:xfrm>
            <a:off x="2217859" y="2841161"/>
            <a:ext cx="598280" cy="369332"/>
          </a:xfrm>
          <a:prstGeom prst="rect">
            <a:avLst/>
          </a:prstGeom>
          <a:noFill/>
          <a:ln>
            <a:noFill/>
          </a:ln>
        </p:spPr>
        <p:txBody>
          <a:bodyPr wrap="square" rtlCol="0">
            <a:spAutoFit/>
          </a:bodyPr>
          <a:lstStyle/>
          <a:p>
            <a:r>
              <a:rPr lang="en-US" dirty="0" smtClean="0">
                <a:solidFill>
                  <a:prstClr val="white"/>
                </a:solidFill>
                <a:latin typeface="Franklin Gothic Heavy" panose="020B0903020102020204" pitchFamily="34" charset="0"/>
              </a:rPr>
              <a:t>D2:</a:t>
            </a:r>
            <a:endParaRPr lang="en-US" dirty="0">
              <a:solidFill>
                <a:prstClr val="white"/>
              </a:solidFill>
              <a:latin typeface="Franklin Gothic Heavy" panose="020B0903020102020204" pitchFamily="34" charset="0"/>
            </a:endParaRPr>
          </a:p>
        </p:txBody>
      </p:sp>
      <p:sp>
        <p:nvSpPr>
          <p:cNvPr id="40" name="TextBox 39"/>
          <p:cNvSpPr txBox="1"/>
          <p:nvPr/>
        </p:nvSpPr>
        <p:spPr>
          <a:xfrm>
            <a:off x="134913" y="249562"/>
            <a:ext cx="8724398" cy="523220"/>
          </a:xfrm>
          <a:prstGeom prst="rect">
            <a:avLst/>
          </a:prstGeom>
          <a:noFill/>
          <a:ln>
            <a:noFill/>
          </a:ln>
        </p:spPr>
        <p:txBody>
          <a:bodyPr wrap="square" rtlCol="0">
            <a:spAutoFit/>
          </a:bodyPr>
          <a:lstStyle/>
          <a:p>
            <a:r>
              <a:rPr lang="en-US" sz="2000" dirty="0" smtClean="0">
                <a:solidFill>
                  <a:srgbClr val="730E00"/>
                </a:solidFill>
                <a:latin typeface="Franklin Gothic Heavy" panose="020B0903020102020204" pitchFamily="34" charset="0"/>
              </a:rPr>
              <a:t> </a:t>
            </a:r>
            <a:r>
              <a:rPr lang="en-US" sz="2800" dirty="0" smtClean="0">
                <a:solidFill>
                  <a:schemeClr val="accent3"/>
                </a:solidFill>
                <a:latin typeface="Franklin Gothic Heavy" panose="020B0903020102020204" pitchFamily="34" charset="0"/>
              </a:rPr>
              <a:t>CLASS D: Poisonous and Infectious Materials</a:t>
            </a:r>
            <a:endParaRPr lang="en-US" sz="2800" dirty="0">
              <a:solidFill>
                <a:schemeClr val="accent3"/>
              </a:solidFill>
              <a:latin typeface="Franklin Gothic Heavy" panose="020B0903020102020204" pitchFamily="34" charset="0"/>
            </a:endParaRPr>
          </a:p>
        </p:txBody>
      </p:sp>
      <p:sp>
        <p:nvSpPr>
          <p:cNvPr id="5" name="TextBox 4"/>
          <p:cNvSpPr txBox="1"/>
          <p:nvPr/>
        </p:nvSpPr>
        <p:spPr>
          <a:xfrm>
            <a:off x="970503" y="1024765"/>
            <a:ext cx="2540448" cy="369332"/>
          </a:xfrm>
          <a:prstGeom prst="rect">
            <a:avLst/>
          </a:prstGeom>
          <a:noFill/>
        </p:spPr>
        <p:txBody>
          <a:bodyPr wrap="square" rtlCol="0">
            <a:spAutoFit/>
          </a:bodyPr>
          <a:lstStyle/>
          <a:p>
            <a:endParaRPr lang="en-US" dirty="0"/>
          </a:p>
        </p:txBody>
      </p:sp>
      <p:sp>
        <p:nvSpPr>
          <p:cNvPr id="27" name="TextBox 26"/>
          <p:cNvSpPr txBox="1"/>
          <p:nvPr/>
        </p:nvSpPr>
        <p:spPr>
          <a:xfrm>
            <a:off x="380384" y="1000110"/>
            <a:ext cx="4334841" cy="400110"/>
          </a:xfrm>
          <a:prstGeom prst="rect">
            <a:avLst/>
          </a:prstGeom>
          <a:noFill/>
        </p:spPr>
        <p:txBody>
          <a:bodyPr wrap="none" rtlCol="0">
            <a:spAutoFit/>
          </a:bodyPr>
          <a:lstStyle/>
          <a:p>
            <a:r>
              <a:rPr lang="en-CA" sz="2000" dirty="0" smtClean="0">
                <a:solidFill>
                  <a:schemeClr val="bg1"/>
                </a:solidFill>
              </a:rPr>
              <a:t>This class has 3 divisions: D1, D2 and D3</a:t>
            </a: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382" y="1513697"/>
            <a:ext cx="1333983" cy="1238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139" y="2806658"/>
            <a:ext cx="1377134" cy="1377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383" y="4083044"/>
            <a:ext cx="1396316" cy="139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descr="Z:\Logos and Templates\Harri Logo 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7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additive="base">
                                        <p:cTn id="22" dur="500" fill="hold"/>
                                        <p:tgtEl>
                                          <p:spTgt spid="7170"/>
                                        </p:tgtEl>
                                        <p:attrNameLst>
                                          <p:attrName>ppt_x</p:attrName>
                                        </p:attrNameLst>
                                      </p:cBhvr>
                                      <p:tavLst>
                                        <p:tav tm="0">
                                          <p:val>
                                            <p:strVal val="#ppt_x"/>
                                          </p:val>
                                        </p:tav>
                                        <p:tav tm="100000">
                                          <p:val>
                                            <p:strVal val="#ppt_x"/>
                                          </p:val>
                                        </p:tav>
                                      </p:tavLst>
                                    </p:anim>
                                    <p:anim calcmode="lin" valueType="num">
                                      <p:cBhvr additive="base">
                                        <p:cTn id="23" dur="500" fill="hold"/>
                                        <p:tgtEl>
                                          <p:spTgt spid="7170"/>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09531"/>
            <a:ext cx="8339584" cy="769441"/>
          </a:xfrm>
          <a:prstGeom prst="rect">
            <a:avLst/>
          </a:prstGeom>
          <a:noFill/>
          <a:ln>
            <a:noFill/>
          </a:ln>
        </p:spPr>
        <p:txBody>
          <a:bodyPr wrap="square" rtlCol="0">
            <a:spAutoFit/>
          </a:bodyPr>
          <a:lstStyle/>
          <a:p>
            <a:r>
              <a:rPr lang="en-US" sz="2200" dirty="0">
                <a:solidFill>
                  <a:srgbClr val="AD0101"/>
                </a:solidFill>
                <a:latin typeface="Franklin Gothic Heavy" panose="020B0903020102020204" pitchFamily="34" charset="0"/>
              </a:rPr>
              <a:t>CLASS </a:t>
            </a:r>
            <a:r>
              <a:rPr lang="en-US" sz="2200" dirty="0" smtClean="0">
                <a:solidFill>
                  <a:srgbClr val="AD0101"/>
                </a:solidFill>
                <a:latin typeface="Franklin Gothic Heavy" panose="020B0903020102020204" pitchFamily="34" charset="0"/>
              </a:rPr>
              <a:t>D1</a:t>
            </a:r>
            <a:r>
              <a:rPr lang="en-US" sz="2200" dirty="0">
                <a:solidFill>
                  <a:srgbClr val="AD0101"/>
                </a:solidFill>
                <a:latin typeface="Franklin Gothic Heavy" panose="020B0903020102020204" pitchFamily="34" charset="0"/>
              </a:rPr>
              <a:t>: Materials </a:t>
            </a:r>
            <a:r>
              <a:rPr lang="en-US" sz="2200" dirty="0" smtClean="0">
                <a:solidFill>
                  <a:srgbClr val="AD0101"/>
                </a:solidFill>
                <a:latin typeface="Franklin Gothic Heavy" panose="020B0903020102020204" pitchFamily="34" charset="0"/>
              </a:rPr>
              <a:t>Causing </a:t>
            </a:r>
            <a:r>
              <a:rPr lang="en-US" sz="2200" dirty="0">
                <a:solidFill>
                  <a:srgbClr val="AD0101"/>
                </a:solidFill>
                <a:latin typeface="Franklin Gothic Heavy" panose="020B0903020102020204" pitchFamily="34" charset="0"/>
              </a:rPr>
              <a:t>I</a:t>
            </a:r>
            <a:r>
              <a:rPr lang="en-US" sz="2200" dirty="0" smtClean="0">
                <a:solidFill>
                  <a:srgbClr val="AD0101"/>
                </a:solidFill>
                <a:latin typeface="Franklin Gothic Heavy" panose="020B0903020102020204" pitchFamily="34" charset="0"/>
              </a:rPr>
              <a:t>mmediate </a:t>
            </a:r>
            <a:r>
              <a:rPr lang="en-US" sz="2200" dirty="0">
                <a:solidFill>
                  <a:srgbClr val="AD0101"/>
                </a:solidFill>
                <a:latin typeface="Franklin Gothic Heavy" panose="020B0903020102020204" pitchFamily="34" charset="0"/>
              </a:rPr>
              <a:t>and </a:t>
            </a:r>
            <a:r>
              <a:rPr lang="en-US" sz="2200" dirty="0" smtClean="0">
                <a:solidFill>
                  <a:srgbClr val="AD0101"/>
                </a:solidFill>
                <a:latin typeface="Franklin Gothic Heavy" panose="020B0903020102020204" pitchFamily="34" charset="0"/>
              </a:rPr>
              <a:t>Serious </a:t>
            </a:r>
            <a:r>
              <a:rPr lang="en-US" sz="2200" dirty="0">
                <a:solidFill>
                  <a:srgbClr val="AD0101"/>
                </a:solidFill>
                <a:latin typeface="Franklin Gothic Heavy" panose="020B0903020102020204" pitchFamily="34" charset="0"/>
              </a:rPr>
              <a:t>T</a:t>
            </a:r>
            <a:r>
              <a:rPr lang="en-US" sz="2200" dirty="0" smtClean="0">
                <a:solidFill>
                  <a:srgbClr val="AD0101"/>
                </a:solidFill>
                <a:latin typeface="Franklin Gothic Heavy" panose="020B0903020102020204" pitchFamily="34" charset="0"/>
              </a:rPr>
              <a:t>oxic </a:t>
            </a:r>
            <a:r>
              <a:rPr lang="en-US" sz="2200" dirty="0">
                <a:solidFill>
                  <a:srgbClr val="AD0101"/>
                </a:solidFill>
                <a:latin typeface="Franklin Gothic Heavy" panose="020B0903020102020204" pitchFamily="34" charset="0"/>
              </a:rPr>
              <a:t>E</a:t>
            </a:r>
            <a:r>
              <a:rPr lang="en-US" sz="2200" dirty="0" smtClean="0">
                <a:solidFill>
                  <a:srgbClr val="AD0101"/>
                </a:solidFill>
                <a:latin typeface="Franklin Gothic Heavy" panose="020B0903020102020204" pitchFamily="34" charset="0"/>
              </a:rPr>
              <a:t>ffects</a:t>
            </a:r>
            <a:endParaRPr lang="en-US" sz="2200" dirty="0">
              <a:solidFill>
                <a:srgbClr val="AD0101"/>
              </a:solidFill>
              <a:latin typeface="Franklin Gothic Heavy" panose="020B0903020102020204" pitchFamily="34" charset="0"/>
            </a:endParaRPr>
          </a:p>
        </p:txBody>
      </p:sp>
      <p:sp>
        <p:nvSpPr>
          <p:cNvPr id="3" name="TextBox 2"/>
          <p:cNvSpPr txBox="1"/>
          <p:nvPr/>
        </p:nvSpPr>
        <p:spPr>
          <a:xfrm>
            <a:off x="282798" y="1524381"/>
            <a:ext cx="8712887" cy="2831544"/>
          </a:xfrm>
          <a:prstGeom prst="rect">
            <a:avLst/>
          </a:prstGeom>
          <a:noFill/>
        </p:spPr>
        <p:txBody>
          <a:bodyPr wrap="square" rtlCol="0">
            <a:spAutoFit/>
          </a:bodyPr>
          <a:lstStyle/>
          <a:p>
            <a:r>
              <a:rPr lang="en-US" sz="2000" dirty="0">
                <a:solidFill>
                  <a:schemeClr val="tx2"/>
                </a:solidFill>
                <a:cs typeface="Arial" panose="020B0604020202020204" pitchFamily="34" charset="0"/>
              </a:rPr>
              <a:t>Poisonous, may be fatal</a:t>
            </a:r>
          </a:p>
          <a:p>
            <a:endParaRPr lang="en-US" sz="2000" dirty="0" smtClean="0">
              <a:solidFill>
                <a:schemeClr val="tx2"/>
              </a:solidFill>
              <a:cs typeface="Arial" panose="020B0604020202020204" pitchFamily="34" charset="0"/>
            </a:endParaRPr>
          </a:p>
          <a:p>
            <a:r>
              <a:rPr lang="en-US" sz="2000" dirty="0" smtClean="0">
                <a:solidFill>
                  <a:schemeClr val="tx2"/>
                </a:solidFill>
                <a:cs typeface="Arial" panose="020B0604020202020204" pitchFamily="34" charset="0"/>
              </a:rPr>
              <a:t>Examples</a:t>
            </a:r>
            <a:r>
              <a:rPr lang="en-US" sz="2000" dirty="0">
                <a:solidFill>
                  <a:schemeClr val="tx2"/>
                </a:solidFill>
                <a:cs typeface="Arial" panose="020B0604020202020204" pitchFamily="34" charset="0"/>
              </a:rPr>
              <a:t>: </a:t>
            </a:r>
            <a:endParaRPr lang="en-US" sz="2000" dirty="0" smtClean="0">
              <a:solidFill>
                <a:schemeClr val="tx2"/>
              </a:solidFill>
              <a:cs typeface="Arial" panose="020B0604020202020204" pitchFamily="34" charset="0"/>
            </a:endParaRPr>
          </a:p>
          <a:p>
            <a:r>
              <a:rPr lang="en-US" sz="2000" dirty="0" smtClean="0">
                <a:solidFill>
                  <a:schemeClr val="tx2"/>
                </a:solidFill>
                <a:cs typeface="Arial" panose="020B0604020202020204" pitchFamily="34" charset="0"/>
              </a:rPr>
              <a:t>Arsenic</a:t>
            </a:r>
            <a:r>
              <a:rPr lang="en-US" sz="2000" dirty="0">
                <a:solidFill>
                  <a:schemeClr val="tx2"/>
                </a:solidFill>
                <a:cs typeface="Arial" panose="020B0604020202020204" pitchFamily="34" charset="0"/>
              </a:rPr>
              <a:t>, methylene chloride, formaldehyde</a:t>
            </a:r>
          </a:p>
          <a:p>
            <a:endParaRPr lang="en-US" sz="2000" dirty="0">
              <a:solidFill>
                <a:schemeClr val="tx2"/>
              </a:solidFill>
              <a:cs typeface="Arial" panose="020B0604020202020204" pitchFamily="34" charset="0"/>
            </a:endParaRPr>
          </a:p>
          <a:p>
            <a:r>
              <a:rPr lang="en-US" sz="2000" dirty="0" smtClean="0">
                <a:solidFill>
                  <a:schemeClr val="tx2"/>
                </a:solidFill>
                <a:cs typeface="Arial" panose="020B0604020202020204" pitchFamily="34" charset="0"/>
              </a:rPr>
              <a:t>Hazards:</a:t>
            </a:r>
            <a:endParaRPr lang="en-US" sz="2000" dirty="0">
              <a:solidFill>
                <a:schemeClr val="tx2"/>
              </a:solidFill>
              <a:cs typeface="Arial" panose="020B0604020202020204" pitchFamily="34" charset="0"/>
            </a:endParaRPr>
          </a:p>
          <a:p>
            <a:r>
              <a:rPr lang="en-US" sz="2000" dirty="0">
                <a:solidFill>
                  <a:schemeClr val="tx2"/>
                </a:solidFill>
                <a:cs typeface="Arial" panose="020B0604020202020204" pitchFamily="34" charset="0"/>
              </a:rPr>
              <a:t>May be fatal if inhaled, swallowed or absorbed through skin</a:t>
            </a:r>
          </a:p>
          <a:p>
            <a:r>
              <a:rPr lang="en-US" sz="2000" dirty="0">
                <a:solidFill>
                  <a:schemeClr val="tx2"/>
                </a:solidFill>
                <a:cs typeface="Arial" panose="020B0604020202020204" pitchFamily="34" charset="0"/>
              </a:rPr>
              <a:t>May burn skin or eyes upon contact</a:t>
            </a:r>
          </a:p>
          <a:p>
            <a:endParaRPr lang="en-US"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06" y="4476335"/>
            <a:ext cx="2431644" cy="226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4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8194"/>
                                        </p:tgtEl>
                                        <p:attrNameLst>
                                          <p:attrName>style.visibility</p:attrName>
                                        </p:attrNameLst>
                                      </p:cBhvr>
                                      <p:to>
                                        <p:strVal val="visible"/>
                                      </p:to>
                                    </p:set>
                                    <p:anim calcmode="lin" valueType="num">
                                      <p:cBhvr additive="base">
                                        <p:cTn id="32" dur="500" fill="hold"/>
                                        <p:tgtEl>
                                          <p:spTgt spid="8194"/>
                                        </p:tgtEl>
                                        <p:attrNameLst>
                                          <p:attrName>ppt_x</p:attrName>
                                        </p:attrNameLst>
                                      </p:cBhvr>
                                      <p:tavLst>
                                        <p:tav tm="0">
                                          <p:val>
                                            <p:strVal val="#ppt_x"/>
                                          </p:val>
                                        </p:tav>
                                        <p:tav tm="100000">
                                          <p:val>
                                            <p:strVal val="#ppt_x"/>
                                          </p:val>
                                        </p:tav>
                                      </p:tavLst>
                                    </p:anim>
                                    <p:anim calcmode="lin" valueType="num">
                                      <p:cBhvr additive="base">
                                        <p:cTn id="33"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193273" y="209531"/>
            <a:ext cx="8802413" cy="523220"/>
          </a:xfrm>
          <a:prstGeom prst="rect">
            <a:avLst/>
          </a:prstGeom>
          <a:noFill/>
          <a:ln>
            <a:noFill/>
          </a:ln>
        </p:spPr>
        <p:txBody>
          <a:bodyPr wrap="square" rtlCol="0">
            <a:spAutoFit/>
          </a:bodyPr>
          <a:lstStyle/>
          <a:p>
            <a:r>
              <a:rPr lang="en-US" sz="2800" dirty="0">
                <a:solidFill>
                  <a:srgbClr val="AD0101"/>
                </a:solidFill>
                <a:latin typeface="Franklin Gothic Heavy" panose="020B0903020102020204" pitchFamily="34" charset="0"/>
              </a:rPr>
              <a:t>CLASS </a:t>
            </a:r>
            <a:r>
              <a:rPr lang="en-US" sz="2800" dirty="0" smtClean="0">
                <a:solidFill>
                  <a:srgbClr val="AD0101"/>
                </a:solidFill>
                <a:latin typeface="Franklin Gothic Heavy" panose="020B0903020102020204" pitchFamily="34" charset="0"/>
              </a:rPr>
              <a:t>D2: </a:t>
            </a:r>
            <a:r>
              <a:rPr lang="en-US" sz="2800" dirty="0">
                <a:solidFill>
                  <a:srgbClr val="AD0101"/>
                </a:solidFill>
                <a:latin typeface="Franklin Gothic Heavy" panose="020B0903020102020204" pitchFamily="34" charset="0"/>
              </a:rPr>
              <a:t>Materials Causing Other Toxic Effects</a:t>
            </a:r>
          </a:p>
        </p:txBody>
      </p:sp>
      <p:sp>
        <p:nvSpPr>
          <p:cNvPr id="3" name="TextBox 2"/>
          <p:cNvSpPr txBox="1"/>
          <p:nvPr/>
        </p:nvSpPr>
        <p:spPr>
          <a:xfrm>
            <a:off x="144624" y="1500165"/>
            <a:ext cx="8712887" cy="3785652"/>
          </a:xfrm>
          <a:prstGeom prst="rect">
            <a:avLst/>
          </a:prstGeom>
          <a:noFill/>
        </p:spPr>
        <p:txBody>
          <a:bodyPr wrap="square" rtlCol="0">
            <a:spAutoFit/>
          </a:bodyPr>
          <a:lstStyle/>
          <a:p>
            <a:r>
              <a:rPr lang="en-US" sz="2000" dirty="0">
                <a:solidFill>
                  <a:schemeClr val="tx2"/>
                </a:solidFill>
                <a:cs typeface="Arial" panose="020B0604020202020204" pitchFamily="34" charset="0"/>
              </a:rPr>
              <a:t>Poisonous, but not immediately dangerous to </a:t>
            </a:r>
            <a:r>
              <a:rPr lang="en-US" sz="2000" dirty="0" smtClean="0">
                <a:solidFill>
                  <a:schemeClr val="tx2"/>
                </a:solidFill>
                <a:cs typeface="Arial" panose="020B0604020202020204" pitchFamily="34" charset="0"/>
              </a:rPr>
              <a:t>health</a:t>
            </a:r>
          </a:p>
          <a:p>
            <a:r>
              <a:rPr lang="en-US" sz="2000" dirty="0" smtClean="0">
                <a:solidFill>
                  <a:schemeClr val="tx2"/>
                </a:solidFill>
                <a:cs typeface="Arial" panose="020B0604020202020204" pitchFamily="34" charset="0"/>
              </a:rPr>
              <a:t>Chronic </a:t>
            </a:r>
            <a:r>
              <a:rPr lang="en-US" sz="2000" dirty="0">
                <a:solidFill>
                  <a:schemeClr val="tx2"/>
                </a:solidFill>
                <a:cs typeface="Arial" panose="020B0604020202020204" pitchFamily="34" charset="0"/>
              </a:rPr>
              <a:t>health effects on body </a:t>
            </a:r>
            <a:r>
              <a:rPr lang="en-US" sz="2000" dirty="0" smtClean="0">
                <a:solidFill>
                  <a:schemeClr val="tx2"/>
                </a:solidFill>
                <a:cs typeface="Arial" panose="020B0604020202020204" pitchFamily="34" charset="0"/>
              </a:rPr>
              <a:t>organs</a:t>
            </a:r>
            <a:r>
              <a:rPr lang="en-US" sz="2000" dirty="0">
                <a:solidFill>
                  <a:schemeClr val="tx2"/>
                </a:solidFill>
                <a:cs typeface="Arial" panose="020B0604020202020204" pitchFamily="34" charset="0"/>
              </a:rPr>
              <a:t>, cardiovascular or nervous system</a:t>
            </a:r>
          </a:p>
          <a:p>
            <a:endParaRPr lang="en-US" sz="2000" dirty="0">
              <a:solidFill>
                <a:schemeClr val="tx2"/>
              </a:solidFill>
              <a:cs typeface="Arial" panose="020B0604020202020204" pitchFamily="34" charset="0"/>
            </a:endParaRPr>
          </a:p>
          <a:p>
            <a:r>
              <a:rPr lang="en-US" sz="2000" dirty="0">
                <a:solidFill>
                  <a:schemeClr val="tx2"/>
                </a:solidFill>
                <a:cs typeface="Arial" panose="020B0604020202020204" pitchFamily="34" charset="0"/>
              </a:rPr>
              <a:t>Examples: </a:t>
            </a:r>
            <a:endParaRPr lang="en-US" sz="2000" dirty="0" smtClean="0">
              <a:solidFill>
                <a:schemeClr val="tx2"/>
              </a:solidFill>
              <a:cs typeface="Arial" panose="020B0604020202020204" pitchFamily="34" charset="0"/>
            </a:endParaRPr>
          </a:p>
          <a:p>
            <a:r>
              <a:rPr lang="en-US" sz="2000" dirty="0">
                <a:solidFill>
                  <a:schemeClr val="tx2"/>
                </a:solidFill>
                <a:cs typeface="Arial" panose="020B0604020202020204" pitchFamily="34" charset="0"/>
              </a:rPr>
              <a:t>C</a:t>
            </a:r>
            <a:r>
              <a:rPr lang="en-US" sz="2000" dirty="0" smtClean="0">
                <a:solidFill>
                  <a:schemeClr val="tx2"/>
                </a:solidFill>
                <a:cs typeface="Arial" panose="020B0604020202020204" pitchFamily="34" charset="0"/>
              </a:rPr>
              <a:t>arcinogens </a:t>
            </a:r>
            <a:r>
              <a:rPr lang="en-US" sz="2000" dirty="0">
                <a:solidFill>
                  <a:schemeClr val="tx2"/>
                </a:solidFill>
                <a:cs typeface="Arial" panose="020B0604020202020204" pitchFamily="34" charset="0"/>
              </a:rPr>
              <a:t>(asbestos, crystalline silica, benzene) sensitizers </a:t>
            </a:r>
            <a:r>
              <a:rPr lang="en-US" sz="2000" dirty="0" smtClean="0">
                <a:solidFill>
                  <a:schemeClr val="tx2"/>
                </a:solidFill>
                <a:cs typeface="Arial" panose="020B0604020202020204" pitchFamily="34" charset="0"/>
              </a:rPr>
              <a:t>(methyl methacrylate</a:t>
            </a:r>
            <a:r>
              <a:rPr lang="en-US" sz="2000" dirty="0">
                <a:solidFill>
                  <a:schemeClr val="tx2"/>
                </a:solidFill>
                <a:cs typeface="Arial" panose="020B0604020202020204" pitchFamily="34" charset="0"/>
              </a:rPr>
              <a:t>) </a:t>
            </a:r>
            <a:r>
              <a:rPr lang="en-US" sz="2000" dirty="0" err="1">
                <a:solidFill>
                  <a:schemeClr val="tx2"/>
                </a:solidFill>
                <a:cs typeface="Arial" panose="020B0604020202020204" pitchFamily="34" charset="0"/>
              </a:rPr>
              <a:t>embroyotoxin</a:t>
            </a:r>
            <a:r>
              <a:rPr lang="en-US" sz="2000" dirty="0">
                <a:solidFill>
                  <a:schemeClr val="tx2"/>
                </a:solidFill>
                <a:cs typeface="Arial" panose="020B0604020202020204" pitchFamily="34" charset="0"/>
              </a:rPr>
              <a:t> (xylene)</a:t>
            </a:r>
          </a:p>
          <a:p>
            <a:endParaRPr lang="en-US" sz="2000" dirty="0">
              <a:solidFill>
                <a:schemeClr val="tx2"/>
              </a:solidFill>
              <a:cs typeface="Arial" panose="020B0604020202020204" pitchFamily="34" charset="0"/>
            </a:endParaRPr>
          </a:p>
          <a:p>
            <a:r>
              <a:rPr lang="en-US" sz="2000" dirty="0" smtClean="0">
                <a:solidFill>
                  <a:schemeClr val="tx2"/>
                </a:solidFill>
                <a:cs typeface="Arial" panose="020B0604020202020204" pitchFamily="34" charset="0"/>
              </a:rPr>
              <a:t>Hazards:</a:t>
            </a:r>
            <a:endParaRPr lang="en-US" sz="2000" dirty="0">
              <a:solidFill>
                <a:schemeClr val="tx2"/>
              </a:solidFill>
              <a:cs typeface="Arial" panose="020B0604020202020204" pitchFamily="34" charset="0"/>
            </a:endParaRPr>
          </a:p>
          <a:p>
            <a:r>
              <a:rPr lang="en-US" sz="2000" dirty="0">
                <a:solidFill>
                  <a:schemeClr val="tx2"/>
                </a:solidFill>
                <a:cs typeface="Arial" panose="020B0604020202020204" pitchFamily="34" charset="0"/>
              </a:rPr>
              <a:t>Repeated exposure may cause death or permanent injury.</a:t>
            </a:r>
          </a:p>
          <a:p>
            <a:r>
              <a:rPr lang="en-US" sz="2000" dirty="0">
                <a:solidFill>
                  <a:schemeClr val="tx2"/>
                </a:solidFill>
                <a:cs typeface="Arial" panose="020B0604020202020204" pitchFamily="34" charset="0"/>
              </a:rPr>
              <a:t>May be a skin irritant or sensitizer causing allergic reaction.</a:t>
            </a:r>
          </a:p>
          <a:p>
            <a:r>
              <a:rPr lang="en-US" sz="2000" dirty="0">
                <a:solidFill>
                  <a:schemeClr val="tx2"/>
                </a:solidFill>
                <a:cs typeface="Arial" panose="020B0604020202020204" pitchFamily="34" charset="0"/>
              </a:rPr>
              <a:t>May cause birth defects, cancer, reproductive problems, or impairment of body organs and systems</a:t>
            </a:r>
            <a:r>
              <a:rPr lang="en-US" sz="2000" dirty="0" smtClean="0">
                <a:solidFill>
                  <a:schemeClr val="tx2"/>
                </a:solidFill>
                <a:cs typeface="Arial" panose="020B0604020202020204" pitchFamily="34" charset="0"/>
              </a:rPr>
              <a:t>.</a:t>
            </a:r>
            <a:endParaRPr lang="en-US" sz="2000" dirty="0">
              <a:solidFill>
                <a:schemeClr val="tx2"/>
              </a:solidFill>
              <a:cs typeface="Arial" panose="020B0604020202020204"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557" y="4897593"/>
            <a:ext cx="1776372" cy="1776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98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717672" y="233020"/>
            <a:ext cx="8236561" cy="523220"/>
          </a:xfrm>
          <a:prstGeom prst="rect">
            <a:avLst/>
          </a:prstGeom>
          <a:noFill/>
          <a:ln>
            <a:noFill/>
          </a:ln>
        </p:spPr>
        <p:txBody>
          <a:bodyPr wrap="square" rtlCol="0">
            <a:spAutoFit/>
          </a:bodyPr>
          <a:lstStyle/>
          <a:p>
            <a:r>
              <a:rPr lang="en-US" sz="2800" dirty="0">
                <a:solidFill>
                  <a:srgbClr val="AD0101"/>
                </a:solidFill>
                <a:latin typeface="Franklin Gothic Heavy" panose="020B0903020102020204" pitchFamily="34" charset="0"/>
              </a:rPr>
              <a:t>CLASS </a:t>
            </a:r>
            <a:r>
              <a:rPr lang="en-US" sz="2800" dirty="0" smtClean="0">
                <a:solidFill>
                  <a:srgbClr val="AD0101"/>
                </a:solidFill>
                <a:latin typeface="Franklin Gothic Heavy" panose="020B0903020102020204" pitchFamily="34" charset="0"/>
              </a:rPr>
              <a:t>D3</a:t>
            </a:r>
            <a:r>
              <a:rPr lang="en-US" sz="2800" dirty="0">
                <a:solidFill>
                  <a:srgbClr val="AD0101"/>
                </a:solidFill>
                <a:latin typeface="Franklin Gothic Heavy" panose="020B0903020102020204" pitchFamily="34" charset="0"/>
              </a:rPr>
              <a:t>: </a:t>
            </a:r>
            <a:r>
              <a:rPr lang="en-US" sz="2800" dirty="0" smtClean="0">
                <a:solidFill>
                  <a:srgbClr val="AD0101"/>
                </a:solidFill>
                <a:latin typeface="Franklin Gothic Heavy" panose="020B0903020102020204" pitchFamily="34" charset="0"/>
              </a:rPr>
              <a:t>Bio Hazardous </a:t>
            </a:r>
            <a:r>
              <a:rPr lang="en-US" sz="2800" dirty="0">
                <a:solidFill>
                  <a:srgbClr val="AD0101"/>
                </a:solidFill>
                <a:latin typeface="Franklin Gothic Heavy" panose="020B0903020102020204" pitchFamily="34" charset="0"/>
              </a:rPr>
              <a:t>Infectious Material</a:t>
            </a:r>
          </a:p>
        </p:txBody>
      </p:sp>
      <p:sp>
        <p:nvSpPr>
          <p:cNvPr id="3" name="TextBox 2"/>
          <p:cNvSpPr txBox="1"/>
          <p:nvPr/>
        </p:nvSpPr>
        <p:spPr>
          <a:xfrm>
            <a:off x="282798" y="1524381"/>
            <a:ext cx="8712887" cy="3693319"/>
          </a:xfrm>
          <a:prstGeom prst="rect">
            <a:avLst/>
          </a:prstGeom>
          <a:noFill/>
        </p:spPr>
        <p:txBody>
          <a:bodyPr wrap="square" rtlCol="0">
            <a:spAutoFit/>
          </a:bodyPr>
          <a:lstStyle/>
          <a:p>
            <a:r>
              <a:rPr lang="en-US" dirty="0">
                <a:solidFill>
                  <a:schemeClr val="tx2"/>
                </a:solidFill>
                <a:cs typeface="Arial" panose="020B0604020202020204" pitchFamily="34" charset="0"/>
              </a:rPr>
              <a:t>May cause serious disease, resulting in death or </a:t>
            </a:r>
            <a:r>
              <a:rPr lang="en-US" dirty="0" smtClean="0">
                <a:solidFill>
                  <a:schemeClr val="tx2"/>
                </a:solidFill>
                <a:cs typeface="Arial" panose="020B0604020202020204" pitchFamily="34" charset="0"/>
              </a:rPr>
              <a:t>illness</a:t>
            </a:r>
            <a:endParaRPr lang="en-US" dirty="0">
              <a:solidFill>
                <a:schemeClr val="tx2"/>
              </a:solidFill>
              <a:cs typeface="Arial" panose="020B0604020202020204" pitchFamily="34" charset="0"/>
            </a:endParaRPr>
          </a:p>
          <a:p>
            <a:endParaRPr lang="en-US" dirty="0" smtClean="0">
              <a:solidFill>
                <a:schemeClr val="tx2"/>
              </a:solidFill>
              <a:cs typeface="Arial" panose="020B0604020202020204" pitchFamily="34" charset="0"/>
            </a:endParaRPr>
          </a:p>
          <a:p>
            <a:r>
              <a:rPr lang="en-US" dirty="0" smtClean="0">
                <a:solidFill>
                  <a:schemeClr val="tx2"/>
                </a:solidFill>
                <a:cs typeface="Arial" panose="020B0604020202020204" pitchFamily="34" charset="0"/>
              </a:rPr>
              <a:t>Classified </a:t>
            </a:r>
            <a:r>
              <a:rPr lang="en-US" dirty="0">
                <a:solidFill>
                  <a:schemeClr val="tx2"/>
                </a:solidFill>
                <a:cs typeface="Arial" panose="020B0604020202020204" pitchFamily="34" charset="0"/>
              </a:rPr>
              <a:t>as Risk Groups II, III or IV as defined by the Medical Research Council of </a:t>
            </a:r>
            <a:r>
              <a:rPr lang="en-US" dirty="0" smtClean="0">
                <a:solidFill>
                  <a:schemeClr val="tx2"/>
                </a:solidFill>
                <a:cs typeface="Arial" panose="020B0604020202020204" pitchFamily="34" charset="0"/>
              </a:rPr>
              <a:t>Canada</a:t>
            </a:r>
          </a:p>
          <a:p>
            <a:endParaRPr lang="en-US" dirty="0" smtClean="0">
              <a:solidFill>
                <a:schemeClr val="tx2"/>
              </a:solidFill>
              <a:cs typeface="Arial" panose="020B0604020202020204" pitchFamily="34" charset="0"/>
            </a:endParaRPr>
          </a:p>
          <a:p>
            <a:r>
              <a:rPr lang="en-US" dirty="0" smtClean="0">
                <a:solidFill>
                  <a:schemeClr val="tx2"/>
                </a:solidFill>
                <a:cs typeface="Arial" panose="020B0604020202020204" pitchFamily="34" charset="0"/>
              </a:rPr>
              <a:t>Examples: </a:t>
            </a:r>
          </a:p>
          <a:p>
            <a:r>
              <a:rPr lang="en-US" dirty="0" smtClean="0">
                <a:solidFill>
                  <a:schemeClr val="tx2"/>
                </a:solidFill>
                <a:cs typeface="Arial" panose="020B0604020202020204" pitchFamily="34" charset="0"/>
              </a:rPr>
              <a:t>Commercial </a:t>
            </a:r>
            <a:r>
              <a:rPr lang="en-US" dirty="0">
                <a:solidFill>
                  <a:schemeClr val="tx2"/>
                </a:solidFill>
                <a:cs typeface="Arial" panose="020B0604020202020204" pitchFamily="34" charset="0"/>
              </a:rPr>
              <a:t>cultures containing infectious organisms such as HIV, Ebola, and Hepatitis B</a:t>
            </a:r>
          </a:p>
          <a:p>
            <a:endParaRPr lang="en-US" dirty="0">
              <a:solidFill>
                <a:schemeClr val="tx2"/>
              </a:solidFill>
              <a:cs typeface="Arial" panose="020B0604020202020204" pitchFamily="34" charset="0"/>
            </a:endParaRPr>
          </a:p>
          <a:p>
            <a:r>
              <a:rPr lang="en-US" dirty="0" smtClean="0">
                <a:solidFill>
                  <a:schemeClr val="tx2"/>
                </a:solidFill>
                <a:cs typeface="Arial" panose="020B0604020202020204" pitchFamily="34" charset="0"/>
              </a:rPr>
              <a:t>Hazards:</a:t>
            </a:r>
            <a:endParaRPr lang="en-US" dirty="0">
              <a:solidFill>
                <a:schemeClr val="tx2"/>
              </a:solidFill>
              <a:cs typeface="Arial" panose="020B0604020202020204" pitchFamily="34" charset="0"/>
            </a:endParaRPr>
          </a:p>
          <a:p>
            <a:r>
              <a:rPr lang="en-US" dirty="0">
                <a:solidFill>
                  <a:schemeClr val="tx2"/>
                </a:solidFill>
                <a:cs typeface="Arial" panose="020B0604020202020204" pitchFamily="34" charset="0"/>
              </a:rPr>
              <a:t>Microorganisms (includes viruses, bacteria, fungi) can cause disease in persons and animals. They may be present in cultures. Products containing </a:t>
            </a:r>
            <a:r>
              <a:rPr lang="en-US" dirty="0" smtClean="0">
                <a:solidFill>
                  <a:schemeClr val="tx2"/>
                </a:solidFill>
                <a:cs typeface="Arial" panose="020B0604020202020204" pitchFamily="34" charset="0"/>
              </a:rPr>
              <a:t>bio hazardous </a:t>
            </a:r>
            <a:r>
              <a:rPr lang="en-US" dirty="0">
                <a:solidFill>
                  <a:schemeClr val="tx2"/>
                </a:solidFill>
                <a:cs typeface="Arial" panose="020B0604020202020204" pitchFamily="34" charset="0"/>
              </a:rPr>
              <a:t>infectious materials may be found in laboratory and research facilities associated with the medical or agricultural sectors.</a:t>
            </a:r>
          </a:p>
          <a:p>
            <a:endParaRPr lang="en-US" dirty="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643" y="4675515"/>
            <a:ext cx="2182483" cy="218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4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9218"/>
                                        </p:tgtEl>
                                        <p:attrNameLst>
                                          <p:attrName>style.visibility</p:attrName>
                                        </p:attrNameLst>
                                      </p:cBhvr>
                                      <p:to>
                                        <p:strVal val="visible"/>
                                      </p:to>
                                    </p:set>
                                    <p:anim calcmode="lin" valueType="num">
                                      <p:cBhvr additive="base">
                                        <p:cTn id="32" dur="500" fill="hold"/>
                                        <p:tgtEl>
                                          <p:spTgt spid="9218"/>
                                        </p:tgtEl>
                                        <p:attrNameLst>
                                          <p:attrName>ppt_x</p:attrName>
                                        </p:attrNameLst>
                                      </p:cBhvr>
                                      <p:tavLst>
                                        <p:tav tm="0">
                                          <p:val>
                                            <p:strVal val="#ppt_x"/>
                                          </p:val>
                                        </p:tav>
                                        <p:tav tm="100000">
                                          <p:val>
                                            <p:strVal val="#ppt_x"/>
                                          </p:val>
                                        </p:tav>
                                      </p:tavLst>
                                    </p:anim>
                                    <p:anim calcmode="lin" valueType="num">
                                      <p:cBhvr additive="base">
                                        <p:cTn id="33" dur="500" fill="hold"/>
                                        <p:tgtEl>
                                          <p:spTgt spid="92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5624" y="96151"/>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orange"/>
          <p:cNvSpPr/>
          <p:nvPr/>
        </p:nvSpPr>
        <p:spPr>
          <a:xfrm>
            <a:off x="126301" y="4888627"/>
            <a:ext cx="848662" cy="17167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box_grey"/>
          <p:cNvSpPr/>
          <p:nvPr/>
        </p:nvSpPr>
        <p:spPr>
          <a:xfrm>
            <a:off x="6373261" y="2130099"/>
            <a:ext cx="832071" cy="833505"/>
          </a:xfrm>
          <a:prstGeom prst="rect">
            <a:avLst/>
          </a:prstGeom>
          <a:solidFill>
            <a:schemeClr val="accent4">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box_grey"/>
          <p:cNvSpPr/>
          <p:nvPr/>
        </p:nvSpPr>
        <p:spPr>
          <a:xfrm>
            <a:off x="3695345" y="2134695"/>
            <a:ext cx="1735251" cy="826924"/>
          </a:xfrm>
          <a:prstGeom prst="rect">
            <a:avLst/>
          </a:prstGeom>
          <a:solidFill>
            <a:schemeClr val="accent1">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1045233" y="4888627"/>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053359" y="5777082"/>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box_grey"/>
          <p:cNvSpPr/>
          <p:nvPr/>
        </p:nvSpPr>
        <p:spPr>
          <a:xfrm>
            <a:off x="8188501" y="1003143"/>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176449" y="5887348"/>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box_yellow"/>
          <p:cNvSpPr/>
          <p:nvPr/>
        </p:nvSpPr>
        <p:spPr>
          <a:xfrm>
            <a:off x="3695345" y="1249536"/>
            <a:ext cx="840068" cy="826593"/>
          </a:xfrm>
          <a:prstGeom prst="rect">
            <a:avLst/>
          </a:prstGeom>
          <a:solidFill>
            <a:schemeClr val="accent5">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box_green"/>
          <p:cNvSpPr/>
          <p:nvPr/>
        </p:nvSpPr>
        <p:spPr>
          <a:xfrm>
            <a:off x="8192666" y="96151"/>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TextBox 52"/>
          <p:cNvSpPr txBox="1"/>
          <p:nvPr/>
        </p:nvSpPr>
        <p:spPr>
          <a:xfrm>
            <a:off x="232011" y="157822"/>
            <a:ext cx="7960655" cy="646331"/>
          </a:xfrm>
          <a:prstGeom prst="rect">
            <a:avLst/>
          </a:prstGeom>
          <a:noFill/>
          <a:ln>
            <a:noFill/>
          </a:ln>
        </p:spPr>
        <p:txBody>
          <a:bodyPr wrap="square" rtlCol="0">
            <a:spAutoFit/>
          </a:bodyPr>
          <a:lstStyle/>
          <a:p>
            <a:r>
              <a:rPr lang="en-US" sz="3600" dirty="0" smtClean="0">
                <a:solidFill>
                  <a:srgbClr val="AC956E"/>
                </a:solidFill>
                <a:latin typeface="Franklin Gothic Heavy" panose="020B0903020102020204" pitchFamily="34" charset="0"/>
              </a:rPr>
              <a:t>CLASS E</a:t>
            </a:r>
            <a:r>
              <a:rPr lang="en-US" sz="3600" dirty="0">
                <a:solidFill>
                  <a:srgbClr val="AC956E"/>
                </a:solidFill>
                <a:latin typeface="Franklin Gothic Heavy" panose="020B0903020102020204" pitchFamily="34" charset="0"/>
              </a:rPr>
              <a:t>: Corrosive Materials</a:t>
            </a:r>
          </a:p>
        </p:txBody>
      </p:sp>
      <p:sp>
        <p:nvSpPr>
          <p:cNvPr id="55" name="TextBox 54"/>
          <p:cNvSpPr txBox="1"/>
          <p:nvPr/>
        </p:nvSpPr>
        <p:spPr>
          <a:xfrm>
            <a:off x="548564" y="1410890"/>
            <a:ext cx="7627886" cy="3724096"/>
          </a:xfrm>
          <a:prstGeom prst="rect">
            <a:avLst/>
          </a:prstGeom>
          <a:noFill/>
          <a:ln>
            <a:noFill/>
          </a:ln>
        </p:spPr>
        <p:txBody>
          <a:bodyPr wrap="square" rtlCol="0">
            <a:spAutoFit/>
          </a:bodyPr>
          <a:lstStyle/>
          <a:p>
            <a:r>
              <a:rPr lang="en-US" sz="2000" dirty="0">
                <a:solidFill>
                  <a:prstClr val="white"/>
                </a:solidFill>
                <a:cs typeface="Arial" panose="020B0604020202020204" pitchFamily="34" charset="0"/>
              </a:rPr>
              <a:t>Caustics or acids causing severe irritation and burns to skin or eyes</a:t>
            </a:r>
          </a:p>
          <a:p>
            <a:endParaRPr lang="en-US" sz="2000" dirty="0" smtClean="0">
              <a:solidFill>
                <a:prstClr val="white"/>
              </a:solidFill>
              <a:cs typeface="Arial" panose="020B0604020202020204" pitchFamily="34" charset="0"/>
            </a:endParaRPr>
          </a:p>
          <a:p>
            <a:r>
              <a:rPr lang="en-US" sz="2000" dirty="0" smtClean="0">
                <a:solidFill>
                  <a:prstClr val="white"/>
                </a:solidFill>
                <a:cs typeface="Arial" panose="020B0604020202020204" pitchFamily="34" charset="0"/>
              </a:rPr>
              <a:t>Examples</a:t>
            </a:r>
            <a:r>
              <a:rPr lang="en-US" sz="2000" dirty="0">
                <a:solidFill>
                  <a:prstClr val="white"/>
                </a:solidFill>
                <a:cs typeface="Arial" panose="020B0604020202020204" pitchFamily="34" charset="0"/>
              </a:rPr>
              <a:t>: sodium hydroxide, bleach, hydrochloric acid, hydrofluoric acid</a:t>
            </a:r>
          </a:p>
          <a:p>
            <a:endParaRPr lang="en-US" sz="2000" dirty="0">
              <a:solidFill>
                <a:prstClr val="white"/>
              </a:solidFill>
              <a:cs typeface="Arial" panose="020B0604020202020204" pitchFamily="34" charset="0"/>
            </a:endParaRPr>
          </a:p>
          <a:p>
            <a:r>
              <a:rPr lang="en-US" sz="2000" dirty="0" smtClean="0">
                <a:solidFill>
                  <a:prstClr val="white"/>
                </a:solidFill>
                <a:cs typeface="Arial" panose="020B0604020202020204" pitchFamily="34" charset="0"/>
              </a:rPr>
              <a:t>Hazards:</a:t>
            </a:r>
            <a:endParaRPr lang="en-US" sz="2000" dirty="0">
              <a:solidFill>
                <a:prstClr val="white"/>
              </a:solidFill>
              <a:cs typeface="Arial" panose="020B0604020202020204" pitchFamily="34" charset="0"/>
            </a:endParaRPr>
          </a:p>
          <a:p>
            <a:r>
              <a:rPr lang="en-US" sz="2000" dirty="0">
                <a:solidFill>
                  <a:prstClr val="white"/>
                </a:solidFill>
                <a:cs typeface="Arial" panose="020B0604020202020204" pitchFamily="34" charset="0"/>
              </a:rPr>
              <a:t>Corrosive materials can cause permanent damage (e.g., burns) to skin and eyes.</a:t>
            </a:r>
          </a:p>
          <a:p>
            <a:r>
              <a:rPr lang="en-US" sz="2000" dirty="0">
                <a:solidFill>
                  <a:prstClr val="white"/>
                </a:solidFill>
                <a:cs typeface="Arial" panose="020B0604020202020204" pitchFamily="34" charset="0"/>
              </a:rPr>
              <a:t>May be harmful if inhaled.</a:t>
            </a:r>
          </a:p>
          <a:p>
            <a:r>
              <a:rPr lang="en-US" sz="2000" dirty="0">
                <a:solidFill>
                  <a:prstClr val="white"/>
                </a:solidFill>
                <a:cs typeface="Arial" panose="020B0604020202020204" pitchFamily="34" charset="0"/>
              </a:rPr>
              <a:t>May eat through metal.</a:t>
            </a:r>
          </a:p>
          <a:p>
            <a:endParaRPr lang="en-US" b="1" dirty="0" smtClean="0">
              <a:solidFill>
                <a:prstClr val="white"/>
              </a:solidFill>
              <a:latin typeface="Franklin Gothic Heavy" panose="020B0903020102020204" pitchFamily="34" charset="0"/>
              <a:cs typeface="Arial" panose="020B0604020202020204" pitchFamily="34" charset="0"/>
            </a:endParaRPr>
          </a:p>
          <a:p>
            <a:pPr algn="ctr"/>
            <a:endParaRPr lang="en-US" b="1" dirty="0">
              <a:solidFill>
                <a:prstClr val="black"/>
              </a:solidFill>
              <a:latin typeface="Franklin Gothic Heavy" panose="020B0903020102020204" pitchFamily="34" charset="0"/>
              <a:cs typeface="Arial" panose="020B0604020202020204" pitchFamily="34" charset="0"/>
            </a:endParaRPr>
          </a:p>
        </p:txBody>
      </p:sp>
      <p:pic>
        <p:nvPicPr>
          <p:cNvPr id="56" name="st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95" y="742546"/>
            <a:ext cx="184832" cy="184832"/>
          </a:xfrm>
          <a:prstGeom prst="rect">
            <a:avLst/>
          </a:prstGeom>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13" y="3946999"/>
            <a:ext cx="2669919" cy="2542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Z:\Logos and Templates\Harri Logo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0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500" fill="hold"/>
                                        <p:tgtEl>
                                          <p:spTgt spid="142"/>
                                        </p:tgtEl>
                                        <p:attrNameLst>
                                          <p:attrName>ppt_x</p:attrName>
                                        </p:attrNameLst>
                                      </p:cBhvr>
                                      <p:tavLst>
                                        <p:tav tm="0">
                                          <p:val>
                                            <p:strVal val="1+#ppt_w/2"/>
                                          </p:val>
                                        </p:tav>
                                        <p:tav tm="100000">
                                          <p:val>
                                            <p:strVal val="#ppt_x"/>
                                          </p:val>
                                        </p:tav>
                                      </p:tavLst>
                                    </p:anim>
                                    <p:anim calcmode="lin" valueType="num">
                                      <p:cBhvr additive="base">
                                        <p:cTn id="24" dur="500" fill="hold"/>
                                        <p:tgtEl>
                                          <p:spTgt spid="14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1"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animBg="1"/>
      <p:bldP spid="139" grpId="0" animBg="1"/>
      <p:bldP spid="1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09531"/>
            <a:ext cx="8191270"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CLASS F</a:t>
            </a:r>
            <a:r>
              <a:rPr lang="en-US" sz="2800" dirty="0">
                <a:solidFill>
                  <a:srgbClr val="AD0101"/>
                </a:solidFill>
                <a:latin typeface="Franklin Gothic Heavy" panose="020B0903020102020204" pitchFamily="34" charset="0"/>
              </a:rPr>
              <a:t>: Dangerously Reactive Materials</a:t>
            </a:r>
          </a:p>
        </p:txBody>
      </p:sp>
      <p:sp>
        <p:nvSpPr>
          <p:cNvPr id="3" name="TextBox 2"/>
          <p:cNvSpPr txBox="1"/>
          <p:nvPr/>
        </p:nvSpPr>
        <p:spPr>
          <a:xfrm>
            <a:off x="282798" y="1524381"/>
            <a:ext cx="8712887" cy="3416320"/>
          </a:xfrm>
          <a:prstGeom prst="rect">
            <a:avLst/>
          </a:prstGeom>
          <a:noFill/>
        </p:spPr>
        <p:txBody>
          <a:bodyPr wrap="square" rtlCol="0">
            <a:spAutoFit/>
          </a:bodyPr>
          <a:lstStyle/>
          <a:p>
            <a:r>
              <a:rPr lang="en-US" dirty="0">
                <a:solidFill>
                  <a:schemeClr val="tx2"/>
                </a:solidFill>
                <a:cs typeface="Arial" panose="020B0604020202020204" pitchFamily="34" charset="0"/>
              </a:rPr>
              <a:t>Products that can undergo dangerous reaction if subject to heat, light, pressure, shock, water, air</a:t>
            </a:r>
          </a:p>
          <a:p>
            <a:endParaRPr lang="en-US" dirty="0" smtClean="0">
              <a:solidFill>
                <a:schemeClr val="tx2"/>
              </a:solidFill>
              <a:cs typeface="Arial" panose="020B0604020202020204" pitchFamily="34" charset="0"/>
            </a:endParaRPr>
          </a:p>
          <a:p>
            <a:r>
              <a:rPr lang="en-US" dirty="0" smtClean="0">
                <a:solidFill>
                  <a:schemeClr val="tx2"/>
                </a:solidFill>
                <a:cs typeface="Arial" panose="020B0604020202020204" pitchFamily="34" charset="0"/>
              </a:rPr>
              <a:t>Examples</a:t>
            </a:r>
            <a:r>
              <a:rPr lang="en-US" dirty="0">
                <a:solidFill>
                  <a:schemeClr val="tx2"/>
                </a:solidFill>
                <a:cs typeface="Arial" panose="020B0604020202020204" pitchFamily="34" charset="0"/>
              </a:rPr>
              <a:t>: </a:t>
            </a:r>
            <a:endParaRPr lang="en-US" dirty="0" smtClean="0">
              <a:solidFill>
                <a:schemeClr val="tx2"/>
              </a:solidFill>
              <a:cs typeface="Arial" panose="020B0604020202020204" pitchFamily="34" charset="0"/>
            </a:endParaRPr>
          </a:p>
          <a:p>
            <a:r>
              <a:rPr lang="en-US" dirty="0" smtClean="0">
                <a:solidFill>
                  <a:schemeClr val="tx2"/>
                </a:solidFill>
                <a:cs typeface="Arial" panose="020B0604020202020204" pitchFamily="34" charset="0"/>
              </a:rPr>
              <a:t>hydrogen </a:t>
            </a:r>
            <a:r>
              <a:rPr lang="en-US" dirty="0">
                <a:solidFill>
                  <a:schemeClr val="tx2"/>
                </a:solidFill>
                <a:cs typeface="Arial" panose="020B0604020202020204" pitchFamily="34" charset="0"/>
              </a:rPr>
              <a:t>cyanide, vinyl acetate, chlorine dioxide</a:t>
            </a:r>
          </a:p>
          <a:p>
            <a:endParaRPr lang="en-US" dirty="0">
              <a:solidFill>
                <a:schemeClr val="tx2"/>
              </a:solidFill>
              <a:cs typeface="Arial" panose="020B0604020202020204" pitchFamily="34" charset="0"/>
            </a:endParaRPr>
          </a:p>
          <a:p>
            <a:r>
              <a:rPr lang="en-US" dirty="0" smtClean="0">
                <a:solidFill>
                  <a:schemeClr val="tx2"/>
                </a:solidFill>
                <a:cs typeface="Arial" panose="020B0604020202020204" pitchFamily="34" charset="0"/>
              </a:rPr>
              <a:t>Hazards:</a:t>
            </a:r>
            <a:endParaRPr lang="en-US" dirty="0">
              <a:solidFill>
                <a:schemeClr val="tx2"/>
              </a:solidFill>
              <a:cs typeface="Arial" panose="020B0604020202020204" pitchFamily="34" charset="0"/>
            </a:endParaRPr>
          </a:p>
          <a:p>
            <a:r>
              <a:rPr lang="en-US" dirty="0">
                <a:solidFill>
                  <a:schemeClr val="tx2"/>
                </a:solidFill>
                <a:cs typeface="Arial" panose="020B0604020202020204" pitchFamily="34" charset="0"/>
              </a:rPr>
              <a:t>Products in this class are very unstable . They can undergo vigorous polymerization reaction on their own, or become self-reactive when exposed to shock or to increase in pressure or temperature.  It also includes products that react vigorously with water to release a toxic gas.</a:t>
            </a:r>
          </a:p>
          <a:p>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338" y="4667996"/>
            <a:ext cx="2197519" cy="219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13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additive="base">
                                        <p:cTn id="32" dur="500" fill="hold"/>
                                        <p:tgtEl>
                                          <p:spTgt spid="1026"/>
                                        </p:tgtEl>
                                        <p:attrNameLst>
                                          <p:attrName>ppt_x</p:attrName>
                                        </p:attrNameLst>
                                      </p:cBhvr>
                                      <p:tavLst>
                                        <p:tav tm="0">
                                          <p:val>
                                            <p:strVal val="#ppt_x"/>
                                          </p:val>
                                        </p:tav>
                                        <p:tav tm="100000">
                                          <p:val>
                                            <p:strVal val="#ppt_x"/>
                                          </p:val>
                                        </p:tav>
                                      </p:tavLst>
                                    </p:anim>
                                    <p:anim calcmode="lin" valueType="num">
                                      <p:cBhvr additive="base">
                                        <p:cTn id="33"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5624" y="96151"/>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orange"/>
          <p:cNvSpPr/>
          <p:nvPr/>
        </p:nvSpPr>
        <p:spPr>
          <a:xfrm>
            <a:off x="126301" y="4888627"/>
            <a:ext cx="848662" cy="17167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box_grey"/>
          <p:cNvSpPr/>
          <p:nvPr/>
        </p:nvSpPr>
        <p:spPr>
          <a:xfrm>
            <a:off x="6373261" y="2130099"/>
            <a:ext cx="832071" cy="833505"/>
          </a:xfrm>
          <a:prstGeom prst="rect">
            <a:avLst/>
          </a:prstGeom>
          <a:solidFill>
            <a:schemeClr val="accent4">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box_grey"/>
          <p:cNvSpPr/>
          <p:nvPr/>
        </p:nvSpPr>
        <p:spPr>
          <a:xfrm>
            <a:off x="3695345" y="2134695"/>
            <a:ext cx="1735251" cy="826924"/>
          </a:xfrm>
          <a:prstGeom prst="rect">
            <a:avLst/>
          </a:prstGeom>
          <a:solidFill>
            <a:schemeClr val="accent1">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1045233" y="4888627"/>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053359" y="5777082"/>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box_grey"/>
          <p:cNvSpPr/>
          <p:nvPr/>
        </p:nvSpPr>
        <p:spPr>
          <a:xfrm>
            <a:off x="8188501" y="1003143"/>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176449" y="5887348"/>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box_yellow"/>
          <p:cNvSpPr/>
          <p:nvPr/>
        </p:nvSpPr>
        <p:spPr>
          <a:xfrm>
            <a:off x="3695345" y="1249536"/>
            <a:ext cx="840068" cy="826593"/>
          </a:xfrm>
          <a:prstGeom prst="rect">
            <a:avLst/>
          </a:prstGeom>
          <a:solidFill>
            <a:schemeClr val="accent5">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box_green"/>
          <p:cNvSpPr/>
          <p:nvPr/>
        </p:nvSpPr>
        <p:spPr>
          <a:xfrm>
            <a:off x="8192666" y="96151"/>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TextBox 52"/>
          <p:cNvSpPr txBox="1"/>
          <p:nvPr/>
        </p:nvSpPr>
        <p:spPr>
          <a:xfrm>
            <a:off x="232011" y="157822"/>
            <a:ext cx="7367861" cy="646331"/>
          </a:xfrm>
          <a:prstGeom prst="rect">
            <a:avLst/>
          </a:prstGeom>
          <a:noFill/>
          <a:ln>
            <a:noFill/>
          </a:ln>
        </p:spPr>
        <p:txBody>
          <a:bodyPr wrap="square" rtlCol="0">
            <a:spAutoFit/>
          </a:bodyPr>
          <a:lstStyle/>
          <a:p>
            <a:r>
              <a:rPr lang="en-US" sz="3600" dirty="0" smtClean="0">
                <a:solidFill>
                  <a:srgbClr val="AC956E"/>
                </a:solidFill>
                <a:latin typeface="Franklin Gothic Heavy" panose="020B0903020102020204" pitchFamily="34" charset="0"/>
              </a:rPr>
              <a:t>WHMIS Labels</a:t>
            </a:r>
            <a:endParaRPr lang="en-US" sz="3600" dirty="0">
              <a:solidFill>
                <a:srgbClr val="AC956E"/>
              </a:solidFill>
              <a:latin typeface="Franklin Gothic Heavy" panose="020B0903020102020204" pitchFamily="34" charset="0"/>
            </a:endParaRPr>
          </a:p>
        </p:txBody>
      </p:sp>
      <p:sp>
        <p:nvSpPr>
          <p:cNvPr id="55" name="TextBox 54"/>
          <p:cNvSpPr txBox="1"/>
          <p:nvPr/>
        </p:nvSpPr>
        <p:spPr>
          <a:xfrm>
            <a:off x="435401" y="1050114"/>
            <a:ext cx="7757265" cy="3970318"/>
          </a:xfrm>
          <a:prstGeom prst="rect">
            <a:avLst/>
          </a:prstGeom>
          <a:noFill/>
          <a:ln>
            <a:noFill/>
          </a:ln>
        </p:spPr>
        <p:txBody>
          <a:bodyPr wrap="square" rtlCol="0">
            <a:spAutoFit/>
          </a:bodyPr>
          <a:lstStyle/>
          <a:p>
            <a:pPr>
              <a:buClr>
                <a:schemeClr val="accent1"/>
              </a:buClr>
            </a:pPr>
            <a:r>
              <a:rPr lang="en-US" dirty="0">
                <a:solidFill>
                  <a:prstClr val="white"/>
                </a:solidFill>
                <a:cs typeface="Arial" panose="020B0604020202020204" pitchFamily="34" charset="0"/>
              </a:rPr>
              <a:t>The purpose of labels is to alert workers to the main hazards of controlled products and provide instructions for safe handling, and to direct workers to the MSDS for more information</a:t>
            </a:r>
            <a:r>
              <a:rPr lang="en-US" dirty="0" smtClean="0">
                <a:solidFill>
                  <a:prstClr val="white"/>
                </a:solidFill>
                <a:cs typeface="Arial" panose="020B0604020202020204" pitchFamily="34" charset="0"/>
              </a:rPr>
              <a:t>.</a:t>
            </a:r>
          </a:p>
          <a:p>
            <a:pPr>
              <a:buClr>
                <a:schemeClr val="accent1"/>
              </a:buClr>
            </a:pPr>
            <a:endParaRPr lang="en-US" dirty="0" smtClean="0">
              <a:solidFill>
                <a:prstClr val="white"/>
              </a:solidFill>
              <a:cs typeface="Arial" panose="020B0604020202020204" pitchFamily="34" charset="0"/>
            </a:endParaRPr>
          </a:p>
          <a:p>
            <a:pPr marL="285750" indent="-285750">
              <a:buClr>
                <a:schemeClr val="accent1"/>
              </a:buClr>
              <a:buFont typeface="Arial" panose="020B0604020202020204" pitchFamily="34" charset="0"/>
              <a:buChar char="•"/>
            </a:pPr>
            <a:r>
              <a:rPr lang="en-US" dirty="0" smtClean="0">
                <a:solidFill>
                  <a:prstClr val="white"/>
                </a:solidFill>
                <a:cs typeface="Arial" panose="020B0604020202020204" pitchFamily="34" charset="0"/>
              </a:rPr>
              <a:t>All </a:t>
            </a:r>
            <a:r>
              <a:rPr lang="en-US" dirty="0">
                <a:solidFill>
                  <a:prstClr val="white"/>
                </a:solidFill>
                <a:cs typeface="Arial" panose="020B0604020202020204" pitchFamily="34" charset="0"/>
              </a:rPr>
              <a:t>WHMIS controlled products must be labelled</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There are 2 types of WHMIS Labels</a:t>
            </a:r>
          </a:p>
          <a:p>
            <a:pPr marL="742950" lvl="1" indent="-285750">
              <a:buClr>
                <a:schemeClr val="accent1"/>
              </a:buClr>
              <a:buFont typeface="Arial" panose="020B0604020202020204" pitchFamily="34" charset="0"/>
              <a:buChar char="•"/>
            </a:pPr>
            <a:r>
              <a:rPr lang="en-US" dirty="0">
                <a:solidFill>
                  <a:prstClr val="white"/>
                </a:solidFill>
                <a:cs typeface="Arial" panose="020B0604020202020204" pitchFamily="34" charset="0"/>
              </a:rPr>
              <a:t>Supplier Labels</a:t>
            </a:r>
          </a:p>
          <a:p>
            <a:pPr marL="742950" lvl="1" indent="-285750">
              <a:buClr>
                <a:schemeClr val="accent1"/>
              </a:buClr>
              <a:buFont typeface="Arial" panose="020B0604020202020204" pitchFamily="34" charset="0"/>
              <a:buChar char="•"/>
            </a:pPr>
            <a:r>
              <a:rPr lang="en-US" dirty="0">
                <a:solidFill>
                  <a:prstClr val="white"/>
                </a:solidFill>
                <a:cs typeface="Arial" panose="020B0604020202020204" pitchFamily="34" charset="0"/>
              </a:rPr>
              <a:t>Workplace Labels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Other means of identification</a:t>
            </a:r>
          </a:p>
          <a:p>
            <a:pPr marL="742950" lvl="1" indent="-285750">
              <a:buClr>
                <a:schemeClr val="accent1"/>
              </a:buClr>
              <a:buFont typeface="Arial" panose="020B0604020202020204" pitchFamily="34" charset="0"/>
              <a:buChar char="•"/>
            </a:pPr>
            <a:r>
              <a:rPr lang="en-US" dirty="0">
                <a:solidFill>
                  <a:prstClr val="white"/>
                </a:solidFill>
                <a:cs typeface="Arial" panose="020B0604020202020204" pitchFamily="34" charset="0"/>
              </a:rPr>
              <a:t>placards, warning signs, </a:t>
            </a:r>
            <a:r>
              <a:rPr lang="en-US" dirty="0" err="1">
                <a:solidFill>
                  <a:prstClr val="white"/>
                </a:solidFill>
                <a:cs typeface="Arial" panose="020B0604020202020204" pitchFamily="34" charset="0"/>
              </a:rPr>
              <a:t>colour</a:t>
            </a:r>
            <a:r>
              <a:rPr lang="en-US" dirty="0">
                <a:solidFill>
                  <a:prstClr val="white"/>
                </a:solidFill>
                <a:cs typeface="Arial" panose="020B0604020202020204" pitchFamily="34" charset="0"/>
              </a:rPr>
              <a:t> codes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Labels alert workers to hazards and safe handling instructions</a:t>
            </a:r>
          </a:p>
          <a:p>
            <a:endParaRPr lang="en-US" dirty="0" smtClean="0">
              <a:solidFill>
                <a:prstClr val="white"/>
              </a:solidFill>
              <a:cs typeface="Arial" panose="020B0604020202020204" pitchFamily="34" charset="0"/>
            </a:endParaRPr>
          </a:p>
          <a:p>
            <a:endParaRPr lang="en-US" b="1" dirty="0" smtClean="0">
              <a:solidFill>
                <a:prstClr val="white"/>
              </a:solidFill>
              <a:latin typeface="Franklin Gothic Heavy" panose="020B0903020102020204" pitchFamily="34" charset="0"/>
              <a:cs typeface="Arial" panose="020B0604020202020204" pitchFamily="34" charset="0"/>
            </a:endParaRPr>
          </a:p>
          <a:p>
            <a:pPr algn="ctr"/>
            <a:endParaRPr lang="en-US" b="1" dirty="0">
              <a:solidFill>
                <a:prstClr val="black"/>
              </a:solidFill>
              <a:latin typeface="Franklin Gothic Heavy" panose="020B0903020102020204" pitchFamily="34" charset="0"/>
              <a:cs typeface="Arial" panose="020B0604020202020204" pitchFamily="34" charset="0"/>
            </a:endParaRPr>
          </a:p>
        </p:txBody>
      </p:sp>
      <p:pic>
        <p:nvPicPr>
          <p:cNvPr id="56" name="st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95" y="742546"/>
            <a:ext cx="184832" cy="1848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973" y="3700732"/>
            <a:ext cx="2762367" cy="3683156"/>
          </a:xfrm>
          <a:prstGeom prst="rect">
            <a:avLst/>
          </a:prstGeom>
        </p:spPr>
      </p:pic>
      <p:pic>
        <p:nvPicPr>
          <p:cNvPr id="18" name="Picture 2" descr="Z:\Logos and Templates\Harri Logo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1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500" fill="hold"/>
                                        <p:tgtEl>
                                          <p:spTgt spid="142"/>
                                        </p:tgtEl>
                                        <p:attrNameLst>
                                          <p:attrName>ppt_x</p:attrName>
                                        </p:attrNameLst>
                                      </p:cBhvr>
                                      <p:tavLst>
                                        <p:tav tm="0">
                                          <p:val>
                                            <p:strVal val="1+#ppt_w/2"/>
                                          </p:val>
                                        </p:tav>
                                        <p:tav tm="100000">
                                          <p:val>
                                            <p:strVal val="#ppt_x"/>
                                          </p:val>
                                        </p:tav>
                                      </p:tavLst>
                                    </p:anim>
                                    <p:anim calcmode="lin" valueType="num">
                                      <p:cBhvr additive="base">
                                        <p:cTn id="24" dur="500" fill="hold"/>
                                        <p:tgtEl>
                                          <p:spTgt spid="14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animBg="1"/>
      <p:bldP spid="139" grpId="0" animBg="1"/>
      <p:bldP spid="1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70624"/>
            <a:ext cx="5727177"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Supplier Labels</a:t>
            </a:r>
            <a:endParaRPr lang="en-US" sz="2800" dirty="0">
              <a:solidFill>
                <a:srgbClr val="AD0101"/>
              </a:solidFill>
              <a:latin typeface="Franklin Gothic Heavy" panose="020B0903020102020204" pitchFamily="34" charset="0"/>
            </a:endParaRPr>
          </a:p>
        </p:txBody>
      </p:sp>
      <p:sp>
        <p:nvSpPr>
          <p:cNvPr id="3" name="TextBox 2"/>
          <p:cNvSpPr txBox="1"/>
          <p:nvPr/>
        </p:nvSpPr>
        <p:spPr>
          <a:xfrm>
            <a:off x="258792" y="1551949"/>
            <a:ext cx="4339087" cy="3970318"/>
          </a:xfrm>
          <a:prstGeom prst="rect">
            <a:avLst/>
          </a:prstGeom>
          <a:noFill/>
        </p:spPr>
        <p:txBody>
          <a:bodyPr wrap="square" rtlCol="0">
            <a:spAutoFit/>
          </a:bodyPr>
          <a:lstStyle/>
          <a:p>
            <a:r>
              <a:rPr lang="en-US" dirty="0">
                <a:solidFill>
                  <a:schemeClr val="tx2"/>
                </a:solidFill>
                <a:cs typeface="Arial" panose="020B0604020202020204" pitchFamily="34" charset="0"/>
              </a:rPr>
              <a:t>Suppliers must provide supplier labels on containers of all controlled products sold or imported for use in the workplace</a:t>
            </a:r>
            <a:r>
              <a:rPr lang="en-US" dirty="0" smtClean="0">
                <a:solidFill>
                  <a:schemeClr val="tx2"/>
                </a:solidFill>
                <a:cs typeface="Arial" panose="020B0604020202020204" pitchFamily="34" charset="0"/>
              </a:rPr>
              <a:t>.</a:t>
            </a:r>
          </a:p>
          <a:p>
            <a:endParaRPr lang="en-US" dirty="0">
              <a:solidFill>
                <a:schemeClr val="tx2"/>
              </a:solidFill>
              <a:cs typeface="Arial" panose="020B0604020202020204" pitchFamily="34" charset="0"/>
            </a:endParaRPr>
          </a:p>
          <a:p>
            <a:pPr marL="285750" indent="-285750">
              <a:buFont typeface="Arial" panose="020B0604020202020204" pitchFamily="34" charset="0"/>
              <a:buChar char="•"/>
            </a:pPr>
            <a:r>
              <a:rPr lang="en-US" dirty="0">
                <a:solidFill>
                  <a:schemeClr val="tx2"/>
                </a:solidFill>
                <a:cs typeface="Arial" panose="020B0604020202020204" pitchFamily="34" charset="0"/>
              </a:rPr>
              <a:t>Supplier labels will show seven types of information within the WHMIS hatched border.</a:t>
            </a:r>
          </a:p>
          <a:p>
            <a:pPr marL="285750" indent="-285750">
              <a:buFont typeface="Arial" panose="020B0604020202020204" pitchFamily="34" charset="0"/>
              <a:buChar char="•"/>
            </a:pPr>
            <a:r>
              <a:rPr lang="en-US" dirty="0">
                <a:solidFill>
                  <a:schemeClr val="tx2"/>
                </a:solidFill>
                <a:cs typeface="Arial" panose="020B0604020202020204" pitchFamily="34" charset="0"/>
              </a:rPr>
              <a:t>The label must be clearly separated by a border to stand out from the container itself and other markings on the container (i.e., the size of the label should be appropriate for the size of the container).</a:t>
            </a:r>
          </a:p>
          <a:p>
            <a:endParaRPr lang="en-US" dirty="0">
              <a:solidFill>
                <a:prstClr val="black"/>
              </a:solidFill>
            </a:endParaRPr>
          </a:p>
        </p:txBody>
      </p:sp>
      <p:graphicFrame>
        <p:nvGraphicFramePr>
          <p:cNvPr id="6" name="Diagram 5"/>
          <p:cNvGraphicFramePr/>
          <p:nvPr>
            <p:extLst>
              <p:ext uri="{D42A27DB-BD31-4B8C-83A1-F6EECF244321}">
                <p14:modId xmlns:p14="http://schemas.microsoft.com/office/powerpoint/2010/main" val="729028812"/>
              </p:ext>
            </p:extLst>
          </p:nvPr>
        </p:nvGraphicFramePr>
        <p:xfrm>
          <a:off x="4597879" y="1405934"/>
          <a:ext cx="4228080" cy="393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Z:\Logos and Templates\Harri Logo Blac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0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7607269"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Acceptable Format for the Supplier Label</a:t>
            </a:r>
            <a:endParaRPr lang="en-US" sz="2800" dirty="0">
              <a:solidFill>
                <a:srgbClr val="AD0101"/>
              </a:solidFill>
              <a:latin typeface="Franklin Gothic Heavy" panose="020B0903020102020204" pitchFamily="34" charset="0"/>
            </a:endParaRPr>
          </a:p>
        </p:txBody>
      </p:sp>
      <p:sp>
        <p:nvSpPr>
          <p:cNvPr id="13" name="Content Placeholder 2"/>
          <p:cNvSpPr>
            <a:spLocks noGrp="1"/>
          </p:cNvSpPr>
          <p:nvPr>
            <p:ph idx="1"/>
          </p:nvPr>
        </p:nvSpPr>
        <p:spPr>
          <a:xfrm>
            <a:off x="3128907" y="1748339"/>
            <a:ext cx="2890894" cy="3603812"/>
          </a:xfrm>
        </p:spPr>
        <p:txBody>
          <a:bodyPr/>
          <a:lstStyle/>
          <a:p>
            <a:pPr marL="0" indent="0">
              <a:buNone/>
            </a:pPr>
            <a:endParaRPr 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06" y="1762682"/>
            <a:ext cx="2890894" cy="36753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5" name="Line Callout 1 14"/>
          <p:cNvSpPr/>
          <p:nvPr/>
        </p:nvSpPr>
        <p:spPr>
          <a:xfrm>
            <a:off x="6477000" y="1652513"/>
            <a:ext cx="1752600" cy="677537"/>
          </a:xfrm>
          <a:prstGeom prst="borderCallout1">
            <a:avLst>
              <a:gd name="adj1" fmla="val 50361"/>
              <a:gd name="adj2" fmla="val -1385"/>
              <a:gd name="adj3" fmla="val 164568"/>
              <a:gd name="adj4" fmla="val -94977"/>
            </a:avLst>
          </a:prstGeom>
          <a:solidFill>
            <a:schemeClr val="accent3">
              <a:lumMod val="40000"/>
              <a:lumOff val="60000"/>
            </a:schemeClr>
          </a:solidFill>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Hazard Symbol(s)</a:t>
            </a:r>
            <a:endParaRPr lang="en-US" sz="1600" dirty="0"/>
          </a:p>
        </p:txBody>
      </p:sp>
      <p:sp>
        <p:nvSpPr>
          <p:cNvPr id="16" name="Line Callout 1 15"/>
          <p:cNvSpPr/>
          <p:nvPr/>
        </p:nvSpPr>
        <p:spPr>
          <a:xfrm>
            <a:off x="6477000" y="2829482"/>
            <a:ext cx="1752600" cy="677537"/>
          </a:xfrm>
          <a:prstGeom prst="borderCallout1">
            <a:avLst>
              <a:gd name="adj1" fmla="val 50361"/>
              <a:gd name="adj2" fmla="val 1130"/>
              <a:gd name="adj3" fmla="val 63755"/>
              <a:gd name="adj4" fmla="val -46609"/>
            </a:avLst>
          </a:prstGeom>
          <a:solidFill>
            <a:schemeClr val="accent3">
              <a:lumMod val="40000"/>
              <a:lumOff val="60000"/>
            </a:schemeClr>
          </a:solidFill>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Precautionary Statement(s)</a:t>
            </a:r>
            <a:endParaRPr lang="en-US" sz="1600" dirty="0"/>
          </a:p>
        </p:txBody>
      </p:sp>
      <p:sp>
        <p:nvSpPr>
          <p:cNvPr id="17" name="Line Callout 1 16"/>
          <p:cNvSpPr/>
          <p:nvPr/>
        </p:nvSpPr>
        <p:spPr>
          <a:xfrm>
            <a:off x="6477000" y="3856391"/>
            <a:ext cx="1752600" cy="677537"/>
          </a:xfrm>
          <a:prstGeom prst="borderCallout1">
            <a:avLst>
              <a:gd name="adj1" fmla="val 48735"/>
              <a:gd name="adj2" fmla="val -756"/>
              <a:gd name="adj3" fmla="val 150686"/>
              <a:gd name="adj4" fmla="val -61884"/>
            </a:avLst>
          </a:prstGeom>
          <a:solidFill>
            <a:schemeClr val="accent3">
              <a:lumMod val="40000"/>
              <a:lumOff val="60000"/>
            </a:schemeClr>
          </a:solidFill>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Supplier Identifier</a:t>
            </a:r>
            <a:endParaRPr lang="en-US" sz="1600" dirty="0"/>
          </a:p>
        </p:txBody>
      </p:sp>
      <p:sp>
        <p:nvSpPr>
          <p:cNvPr id="18" name="Line Callout 1 17"/>
          <p:cNvSpPr/>
          <p:nvPr/>
        </p:nvSpPr>
        <p:spPr>
          <a:xfrm>
            <a:off x="990600" y="1703925"/>
            <a:ext cx="1752600" cy="677537"/>
          </a:xfrm>
          <a:prstGeom prst="borderCallout1">
            <a:avLst>
              <a:gd name="adj1" fmla="val 48735"/>
              <a:gd name="adj2" fmla="val 101077"/>
              <a:gd name="adj3" fmla="val 52373"/>
              <a:gd name="adj4" fmla="val 152029"/>
            </a:avLst>
          </a:prstGeom>
          <a:solidFill>
            <a:schemeClr val="accent3">
              <a:lumMod val="40000"/>
              <a:lumOff val="60000"/>
            </a:schemeClr>
          </a:solidFill>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Product Identifier</a:t>
            </a:r>
            <a:endParaRPr lang="en-US" sz="1600" dirty="0"/>
          </a:p>
        </p:txBody>
      </p:sp>
      <p:sp>
        <p:nvSpPr>
          <p:cNvPr id="19" name="Line Callout 1 18"/>
          <p:cNvSpPr/>
          <p:nvPr/>
        </p:nvSpPr>
        <p:spPr>
          <a:xfrm>
            <a:off x="1006666" y="3529053"/>
            <a:ext cx="1752600" cy="677537"/>
          </a:xfrm>
          <a:prstGeom prst="borderCallout1">
            <a:avLst>
              <a:gd name="adj1" fmla="val 48735"/>
              <a:gd name="adj2" fmla="val 101077"/>
              <a:gd name="adj3" fmla="val 39365"/>
              <a:gd name="adj4" fmla="val 132542"/>
            </a:avLst>
          </a:prstGeom>
          <a:solidFill>
            <a:schemeClr val="accent3">
              <a:lumMod val="40000"/>
              <a:lumOff val="60000"/>
            </a:schemeClr>
          </a:solidFill>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First Aid Measures</a:t>
            </a:r>
            <a:endParaRPr lang="en-US" sz="1600" dirty="0"/>
          </a:p>
        </p:txBody>
      </p:sp>
      <p:sp>
        <p:nvSpPr>
          <p:cNvPr id="20" name="Line Callout 1 19"/>
          <p:cNvSpPr/>
          <p:nvPr/>
        </p:nvSpPr>
        <p:spPr>
          <a:xfrm>
            <a:off x="990600" y="2584054"/>
            <a:ext cx="1752600" cy="677537"/>
          </a:xfrm>
          <a:prstGeom prst="borderCallout1">
            <a:avLst>
              <a:gd name="adj1" fmla="val 48735"/>
              <a:gd name="adj2" fmla="val 101077"/>
              <a:gd name="adj3" fmla="val 18227"/>
              <a:gd name="adj4" fmla="val 141343"/>
            </a:avLst>
          </a:prstGeom>
          <a:solidFill>
            <a:schemeClr val="accent3">
              <a:lumMod val="40000"/>
              <a:lumOff val="60000"/>
            </a:schemeClr>
          </a:solidFill>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Risk Phrases</a:t>
            </a:r>
            <a:endParaRPr lang="en-US" sz="1600" dirty="0"/>
          </a:p>
        </p:txBody>
      </p:sp>
      <p:sp>
        <p:nvSpPr>
          <p:cNvPr id="21" name="Line Callout 1 20"/>
          <p:cNvSpPr/>
          <p:nvPr/>
        </p:nvSpPr>
        <p:spPr>
          <a:xfrm>
            <a:off x="1006666" y="4548113"/>
            <a:ext cx="1752600" cy="677537"/>
          </a:xfrm>
          <a:prstGeom prst="borderCallout1">
            <a:avLst>
              <a:gd name="adj1" fmla="val 48735"/>
              <a:gd name="adj2" fmla="val 101077"/>
              <a:gd name="adj3" fmla="val 5218"/>
              <a:gd name="adj4" fmla="val 143857"/>
            </a:avLst>
          </a:prstGeom>
          <a:solidFill>
            <a:schemeClr val="accent3">
              <a:lumMod val="40000"/>
              <a:lumOff val="60000"/>
            </a:schemeClr>
          </a:solidFill>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Reference to the MSDS</a:t>
            </a:r>
            <a:endParaRPr lang="en-US" sz="1600" dirty="0"/>
          </a:p>
        </p:txBody>
      </p:sp>
      <p:sp>
        <p:nvSpPr>
          <p:cNvPr id="22" name="Line Callout 1 21"/>
          <p:cNvSpPr/>
          <p:nvPr/>
        </p:nvSpPr>
        <p:spPr>
          <a:xfrm>
            <a:off x="6477000" y="4732217"/>
            <a:ext cx="1752600" cy="677537"/>
          </a:xfrm>
          <a:prstGeom prst="borderCallout1">
            <a:avLst>
              <a:gd name="adj1" fmla="val 48735"/>
              <a:gd name="adj2" fmla="val -756"/>
              <a:gd name="adj3" fmla="val 49466"/>
              <a:gd name="adj4" fmla="val -28623"/>
            </a:avLst>
          </a:prstGeom>
          <a:solidFill>
            <a:schemeClr val="accent3">
              <a:lumMod val="40000"/>
              <a:lumOff val="60000"/>
            </a:schemeClr>
          </a:solidFill>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Hatched Border</a:t>
            </a:r>
            <a:endParaRPr lang="en-US" sz="1600" dirty="0"/>
          </a:p>
        </p:txBody>
      </p:sp>
      <p:pic>
        <p:nvPicPr>
          <p:cNvPr id="23"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8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7607269"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Supplier Label Example</a:t>
            </a:r>
            <a:endParaRPr lang="en-US" sz="2800" dirty="0">
              <a:solidFill>
                <a:srgbClr val="AD0101"/>
              </a:solidFill>
              <a:latin typeface="Franklin Gothic Heavy" panose="020B0903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822325"/>
            <a:ext cx="5370513"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35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additive="base">
                                        <p:cTn id="32" dur="500" fill="hold"/>
                                        <p:tgtEl>
                                          <p:spTgt spid="2050"/>
                                        </p:tgtEl>
                                        <p:attrNameLst>
                                          <p:attrName>ppt_x</p:attrName>
                                        </p:attrNameLst>
                                      </p:cBhvr>
                                      <p:tavLst>
                                        <p:tav tm="0">
                                          <p:val>
                                            <p:strVal val="#ppt_x"/>
                                          </p:val>
                                        </p:tav>
                                        <p:tav tm="100000">
                                          <p:val>
                                            <p:strVal val="#ppt_x"/>
                                          </p:val>
                                        </p:tav>
                                      </p:tavLst>
                                    </p:anim>
                                    <p:anim calcmode="lin" valueType="num">
                                      <p:cBhvr additive="base">
                                        <p:cTn id="33"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9768" y="157822"/>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box_orange"/>
          <p:cNvSpPr/>
          <p:nvPr/>
        </p:nvSpPr>
        <p:spPr>
          <a:xfrm>
            <a:off x="7275548" y="4967043"/>
            <a:ext cx="819408" cy="16948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box_grey"/>
          <p:cNvSpPr/>
          <p:nvPr/>
        </p:nvSpPr>
        <p:spPr>
          <a:xfrm>
            <a:off x="1026813" y="3886020"/>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box_green"/>
          <p:cNvSpPr/>
          <p:nvPr/>
        </p:nvSpPr>
        <p:spPr>
          <a:xfrm>
            <a:off x="8145761" y="5821955"/>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box_green"/>
          <p:cNvSpPr/>
          <p:nvPr/>
        </p:nvSpPr>
        <p:spPr>
          <a:xfrm>
            <a:off x="158004" y="3017914"/>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box_grey"/>
          <p:cNvSpPr/>
          <p:nvPr/>
        </p:nvSpPr>
        <p:spPr>
          <a:xfrm>
            <a:off x="8145761" y="4966764"/>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box_blue"/>
          <p:cNvSpPr/>
          <p:nvPr/>
        </p:nvSpPr>
        <p:spPr>
          <a:xfrm>
            <a:off x="1026814" y="4780781"/>
            <a:ext cx="828752" cy="8188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box_green"/>
          <p:cNvSpPr/>
          <p:nvPr/>
        </p:nvSpPr>
        <p:spPr>
          <a:xfrm>
            <a:off x="158004" y="5678124"/>
            <a:ext cx="812499" cy="8283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box_green"/>
          <p:cNvSpPr/>
          <p:nvPr/>
        </p:nvSpPr>
        <p:spPr>
          <a:xfrm>
            <a:off x="8145761" y="384203"/>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7" name="people_standing"/>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90840" y="4692828"/>
            <a:ext cx="2681673" cy="2178860"/>
          </a:xfrm>
          <a:prstGeom prst="rect">
            <a:avLst/>
          </a:prstGeom>
        </p:spPr>
      </p:pic>
      <p:sp>
        <p:nvSpPr>
          <p:cNvPr id="53" name="TextBox 52"/>
          <p:cNvSpPr txBox="1"/>
          <p:nvPr/>
        </p:nvSpPr>
        <p:spPr>
          <a:xfrm>
            <a:off x="232011" y="157822"/>
            <a:ext cx="3759425" cy="707886"/>
          </a:xfrm>
          <a:prstGeom prst="rect">
            <a:avLst/>
          </a:prstGeom>
          <a:noFill/>
          <a:ln>
            <a:noFill/>
          </a:ln>
        </p:spPr>
        <p:txBody>
          <a:bodyPr wrap="square" rtlCol="0">
            <a:spAutoFit/>
          </a:bodyPr>
          <a:lstStyle/>
          <a:p>
            <a:r>
              <a:rPr lang="en-US" sz="4000" dirty="0" smtClean="0">
                <a:solidFill>
                  <a:schemeClr val="accent3"/>
                </a:solidFill>
                <a:latin typeface="Franklin Gothic Heavy" panose="020B0903020102020204" pitchFamily="34" charset="0"/>
              </a:rPr>
              <a:t>OVERVIEW</a:t>
            </a:r>
            <a:endParaRPr lang="en-US" sz="4000" dirty="0">
              <a:solidFill>
                <a:schemeClr val="accent3"/>
              </a:solidFill>
              <a:latin typeface="Franklin Gothic Heavy" panose="020B0903020102020204" pitchFamily="34" charset="0"/>
            </a:endParaRPr>
          </a:p>
        </p:txBody>
      </p:sp>
      <p:sp>
        <p:nvSpPr>
          <p:cNvPr id="55" name="TextBox 54"/>
          <p:cNvSpPr txBox="1"/>
          <p:nvPr/>
        </p:nvSpPr>
        <p:spPr>
          <a:xfrm>
            <a:off x="1026814" y="989049"/>
            <a:ext cx="6993514" cy="3416320"/>
          </a:xfrm>
          <a:prstGeom prst="rect">
            <a:avLst/>
          </a:prstGeom>
          <a:noFill/>
          <a:ln>
            <a:noFill/>
          </a:ln>
        </p:spPr>
        <p:txBody>
          <a:bodyPr wrap="square" rtlCol="0">
            <a:spAutoFit/>
          </a:bodyPr>
          <a:lstStyle/>
          <a:p>
            <a:r>
              <a:rPr lang="en-US" dirty="0">
                <a:solidFill>
                  <a:schemeClr val="bg1"/>
                </a:solidFill>
                <a:cs typeface="Arial" panose="020B0604020202020204" pitchFamily="34" charset="0"/>
              </a:rPr>
              <a:t>The Workplace Hazardous Materials Information System (WHMIS) provides information about many hazardous materials used in the workplace. WHMIS calls these hazardous materials controlled products</a:t>
            </a:r>
            <a:r>
              <a:rPr lang="en-US" dirty="0" smtClean="0">
                <a:solidFill>
                  <a:schemeClr val="bg1"/>
                </a:solidFill>
                <a:cs typeface="Arial" panose="020B0604020202020204" pitchFamily="34" charset="0"/>
              </a:rPr>
              <a:t>.</a:t>
            </a:r>
          </a:p>
          <a:p>
            <a:endParaRPr lang="en-US" dirty="0" smtClean="0">
              <a:solidFill>
                <a:schemeClr val="bg1"/>
              </a:solidFill>
              <a:cs typeface="Arial" panose="020B0604020202020204" pitchFamily="34" charset="0"/>
            </a:endParaRPr>
          </a:p>
          <a:p>
            <a:r>
              <a:rPr lang="en-US" dirty="0">
                <a:solidFill>
                  <a:schemeClr val="bg1"/>
                </a:solidFill>
                <a:cs typeface="Arial" panose="020B0604020202020204" pitchFamily="34" charset="0"/>
              </a:rPr>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p>
          <a:p>
            <a:endParaRPr lang="en-US" b="1" dirty="0" smtClean="0">
              <a:solidFill>
                <a:schemeClr val="bg1"/>
              </a:solidFill>
              <a:latin typeface="Franklin Gothic Heavy" panose="020B0903020102020204" pitchFamily="34" charset="0"/>
              <a:cs typeface="Arial" panose="020B0604020202020204" pitchFamily="34" charset="0"/>
            </a:endParaRPr>
          </a:p>
          <a:p>
            <a:pPr algn="ctr"/>
            <a:endParaRPr lang="en-US" b="1" dirty="0">
              <a:latin typeface="Franklin Gothic Heavy" panose="020B0903020102020204" pitchFamily="34" charset="0"/>
              <a:cs typeface="Arial" panose="020B0604020202020204" pitchFamily="34" charset="0"/>
            </a:endParaRPr>
          </a:p>
        </p:txBody>
      </p:sp>
      <p:pic>
        <p:nvPicPr>
          <p:cNvPr id="56" name="st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04" y="821044"/>
            <a:ext cx="184832" cy="184832"/>
          </a:xfrm>
          <a:prstGeom prst="rect">
            <a:avLst/>
          </a:prstGeom>
        </p:spPr>
      </p:pic>
      <p:pic>
        <p:nvPicPr>
          <p:cNvPr id="2050" name="Picture 2" descr="Z:\Logos and Templates\Harri Logo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5624" y="96151"/>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orange"/>
          <p:cNvSpPr/>
          <p:nvPr/>
        </p:nvSpPr>
        <p:spPr>
          <a:xfrm>
            <a:off x="126301" y="4888627"/>
            <a:ext cx="848662" cy="17167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box_grey"/>
          <p:cNvSpPr/>
          <p:nvPr/>
        </p:nvSpPr>
        <p:spPr>
          <a:xfrm>
            <a:off x="6373261" y="2130099"/>
            <a:ext cx="832071" cy="833505"/>
          </a:xfrm>
          <a:prstGeom prst="rect">
            <a:avLst/>
          </a:prstGeom>
          <a:solidFill>
            <a:schemeClr val="accent4">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box_grey"/>
          <p:cNvSpPr/>
          <p:nvPr/>
        </p:nvSpPr>
        <p:spPr>
          <a:xfrm>
            <a:off x="3695345" y="2134695"/>
            <a:ext cx="1735251" cy="826924"/>
          </a:xfrm>
          <a:prstGeom prst="rect">
            <a:avLst/>
          </a:prstGeom>
          <a:solidFill>
            <a:schemeClr val="accent1">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1045233" y="4888627"/>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053359" y="5777082"/>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box_grey"/>
          <p:cNvSpPr/>
          <p:nvPr/>
        </p:nvSpPr>
        <p:spPr>
          <a:xfrm>
            <a:off x="8188501" y="1003143"/>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176449" y="5887348"/>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box_yellow"/>
          <p:cNvSpPr/>
          <p:nvPr/>
        </p:nvSpPr>
        <p:spPr>
          <a:xfrm>
            <a:off x="3695345" y="1249536"/>
            <a:ext cx="840068" cy="826593"/>
          </a:xfrm>
          <a:prstGeom prst="rect">
            <a:avLst/>
          </a:prstGeom>
          <a:solidFill>
            <a:schemeClr val="accent5">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box_green"/>
          <p:cNvSpPr/>
          <p:nvPr/>
        </p:nvSpPr>
        <p:spPr>
          <a:xfrm>
            <a:off x="8192666" y="96151"/>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TextBox 52"/>
          <p:cNvSpPr txBox="1"/>
          <p:nvPr/>
        </p:nvSpPr>
        <p:spPr>
          <a:xfrm>
            <a:off x="232011" y="157822"/>
            <a:ext cx="7367861" cy="646331"/>
          </a:xfrm>
          <a:prstGeom prst="rect">
            <a:avLst/>
          </a:prstGeom>
          <a:noFill/>
          <a:ln>
            <a:noFill/>
          </a:ln>
        </p:spPr>
        <p:txBody>
          <a:bodyPr wrap="square" rtlCol="0">
            <a:spAutoFit/>
          </a:bodyPr>
          <a:lstStyle/>
          <a:p>
            <a:r>
              <a:rPr lang="en-US" sz="3600" dirty="0" smtClean="0">
                <a:solidFill>
                  <a:srgbClr val="AC956E"/>
                </a:solidFill>
                <a:latin typeface="Franklin Gothic Heavy" panose="020B0903020102020204" pitchFamily="34" charset="0"/>
              </a:rPr>
              <a:t>Workplace Labels</a:t>
            </a:r>
            <a:endParaRPr lang="en-US" sz="3600" dirty="0">
              <a:solidFill>
                <a:srgbClr val="AC956E"/>
              </a:solidFill>
              <a:latin typeface="Franklin Gothic Heavy" panose="020B0903020102020204" pitchFamily="34" charset="0"/>
            </a:endParaRPr>
          </a:p>
        </p:txBody>
      </p:sp>
      <p:sp>
        <p:nvSpPr>
          <p:cNvPr id="55" name="TextBox 54"/>
          <p:cNvSpPr txBox="1"/>
          <p:nvPr/>
        </p:nvSpPr>
        <p:spPr>
          <a:xfrm>
            <a:off x="435401" y="849906"/>
            <a:ext cx="7757265" cy="4801314"/>
          </a:xfrm>
          <a:prstGeom prst="rect">
            <a:avLst/>
          </a:prstGeom>
          <a:noFill/>
          <a:ln>
            <a:noFill/>
          </a:ln>
        </p:spPr>
        <p:txBody>
          <a:bodyPr wrap="square" rtlCol="0">
            <a:spAutoFit/>
          </a:bodyPr>
          <a:lstStyle/>
          <a:p>
            <a:r>
              <a:rPr lang="en-US" dirty="0">
                <a:solidFill>
                  <a:prstClr val="white"/>
                </a:solidFill>
                <a:cs typeface="Arial" panose="020B0604020202020204" pitchFamily="34" charset="0"/>
              </a:rPr>
              <a:t>Workplace labels are required on containers of controlled products produced on site, and on secondary containers where the product has been transferred from the original container.</a:t>
            </a:r>
          </a:p>
          <a:p>
            <a:endParaRPr lang="en-US" dirty="0" smtClean="0">
              <a:solidFill>
                <a:prstClr val="white"/>
              </a:solidFill>
              <a:cs typeface="Arial" panose="020B0604020202020204" pitchFamily="34" charset="0"/>
            </a:endParaRPr>
          </a:p>
          <a:p>
            <a:r>
              <a:rPr lang="en-US" dirty="0" smtClean="0">
                <a:solidFill>
                  <a:prstClr val="white"/>
                </a:solidFill>
                <a:cs typeface="Arial" panose="020B0604020202020204" pitchFamily="34" charset="0"/>
              </a:rPr>
              <a:t>Workplace </a:t>
            </a:r>
            <a:r>
              <a:rPr lang="en-US" dirty="0">
                <a:solidFill>
                  <a:prstClr val="white"/>
                </a:solidFill>
                <a:cs typeface="Arial" panose="020B0604020202020204" pitchFamily="34" charset="0"/>
              </a:rPr>
              <a:t>labels are applied to:</a:t>
            </a:r>
          </a:p>
          <a:p>
            <a:endParaRPr lang="en-US" dirty="0" smtClean="0">
              <a:solidFill>
                <a:prstClr val="white"/>
              </a:solidFill>
              <a:cs typeface="Arial" panose="020B0604020202020204" pitchFamily="34" charset="0"/>
            </a:endParaRPr>
          </a:p>
          <a:p>
            <a:pPr marL="285750" indent="-285750">
              <a:buClr>
                <a:schemeClr val="accent1"/>
              </a:buClr>
              <a:buFont typeface="Arial" panose="020B0604020202020204" pitchFamily="34" charset="0"/>
              <a:buChar char="•"/>
            </a:pPr>
            <a:r>
              <a:rPr lang="en-US" dirty="0" smtClean="0">
                <a:solidFill>
                  <a:prstClr val="white"/>
                </a:solidFill>
                <a:cs typeface="Arial" panose="020B0604020202020204" pitchFamily="34" charset="0"/>
              </a:rPr>
              <a:t>Secondary </a:t>
            </a:r>
            <a:r>
              <a:rPr lang="en-US" dirty="0">
                <a:solidFill>
                  <a:prstClr val="white"/>
                </a:solidFill>
                <a:cs typeface="Arial" panose="020B0604020202020204" pitchFamily="34" charset="0"/>
              </a:rPr>
              <a:t>containers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Containers of products received in bulk</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Employer-purchased products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Containers with missing or illegible supplier labels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Workplace labels contain the following:</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Product name</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Safe handling procedures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Reference to the MSDS</a:t>
            </a:r>
          </a:p>
          <a:p>
            <a:endParaRPr lang="en-US" dirty="0" smtClean="0">
              <a:solidFill>
                <a:prstClr val="white"/>
              </a:solidFill>
              <a:cs typeface="Arial" panose="020B0604020202020204" pitchFamily="34" charset="0"/>
            </a:endParaRPr>
          </a:p>
          <a:p>
            <a:endParaRPr lang="en-US" b="1" dirty="0" smtClean="0">
              <a:solidFill>
                <a:prstClr val="white"/>
              </a:solidFill>
              <a:latin typeface="Franklin Gothic Heavy" panose="020B0903020102020204" pitchFamily="34" charset="0"/>
              <a:cs typeface="Arial" panose="020B0604020202020204" pitchFamily="34" charset="0"/>
            </a:endParaRPr>
          </a:p>
          <a:p>
            <a:pPr algn="ctr"/>
            <a:endParaRPr lang="en-US" b="1" dirty="0">
              <a:solidFill>
                <a:prstClr val="black"/>
              </a:solidFill>
              <a:latin typeface="Franklin Gothic Heavy" panose="020B0903020102020204" pitchFamily="34" charset="0"/>
              <a:cs typeface="Arial" panose="020B0604020202020204" pitchFamily="34" charset="0"/>
            </a:endParaRPr>
          </a:p>
        </p:txBody>
      </p:sp>
      <p:pic>
        <p:nvPicPr>
          <p:cNvPr id="56" name="st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95" y="742546"/>
            <a:ext cx="184832" cy="184832"/>
          </a:xfrm>
          <a:prstGeom prst="rect">
            <a:avLst/>
          </a:prstGeom>
        </p:spPr>
      </p:pic>
      <p:pic>
        <p:nvPicPr>
          <p:cNvPr id="3075" name="Picture 3"/>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47684" y="4266952"/>
            <a:ext cx="3193924" cy="25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Z:\Logos and Templates\Harri Logo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7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500" fill="hold"/>
                                        <p:tgtEl>
                                          <p:spTgt spid="142"/>
                                        </p:tgtEl>
                                        <p:attrNameLst>
                                          <p:attrName>ppt_x</p:attrName>
                                        </p:attrNameLst>
                                      </p:cBhvr>
                                      <p:tavLst>
                                        <p:tav tm="0">
                                          <p:val>
                                            <p:strVal val="1+#ppt_w/2"/>
                                          </p:val>
                                        </p:tav>
                                        <p:tav tm="100000">
                                          <p:val>
                                            <p:strVal val="#ppt_x"/>
                                          </p:val>
                                        </p:tav>
                                      </p:tavLst>
                                    </p:anim>
                                    <p:anim calcmode="lin" valueType="num">
                                      <p:cBhvr additive="base">
                                        <p:cTn id="24" dur="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075"/>
                                        </p:tgtEl>
                                        <p:attrNameLst>
                                          <p:attrName>style.visibility</p:attrName>
                                        </p:attrNameLst>
                                      </p:cBhvr>
                                      <p:to>
                                        <p:strVal val="visible"/>
                                      </p:to>
                                    </p:set>
                                    <p:anim calcmode="lin" valueType="num">
                                      <p:cBhvr additive="base">
                                        <p:cTn id="32" dur="500" fill="hold"/>
                                        <p:tgtEl>
                                          <p:spTgt spid="3075"/>
                                        </p:tgtEl>
                                        <p:attrNameLst>
                                          <p:attrName>ppt_x</p:attrName>
                                        </p:attrNameLst>
                                      </p:cBhvr>
                                      <p:tavLst>
                                        <p:tav tm="0">
                                          <p:val>
                                            <p:strVal val="#ppt_x"/>
                                          </p:val>
                                        </p:tav>
                                        <p:tav tm="100000">
                                          <p:val>
                                            <p:strVal val="#ppt_x"/>
                                          </p:val>
                                        </p:tav>
                                      </p:tavLst>
                                    </p:anim>
                                    <p:anim calcmode="lin" valueType="num">
                                      <p:cBhvr additive="base">
                                        <p:cTn id="3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animBg="1"/>
      <p:bldP spid="139" grpId="0" animBg="1"/>
      <p:bldP spid="1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7607269"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Workplace Label Example</a:t>
            </a:r>
            <a:endParaRPr lang="en-US" sz="2800" dirty="0">
              <a:solidFill>
                <a:srgbClr val="AD0101"/>
              </a:solidFill>
              <a:latin typeface="Franklin Gothic Heavy" panose="020B09030201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531" y="1197456"/>
            <a:ext cx="499903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6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5624" y="96151"/>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orange"/>
          <p:cNvSpPr/>
          <p:nvPr/>
        </p:nvSpPr>
        <p:spPr>
          <a:xfrm>
            <a:off x="126301" y="4888627"/>
            <a:ext cx="848662" cy="17167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box_grey"/>
          <p:cNvSpPr/>
          <p:nvPr/>
        </p:nvSpPr>
        <p:spPr>
          <a:xfrm>
            <a:off x="6373261" y="2130099"/>
            <a:ext cx="832071" cy="833505"/>
          </a:xfrm>
          <a:prstGeom prst="rect">
            <a:avLst/>
          </a:prstGeom>
          <a:solidFill>
            <a:schemeClr val="accent4">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box_grey"/>
          <p:cNvSpPr/>
          <p:nvPr/>
        </p:nvSpPr>
        <p:spPr>
          <a:xfrm>
            <a:off x="3695345" y="2134695"/>
            <a:ext cx="1735251" cy="826924"/>
          </a:xfrm>
          <a:prstGeom prst="rect">
            <a:avLst/>
          </a:prstGeom>
          <a:solidFill>
            <a:schemeClr val="accent1">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1045233" y="4888627"/>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053359" y="5777082"/>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box_grey"/>
          <p:cNvSpPr/>
          <p:nvPr/>
        </p:nvSpPr>
        <p:spPr>
          <a:xfrm>
            <a:off x="8188501" y="1003143"/>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176449" y="5887348"/>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box_yellow"/>
          <p:cNvSpPr/>
          <p:nvPr/>
        </p:nvSpPr>
        <p:spPr>
          <a:xfrm>
            <a:off x="3695345" y="1249536"/>
            <a:ext cx="840068" cy="826593"/>
          </a:xfrm>
          <a:prstGeom prst="rect">
            <a:avLst/>
          </a:prstGeom>
          <a:solidFill>
            <a:schemeClr val="accent5">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box_green"/>
          <p:cNvSpPr/>
          <p:nvPr/>
        </p:nvSpPr>
        <p:spPr>
          <a:xfrm>
            <a:off x="8192666" y="96151"/>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TextBox 52"/>
          <p:cNvSpPr txBox="1"/>
          <p:nvPr/>
        </p:nvSpPr>
        <p:spPr>
          <a:xfrm>
            <a:off x="232011" y="157822"/>
            <a:ext cx="7367861" cy="646331"/>
          </a:xfrm>
          <a:prstGeom prst="rect">
            <a:avLst/>
          </a:prstGeom>
          <a:noFill/>
          <a:ln>
            <a:noFill/>
          </a:ln>
        </p:spPr>
        <p:txBody>
          <a:bodyPr wrap="square" rtlCol="0">
            <a:spAutoFit/>
          </a:bodyPr>
          <a:lstStyle/>
          <a:p>
            <a:r>
              <a:rPr lang="en-US" sz="3600" dirty="0" smtClean="0">
                <a:solidFill>
                  <a:srgbClr val="AC956E"/>
                </a:solidFill>
                <a:latin typeface="Franklin Gothic Heavy" panose="020B0903020102020204" pitchFamily="34" charset="0"/>
              </a:rPr>
              <a:t>MSDS Information</a:t>
            </a:r>
            <a:endParaRPr lang="en-US" sz="3600" dirty="0">
              <a:solidFill>
                <a:srgbClr val="AC956E"/>
              </a:solidFill>
              <a:latin typeface="Franklin Gothic Heavy" panose="020B0903020102020204" pitchFamily="34" charset="0"/>
            </a:endParaRPr>
          </a:p>
        </p:txBody>
      </p:sp>
      <p:sp>
        <p:nvSpPr>
          <p:cNvPr id="55" name="TextBox 54"/>
          <p:cNvSpPr txBox="1"/>
          <p:nvPr/>
        </p:nvSpPr>
        <p:spPr>
          <a:xfrm>
            <a:off x="419184" y="1082819"/>
            <a:ext cx="7757265" cy="3416320"/>
          </a:xfrm>
          <a:prstGeom prst="rect">
            <a:avLst/>
          </a:prstGeom>
          <a:noFill/>
          <a:ln>
            <a:noFill/>
          </a:ln>
        </p:spPr>
        <p:txBody>
          <a:bodyPr wrap="square" rtlCol="0">
            <a:spAutoFit/>
          </a:bodyPr>
          <a:lstStyle/>
          <a:p>
            <a:r>
              <a:rPr lang="en-US" dirty="0">
                <a:solidFill>
                  <a:prstClr val="white"/>
                </a:solidFill>
                <a:cs typeface="Arial" panose="020B0604020202020204" pitchFamily="34" charset="0"/>
              </a:rPr>
              <a:t>A </a:t>
            </a:r>
            <a:r>
              <a:rPr lang="en-US" b="1" dirty="0">
                <a:solidFill>
                  <a:prstClr val="white"/>
                </a:solidFill>
                <a:cs typeface="Arial" panose="020B0604020202020204" pitchFamily="34" charset="0"/>
              </a:rPr>
              <a:t>Material Safety Data Sheet </a:t>
            </a:r>
            <a:r>
              <a:rPr lang="en-US" dirty="0">
                <a:solidFill>
                  <a:prstClr val="white"/>
                </a:solidFill>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reference source of health and safety information for workers, health and safety committees, and emergency service personnel.</a:t>
            </a:r>
          </a:p>
          <a:p>
            <a:endParaRPr lang="en-US" dirty="0">
              <a:solidFill>
                <a:prstClr val="white"/>
              </a:solidFill>
              <a:cs typeface="Arial" panose="020B0604020202020204" pitchFamily="34" charset="0"/>
            </a:endParaRPr>
          </a:p>
          <a:p>
            <a:r>
              <a:rPr lang="en-US" b="1" dirty="0">
                <a:solidFill>
                  <a:prstClr val="white"/>
                </a:solidFill>
                <a:cs typeface="Arial" panose="020B0604020202020204" pitchFamily="34" charset="0"/>
              </a:rPr>
              <a:t>The MSDS must be made available and accessible to all workers.</a:t>
            </a:r>
          </a:p>
          <a:p>
            <a:endParaRPr lang="en-US" dirty="0" smtClean="0">
              <a:solidFill>
                <a:prstClr val="white"/>
              </a:solidFill>
              <a:cs typeface="Arial" panose="020B0604020202020204" pitchFamily="34" charset="0"/>
            </a:endParaRPr>
          </a:p>
          <a:p>
            <a:endParaRPr lang="en-US" b="1" dirty="0" smtClean="0">
              <a:solidFill>
                <a:prstClr val="white"/>
              </a:solidFill>
              <a:latin typeface="Franklin Gothic Heavy" panose="020B0903020102020204" pitchFamily="34" charset="0"/>
              <a:cs typeface="Arial" panose="020B0604020202020204" pitchFamily="34" charset="0"/>
            </a:endParaRPr>
          </a:p>
          <a:p>
            <a:pPr algn="ctr"/>
            <a:endParaRPr lang="en-US" b="1" dirty="0">
              <a:solidFill>
                <a:prstClr val="black"/>
              </a:solidFill>
              <a:latin typeface="Franklin Gothic Heavy" panose="020B0903020102020204" pitchFamily="34" charset="0"/>
              <a:cs typeface="Arial" panose="020B0604020202020204" pitchFamily="34" charset="0"/>
            </a:endParaRPr>
          </a:p>
        </p:txBody>
      </p:sp>
      <p:pic>
        <p:nvPicPr>
          <p:cNvPr id="56" name="st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95" y="742546"/>
            <a:ext cx="184832" cy="184832"/>
          </a:xfrm>
          <a:prstGeom prst="rect">
            <a:avLst/>
          </a:prstGeom>
        </p:spPr>
      </p:pic>
      <p:pic>
        <p:nvPicPr>
          <p:cNvPr id="3075" name="Picture 3"/>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47684" y="4266952"/>
            <a:ext cx="3193924" cy="25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Z:\Logos and Templates\Harri Logo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72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500" fill="hold"/>
                                        <p:tgtEl>
                                          <p:spTgt spid="142"/>
                                        </p:tgtEl>
                                        <p:attrNameLst>
                                          <p:attrName>ppt_x</p:attrName>
                                        </p:attrNameLst>
                                      </p:cBhvr>
                                      <p:tavLst>
                                        <p:tav tm="0">
                                          <p:val>
                                            <p:strVal val="1+#ppt_w/2"/>
                                          </p:val>
                                        </p:tav>
                                        <p:tav tm="100000">
                                          <p:val>
                                            <p:strVal val="#ppt_x"/>
                                          </p:val>
                                        </p:tav>
                                      </p:tavLst>
                                    </p:anim>
                                    <p:anim calcmode="lin" valueType="num">
                                      <p:cBhvr additive="base">
                                        <p:cTn id="24" dur="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animBg="1"/>
      <p:bldP spid="139" grpId="0" animBg="1"/>
      <p:bldP spid="1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6657433" cy="523220"/>
          </a:xfrm>
          <a:prstGeom prst="rect">
            <a:avLst/>
          </a:prstGeom>
          <a:noFill/>
          <a:ln>
            <a:noFill/>
          </a:ln>
        </p:spPr>
        <p:txBody>
          <a:bodyPr wrap="square" rtlCol="0">
            <a:spAutoFit/>
          </a:bodyPr>
          <a:lstStyle/>
          <a:p>
            <a:r>
              <a:rPr lang="en-US" sz="2800" dirty="0">
                <a:solidFill>
                  <a:srgbClr val="AD0101"/>
                </a:solidFill>
                <a:latin typeface="Franklin Gothic Heavy" panose="020B0903020102020204" pitchFamily="34" charset="0"/>
              </a:rPr>
              <a:t>Material Safety Data Sheet (MSDS)</a:t>
            </a:r>
          </a:p>
        </p:txBody>
      </p:sp>
      <p:sp>
        <p:nvSpPr>
          <p:cNvPr id="3" name="TextBox 2"/>
          <p:cNvSpPr txBox="1"/>
          <p:nvPr/>
        </p:nvSpPr>
        <p:spPr>
          <a:xfrm>
            <a:off x="458564" y="1605729"/>
            <a:ext cx="8484883" cy="3139321"/>
          </a:xfrm>
          <a:prstGeom prst="rect">
            <a:avLst/>
          </a:prstGeom>
          <a:noFill/>
        </p:spPr>
        <p:txBody>
          <a:bodyPr wrap="square" rtlCol="0">
            <a:spAutoFit/>
          </a:bodyPr>
          <a:lstStyle/>
          <a:p>
            <a:r>
              <a:rPr lang="en-US" dirty="0">
                <a:solidFill>
                  <a:schemeClr val="tx2"/>
                </a:solidFill>
              </a:rPr>
              <a:t>A technical document providing information on a controlled product, for example:</a:t>
            </a:r>
          </a:p>
          <a:p>
            <a:endParaRPr lang="en-US" dirty="0">
              <a:solidFill>
                <a:schemeClr val="tx2"/>
              </a:solidFill>
            </a:endParaRPr>
          </a:p>
          <a:p>
            <a:pPr marL="285750" indent="-285750">
              <a:buClr>
                <a:schemeClr val="accent1"/>
              </a:buClr>
              <a:buFont typeface="Arial" panose="020B0604020202020204" pitchFamily="34" charset="0"/>
              <a:buChar char="•"/>
            </a:pPr>
            <a:r>
              <a:rPr lang="en-US" dirty="0" smtClean="0">
                <a:solidFill>
                  <a:schemeClr val="tx2"/>
                </a:solidFill>
              </a:rPr>
              <a:t>Hazardous </a:t>
            </a:r>
            <a:r>
              <a:rPr lang="en-US" dirty="0">
                <a:solidFill>
                  <a:schemeClr val="tx2"/>
                </a:solidFill>
              </a:rPr>
              <a:t>ingredients</a:t>
            </a:r>
          </a:p>
          <a:p>
            <a:pPr marL="285750" indent="-285750">
              <a:buClr>
                <a:schemeClr val="accent1"/>
              </a:buClr>
              <a:buFont typeface="Arial" panose="020B0604020202020204" pitchFamily="34" charset="0"/>
              <a:buChar char="•"/>
            </a:pPr>
            <a:r>
              <a:rPr lang="en-US" dirty="0">
                <a:solidFill>
                  <a:schemeClr val="tx2"/>
                </a:solidFill>
              </a:rPr>
              <a:t>Hazards (fire, explosion, reactivity)</a:t>
            </a:r>
          </a:p>
          <a:p>
            <a:pPr marL="285750" indent="-285750">
              <a:buClr>
                <a:schemeClr val="accent1"/>
              </a:buClr>
              <a:buFont typeface="Arial" panose="020B0604020202020204" pitchFamily="34" charset="0"/>
              <a:buChar char="•"/>
            </a:pPr>
            <a:r>
              <a:rPr lang="en-US" dirty="0">
                <a:solidFill>
                  <a:schemeClr val="tx2"/>
                </a:solidFill>
              </a:rPr>
              <a:t>Health effects of exposure (acute and chronic)</a:t>
            </a:r>
          </a:p>
          <a:p>
            <a:pPr marL="285750" indent="-285750">
              <a:buClr>
                <a:schemeClr val="accent1"/>
              </a:buClr>
              <a:buFont typeface="Arial" panose="020B0604020202020204" pitchFamily="34" charset="0"/>
              <a:buChar char="•"/>
            </a:pPr>
            <a:r>
              <a:rPr lang="en-US" dirty="0">
                <a:solidFill>
                  <a:schemeClr val="tx2"/>
                </a:solidFill>
              </a:rPr>
              <a:t>Hazard evaluation related to storage and handling</a:t>
            </a:r>
          </a:p>
          <a:p>
            <a:pPr marL="285750" indent="-285750">
              <a:buClr>
                <a:schemeClr val="accent1"/>
              </a:buClr>
              <a:buFont typeface="Arial" panose="020B0604020202020204" pitchFamily="34" charset="0"/>
              <a:buChar char="•"/>
            </a:pPr>
            <a:r>
              <a:rPr lang="en-US" dirty="0">
                <a:solidFill>
                  <a:schemeClr val="tx2"/>
                </a:solidFill>
              </a:rPr>
              <a:t>Measures to protect workers</a:t>
            </a:r>
          </a:p>
          <a:p>
            <a:pPr marL="285750" indent="-285750">
              <a:buClr>
                <a:schemeClr val="accent1"/>
              </a:buClr>
              <a:buFont typeface="Arial" panose="020B0604020202020204" pitchFamily="34" charset="0"/>
              <a:buChar char="•"/>
            </a:pPr>
            <a:r>
              <a:rPr lang="en-US" dirty="0">
                <a:solidFill>
                  <a:schemeClr val="tx2"/>
                </a:solidFill>
              </a:rPr>
              <a:t>Emergency procedures</a:t>
            </a:r>
          </a:p>
          <a:p>
            <a:endParaRPr lang="en-US" dirty="0" smtClean="0">
              <a:solidFill>
                <a:schemeClr val="tx2"/>
              </a:solidFill>
            </a:endParaRPr>
          </a:p>
          <a:p>
            <a:r>
              <a:rPr lang="en-US" dirty="0" smtClean="0">
                <a:solidFill>
                  <a:schemeClr val="tx2"/>
                </a:solidFill>
              </a:rPr>
              <a:t>Must </a:t>
            </a:r>
            <a:r>
              <a:rPr lang="en-US" dirty="0">
                <a:solidFill>
                  <a:schemeClr val="tx2"/>
                </a:solidFill>
              </a:rPr>
              <a:t>be current (no more than 3 years old), complete, and readily available to workers</a:t>
            </a:r>
          </a:p>
          <a:p>
            <a:endParaRPr lang="en-US" dirty="0">
              <a:solidFill>
                <a:prstClr val="black"/>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3261" y="4561854"/>
            <a:ext cx="2447850" cy="2447850"/>
          </a:xfrm>
          <a:prstGeom prst="rect">
            <a:avLst/>
          </a:prstGeom>
        </p:spPr>
      </p:pic>
      <p:pic>
        <p:nvPicPr>
          <p:cNvPr id="14"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8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5624" y="96151"/>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orange"/>
          <p:cNvSpPr/>
          <p:nvPr/>
        </p:nvSpPr>
        <p:spPr>
          <a:xfrm>
            <a:off x="126301" y="4888627"/>
            <a:ext cx="848662" cy="17167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box_grey"/>
          <p:cNvSpPr/>
          <p:nvPr/>
        </p:nvSpPr>
        <p:spPr>
          <a:xfrm>
            <a:off x="6373261" y="2130099"/>
            <a:ext cx="832071" cy="833505"/>
          </a:xfrm>
          <a:prstGeom prst="rect">
            <a:avLst/>
          </a:prstGeom>
          <a:solidFill>
            <a:schemeClr val="accent4">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box_grey"/>
          <p:cNvSpPr/>
          <p:nvPr/>
        </p:nvSpPr>
        <p:spPr>
          <a:xfrm>
            <a:off x="3695345" y="2134695"/>
            <a:ext cx="1735251" cy="826924"/>
          </a:xfrm>
          <a:prstGeom prst="rect">
            <a:avLst/>
          </a:prstGeom>
          <a:solidFill>
            <a:schemeClr val="accent1">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1045233" y="4888627"/>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053359" y="5777082"/>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box_grey"/>
          <p:cNvSpPr/>
          <p:nvPr/>
        </p:nvSpPr>
        <p:spPr>
          <a:xfrm>
            <a:off x="8188501" y="1003143"/>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176449" y="5887348"/>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box_yellow"/>
          <p:cNvSpPr/>
          <p:nvPr/>
        </p:nvSpPr>
        <p:spPr>
          <a:xfrm>
            <a:off x="3695345" y="1249536"/>
            <a:ext cx="840068" cy="826593"/>
          </a:xfrm>
          <a:prstGeom prst="rect">
            <a:avLst/>
          </a:prstGeom>
          <a:solidFill>
            <a:schemeClr val="accent5">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box_green"/>
          <p:cNvSpPr/>
          <p:nvPr/>
        </p:nvSpPr>
        <p:spPr>
          <a:xfrm>
            <a:off x="8192666" y="96151"/>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TextBox 52"/>
          <p:cNvSpPr txBox="1"/>
          <p:nvPr/>
        </p:nvSpPr>
        <p:spPr>
          <a:xfrm>
            <a:off x="232011" y="157822"/>
            <a:ext cx="7367861" cy="646331"/>
          </a:xfrm>
          <a:prstGeom prst="rect">
            <a:avLst/>
          </a:prstGeom>
          <a:noFill/>
          <a:ln>
            <a:noFill/>
          </a:ln>
        </p:spPr>
        <p:txBody>
          <a:bodyPr wrap="square" rtlCol="0">
            <a:spAutoFit/>
          </a:bodyPr>
          <a:lstStyle/>
          <a:p>
            <a:r>
              <a:rPr lang="en-US" sz="3600" dirty="0" smtClean="0">
                <a:solidFill>
                  <a:srgbClr val="AC956E"/>
                </a:solidFill>
                <a:latin typeface="Franklin Gothic Heavy" panose="020B0903020102020204" pitchFamily="34" charset="0"/>
              </a:rPr>
              <a:t>Where to Find and MSDS</a:t>
            </a:r>
            <a:endParaRPr lang="en-US" sz="3600" dirty="0">
              <a:solidFill>
                <a:srgbClr val="AC956E"/>
              </a:solidFill>
              <a:latin typeface="Franklin Gothic Heavy" panose="020B0903020102020204" pitchFamily="34" charset="0"/>
            </a:endParaRPr>
          </a:p>
        </p:txBody>
      </p:sp>
      <p:sp>
        <p:nvSpPr>
          <p:cNvPr id="55" name="TextBox 54"/>
          <p:cNvSpPr txBox="1"/>
          <p:nvPr/>
        </p:nvSpPr>
        <p:spPr>
          <a:xfrm>
            <a:off x="419184" y="1003143"/>
            <a:ext cx="7773482" cy="4524315"/>
          </a:xfrm>
          <a:prstGeom prst="rect">
            <a:avLst/>
          </a:prstGeom>
          <a:noFill/>
          <a:ln>
            <a:noFill/>
          </a:ln>
        </p:spPr>
        <p:txBody>
          <a:bodyPr wrap="square" rtlCol="0">
            <a:spAutoFit/>
          </a:bodyPr>
          <a:lstStyle/>
          <a:p>
            <a:r>
              <a:rPr lang="en-US" dirty="0">
                <a:solidFill>
                  <a:prstClr val="white"/>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r>
              <a:rPr lang="en-US" dirty="0" smtClean="0">
                <a:solidFill>
                  <a:prstClr val="white"/>
                </a:solidFill>
                <a:cs typeface="Arial" panose="020B0604020202020204" pitchFamily="34" charset="0"/>
              </a:rPr>
              <a:t>).</a:t>
            </a:r>
          </a:p>
          <a:p>
            <a:endParaRPr lang="en-US" dirty="0">
              <a:solidFill>
                <a:prstClr val="white"/>
              </a:solidFill>
              <a:cs typeface="Arial" panose="020B0604020202020204" pitchFamily="34" charset="0"/>
            </a:endParaRP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Provides detailed information on the hazards of a controlled product</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An important element for developing safe work procedures and control measures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A key element of worker education and training</a:t>
            </a:r>
          </a:p>
          <a:p>
            <a:endParaRPr lang="en-US" dirty="0" smtClean="0">
              <a:solidFill>
                <a:prstClr val="white"/>
              </a:solidFill>
              <a:cs typeface="Arial" panose="020B0604020202020204" pitchFamily="34" charset="0"/>
            </a:endParaRPr>
          </a:p>
          <a:p>
            <a:r>
              <a:rPr lang="en-US" dirty="0" err="1">
                <a:solidFill>
                  <a:prstClr val="white"/>
                </a:solidFill>
                <a:cs typeface="Arial" panose="020B0604020202020204" pitchFamily="34" charset="0"/>
              </a:rPr>
              <a:t>Halton</a:t>
            </a:r>
            <a:r>
              <a:rPr lang="en-US" dirty="0">
                <a:solidFill>
                  <a:prstClr val="white"/>
                </a:solidFill>
                <a:cs typeface="Arial" panose="020B0604020202020204" pitchFamily="34" charset="0"/>
              </a:rPr>
              <a:t> District School Board uses “MSDS Request” on </a:t>
            </a:r>
            <a:r>
              <a:rPr lang="en-US" dirty="0" err="1">
                <a:solidFill>
                  <a:prstClr val="white"/>
                </a:solidFill>
                <a:cs typeface="Arial" panose="020B0604020202020204" pitchFamily="34" charset="0"/>
              </a:rPr>
              <a:t>MyHDSB</a:t>
            </a:r>
            <a:r>
              <a:rPr lang="en-US" dirty="0">
                <a:solidFill>
                  <a:prstClr val="white"/>
                </a:solidFill>
                <a:cs typeface="Arial" panose="020B0604020202020204" pitchFamily="34" charset="0"/>
              </a:rPr>
              <a:t> to store electronic copies of all MSDS. Link: </a:t>
            </a:r>
            <a:r>
              <a:rPr lang="en-US" dirty="0">
                <a:solidFill>
                  <a:prstClr val="white"/>
                </a:solidFill>
                <a:cs typeface="Arial" panose="020B0604020202020204" pitchFamily="34" charset="0"/>
                <a:hlinkClick r:id="rId2"/>
              </a:rPr>
              <a:t>http://www.msdsforschools.ca</a:t>
            </a:r>
            <a:r>
              <a:rPr lang="en-US" dirty="0" smtClean="0">
                <a:solidFill>
                  <a:prstClr val="white"/>
                </a:solidFill>
                <a:cs typeface="Arial" panose="020B0604020202020204" pitchFamily="34" charset="0"/>
                <a:hlinkClick r:id="rId2"/>
              </a:rPr>
              <a:t>/</a:t>
            </a:r>
            <a:r>
              <a:rPr lang="en-US" dirty="0" smtClean="0">
                <a:solidFill>
                  <a:prstClr val="white"/>
                </a:solidFill>
                <a:cs typeface="Arial" panose="020B0604020202020204" pitchFamily="34" charset="0"/>
              </a:rPr>
              <a:t> </a:t>
            </a:r>
            <a:endParaRPr lang="en-US" dirty="0">
              <a:solidFill>
                <a:prstClr val="white"/>
              </a:solidFill>
              <a:cs typeface="Arial" panose="020B0604020202020204" pitchFamily="34" charset="0"/>
            </a:endParaRPr>
          </a:p>
          <a:p>
            <a:endParaRPr lang="en-US" dirty="0" smtClean="0">
              <a:solidFill>
                <a:prstClr val="white"/>
              </a:solidFill>
              <a:cs typeface="Arial" panose="020B0604020202020204" pitchFamily="34" charset="0"/>
            </a:endParaRPr>
          </a:p>
          <a:p>
            <a:endParaRPr lang="en-US" b="1" dirty="0" smtClean="0">
              <a:solidFill>
                <a:prstClr val="white"/>
              </a:solidFill>
              <a:latin typeface="Franklin Gothic Heavy" panose="020B0903020102020204" pitchFamily="34" charset="0"/>
              <a:cs typeface="Arial" panose="020B0604020202020204" pitchFamily="34" charset="0"/>
            </a:endParaRPr>
          </a:p>
          <a:p>
            <a:pPr algn="ctr"/>
            <a:endParaRPr lang="en-US" b="1" dirty="0">
              <a:solidFill>
                <a:prstClr val="black"/>
              </a:solidFill>
              <a:latin typeface="Franklin Gothic Heavy" panose="020B0903020102020204" pitchFamily="34" charset="0"/>
              <a:cs typeface="Arial" panose="020B0604020202020204" pitchFamily="34" charset="0"/>
            </a:endParaRPr>
          </a:p>
        </p:txBody>
      </p:sp>
      <p:pic>
        <p:nvPicPr>
          <p:cNvPr id="56" name="st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95" y="742546"/>
            <a:ext cx="184832" cy="184832"/>
          </a:xfrm>
          <a:prstGeom prst="rect">
            <a:avLst/>
          </a:prstGeom>
        </p:spPr>
      </p:pic>
      <p:pic>
        <p:nvPicPr>
          <p:cNvPr id="3075" name="Picture 3"/>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47684" y="4266952"/>
            <a:ext cx="3193924" cy="25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Z:\Logos and Templates\Harri Logo 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2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500" fill="hold"/>
                                        <p:tgtEl>
                                          <p:spTgt spid="142"/>
                                        </p:tgtEl>
                                        <p:attrNameLst>
                                          <p:attrName>ppt_x</p:attrName>
                                        </p:attrNameLst>
                                      </p:cBhvr>
                                      <p:tavLst>
                                        <p:tav tm="0">
                                          <p:val>
                                            <p:strVal val="1+#ppt_w/2"/>
                                          </p:val>
                                        </p:tav>
                                        <p:tav tm="100000">
                                          <p:val>
                                            <p:strVal val="#ppt_x"/>
                                          </p:val>
                                        </p:tav>
                                      </p:tavLst>
                                    </p:anim>
                                    <p:anim calcmode="lin" valueType="num">
                                      <p:cBhvr additive="base">
                                        <p:cTn id="24" dur="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animBg="1"/>
      <p:bldP spid="139" grpId="0" animBg="1"/>
      <p:bldP spid="142"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6657433"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Partial Exemptions</a:t>
            </a:r>
            <a:endParaRPr lang="en-US" sz="2800" dirty="0">
              <a:solidFill>
                <a:srgbClr val="AD0101"/>
              </a:solidFill>
              <a:latin typeface="Franklin Gothic Heavy" panose="020B0903020102020204" pitchFamily="34" charset="0"/>
            </a:endParaRPr>
          </a:p>
        </p:txBody>
      </p:sp>
      <p:sp>
        <p:nvSpPr>
          <p:cNvPr id="3" name="TextBox 2"/>
          <p:cNvSpPr txBox="1"/>
          <p:nvPr/>
        </p:nvSpPr>
        <p:spPr>
          <a:xfrm>
            <a:off x="907138" y="1485820"/>
            <a:ext cx="8484883" cy="5355312"/>
          </a:xfrm>
          <a:prstGeom prst="rect">
            <a:avLst/>
          </a:prstGeom>
          <a:noFill/>
        </p:spPr>
        <p:txBody>
          <a:bodyPr wrap="square" rtlCol="0">
            <a:spAutoFit/>
          </a:bodyPr>
          <a:lstStyle/>
          <a:p>
            <a:r>
              <a:rPr lang="en-CA" dirty="0">
                <a:solidFill>
                  <a:schemeClr val="tx2"/>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r>
              <a:rPr lang="en-CA" dirty="0" smtClean="0">
                <a:solidFill>
                  <a:schemeClr val="tx2"/>
                </a:solidFill>
              </a:rPr>
              <a:t>.</a:t>
            </a:r>
          </a:p>
          <a:p>
            <a:endParaRPr lang="en-CA" dirty="0">
              <a:solidFill>
                <a:schemeClr val="tx2"/>
              </a:solidFill>
            </a:endParaRPr>
          </a:p>
          <a:p>
            <a:pPr marL="285750" indent="-285750">
              <a:buClr>
                <a:schemeClr val="accent1"/>
              </a:buClr>
              <a:buFont typeface="Arial" panose="020B0604020202020204" pitchFamily="34" charset="0"/>
              <a:buChar char="•"/>
            </a:pPr>
            <a:r>
              <a:rPr lang="en-US" dirty="0">
                <a:solidFill>
                  <a:schemeClr val="tx2"/>
                </a:solidFill>
              </a:rPr>
              <a:t>No WHMIS Supplier Label and MSDS Required</a:t>
            </a:r>
          </a:p>
          <a:p>
            <a:pPr marL="285750" indent="-285750">
              <a:buClr>
                <a:schemeClr val="accent1"/>
              </a:buClr>
              <a:buFont typeface="Arial" panose="020B0604020202020204" pitchFamily="34" charset="0"/>
              <a:buChar char="•"/>
            </a:pPr>
            <a:r>
              <a:rPr lang="en-US" dirty="0">
                <a:solidFill>
                  <a:schemeClr val="tx2"/>
                </a:solidFill>
              </a:rPr>
              <a:t>Education &amp; Training and Workplace Labels </a:t>
            </a:r>
            <a:r>
              <a:rPr lang="en-US" dirty="0" smtClean="0">
                <a:solidFill>
                  <a:schemeClr val="tx2"/>
                </a:solidFill>
              </a:rPr>
              <a:t>Required</a:t>
            </a:r>
          </a:p>
          <a:p>
            <a:pPr>
              <a:buClr>
                <a:schemeClr val="accent1"/>
              </a:buClr>
            </a:pPr>
            <a:endParaRPr lang="en-US" dirty="0">
              <a:solidFill>
                <a:schemeClr val="tx2"/>
              </a:solidFill>
            </a:endParaRPr>
          </a:p>
          <a:p>
            <a:pPr>
              <a:buClr>
                <a:schemeClr val="accent1"/>
              </a:buClr>
            </a:pPr>
            <a:r>
              <a:rPr lang="en-US" dirty="0" smtClean="0">
                <a:solidFill>
                  <a:schemeClr val="tx2"/>
                </a:solidFill>
              </a:rPr>
              <a:t>Examples: </a:t>
            </a:r>
          </a:p>
          <a:p>
            <a:pPr marL="285750" indent="-285750">
              <a:buClr>
                <a:schemeClr val="accent1"/>
              </a:buClr>
              <a:buFont typeface="Arial" panose="020B0604020202020204" pitchFamily="34" charset="0"/>
              <a:buChar char="•"/>
            </a:pPr>
            <a:r>
              <a:rPr lang="en-US" dirty="0">
                <a:solidFill>
                  <a:schemeClr val="tx2"/>
                </a:solidFill>
              </a:rPr>
              <a:t>Some Consumer Products</a:t>
            </a:r>
          </a:p>
          <a:p>
            <a:pPr marL="285750" indent="-285750">
              <a:buClr>
                <a:schemeClr val="accent1"/>
              </a:buClr>
              <a:buFont typeface="Arial" panose="020B0604020202020204" pitchFamily="34" charset="0"/>
              <a:buChar char="•"/>
            </a:pPr>
            <a:r>
              <a:rPr lang="en-US" dirty="0">
                <a:solidFill>
                  <a:schemeClr val="tx2"/>
                </a:solidFill>
              </a:rPr>
              <a:t>Cosmetics</a:t>
            </a:r>
          </a:p>
          <a:p>
            <a:pPr marL="285750" indent="-285750">
              <a:buClr>
                <a:schemeClr val="accent1"/>
              </a:buClr>
              <a:buFont typeface="Arial" panose="020B0604020202020204" pitchFamily="34" charset="0"/>
              <a:buChar char="•"/>
            </a:pPr>
            <a:r>
              <a:rPr lang="en-US" dirty="0">
                <a:solidFill>
                  <a:schemeClr val="tx2"/>
                </a:solidFill>
              </a:rPr>
              <a:t>Food and Drugs</a:t>
            </a:r>
          </a:p>
          <a:p>
            <a:pPr marL="285750" indent="-285750">
              <a:buClr>
                <a:schemeClr val="accent1"/>
              </a:buClr>
              <a:buFont typeface="Arial" panose="020B0604020202020204" pitchFamily="34" charset="0"/>
              <a:buChar char="•"/>
            </a:pPr>
            <a:r>
              <a:rPr lang="en-US" dirty="0">
                <a:solidFill>
                  <a:schemeClr val="tx2"/>
                </a:solidFill>
              </a:rPr>
              <a:t>Medical Devices</a:t>
            </a:r>
          </a:p>
          <a:p>
            <a:pPr marL="285750" indent="-285750">
              <a:buClr>
                <a:schemeClr val="accent1"/>
              </a:buClr>
              <a:buFont typeface="Arial" panose="020B0604020202020204" pitchFamily="34" charset="0"/>
              <a:buChar char="•"/>
            </a:pPr>
            <a:r>
              <a:rPr lang="en-US" dirty="0">
                <a:solidFill>
                  <a:schemeClr val="tx2"/>
                </a:solidFill>
              </a:rPr>
              <a:t>Radioactive Substances</a:t>
            </a:r>
          </a:p>
          <a:p>
            <a:pPr marL="285750" indent="-285750">
              <a:buClr>
                <a:schemeClr val="accent1"/>
              </a:buClr>
              <a:buFont typeface="Arial" panose="020B0604020202020204" pitchFamily="34" charset="0"/>
              <a:buChar char="•"/>
            </a:pPr>
            <a:r>
              <a:rPr lang="en-US" dirty="0">
                <a:solidFill>
                  <a:schemeClr val="tx2"/>
                </a:solidFill>
              </a:rPr>
              <a:t>Pesticides</a:t>
            </a:r>
          </a:p>
          <a:p>
            <a:pPr marL="285750" indent="-285750">
              <a:buClr>
                <a:schemeClr val="accent1"/>
              </a:buClr>
              <a:buFont typeface="Arial" panose="020B0604020202020204" pitchFamily="34" charset="0"/>
              <a:buChar char="•"/>
            </a:pPr>
            <a:r>
              <a:rPr lang="en-US" dirty="0">
                <a:solidFill>
                  <a:schemeClr val="tx2"/>
                </a:solidFill>
              </a:rPr>
              <a:t>Explosives</a:t>
            </a:r>
          </a:p>
          <a:p>
            <a:endParaRPr lang="en-US" dirty="0" smtClean="0"/>
          </a:p>
          <a:p>
            <a:endParaRPr lang="en-CA" dirty="0" smtClean="0"/>
          </a:p>
          <a:p>
            <a:endParaRPr lang="en-US" dirty="0">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5840" y="3717984"/>
            <a:ext cx="1700013" cy="17000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24336">
            <a:off x="4162792" y="4023288"/>
            <a:ext cx="1664599" cy="10923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8264">
            <a:off x="5801239" y="4851724"/>
            <a:ext cx="1454389" cy="15680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8387" y="4651715"/>
            <a:ext cx="1134064" cy="113406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1865">
            <a:off x="4043790" y="5267594"/>
            <a:ext cx="2072736" cy="1036368"/>
          </a:xfrm>
          <a:prstGeom prst="rect">
            <a:avLst/>
          </a:prstGeom>
        </p:spPr>
      </p:pic>
      <p:pic>
        <p:nvPicPr>
          <p:cNvPr id="17" name="Picture 2" descr="Z:\Logos and Templates\Harri Logo Blac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2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9"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6657433" cy="523220"/>
          </a:xfrm>
          <a:prstGeom prst="rect">
            <a:avLst/>
          </a:prstGeom>
          <a:noFill/>
          <a:ln>
            <a:noFill/>
          </a:ln>
        </p:spPr>
        <p:txBody>
          <a:bodyPr wrap="square" rtlCol="0">
            <a:spAutoFit/>
          </a:bodyPr>
          <a:lstStyle/>
          <a:p>
            <a:r>
              <a:rPr lang="en-US" sz="2800" b="1" dirty="0" smtClean="0">
                <a:solidFill>
                  <a:srgbClr val="AD0101"/>
                </a:solidFill>
                <a:latin typeface="Franklin Gothic Heavy" panose="020B0903020102020204" pitchFamily="34" charset="0"/>
              </a:rPr>
              <a:t>Complete Exemptions</a:t>
            </a:r>
            <a:endParaRPr lang="en-US" sz="2800" b="1" dirty="0">
              <a:solidFill>
                <a:srgbClr val="AD0101"/>
              </a:solidFill>
              <a:latin typeface="Franklin Gothic Heavy" panose="020B0903020102020204" pitchFamily="34" charset="0"/>
            </a:endParaRPr>
          </a:p>
        </p:txBody>
      </p:sp>
      <p:sp>
        <p:nvSpPr>
          <p:cNvPr id="3" name="TextBox 2"/>
          <p:cNvSpPr txBox="1"/>
          <p:nvPr/>
        </p:nvSpPr>
        <p:spPr>
          <a:xfrm>
            <a:off x="924737" y="1471138"/>
            <a:ext cx="8044936" cy="4524315"/>
          </a:xfrm>
          <a:prstGeom prst="rect">
            <a:avLst/>
          </a:prstGeom>
          <a:noFill/>
        </p:spPr>
        <p:txBody>
          <a:bodyPr wrap="square" rtlCol="0">
            <a:spAutoFit/>
          </a:bodyPr>
          <a:lstStyle/>
          <a:p>
            <a:r>
              <a:rPr lang="en-US" dirty="0" smtClean="0">
                <a:solidFill>
                  <a:schemeClr val="tx2"/>
                </a:solidFill>
              </a:rPr>
              <a:t>Some </a:t>
            </a:r>
            <a:r>
              <a:rPr lang="en-US" dirty="0">
                <a:solidFill>
                  <a:schemeClr val="tx2"/>
                </a:solidFill>
              </a:rPr>
              <a:t>products are completely excluded from both Federal and Provincial WHMIS requirements. However, workers must be advised of hazards and be trained in safe handling procedures, as required under other provisions of the Occupational Health and Safety Regulation</a:t>
            </a:r>
            <a:r>
              <a:rPr lang="en-US" dirty="0" smtClean="0">
                <a:solidFill>
                  <a:schemeClr val="tx2"/>
                </a:solidFill>
              </a:rPr>
              <a:t>.</a:t>
            </a:r>
          </a:p>
          <a:p>
            <a:endParaRPr lang="en-US" dirty="0">
              <a:solidFill>
                <a:schemeClr val="tx2"/>
              </a:solidFill>
            </a:endParaRPr>
          </a:p>
          <a:p>
            <a:pPr marL="285750" indent="-285750">
              <a:buClr>
                <a:schemeClr val="accent1"/>
              </a:buClr>
              <a:buFont typeface="Arial" panose="020B0604020202020204" pitchFamily="34" charset="0"/>
              <a:buChar char="•"/>
            </a:pPr>
            <a:r>
              <a:rPr lang="en-US" dirty="0">
                <a:solidFill>
                  <a:schemeClr val="tx2"/>
                </a:solidFill>
              </a:rPr>
              <a:t>None of the WHMIS Requirements Apply</a:t>
            </a:r>
          </a:p>
          <a:p>
            <a:pPr marL="285750" indent="-285750">
              <a:buClr>
                <a:schemeClr val="accent1"/>
              </a:buClr>
              <a:buFont typeface="Arial" panose="020B0604020202020204" pitchFamily="34" charset="0"/>
              <a:buChar char="•"/>
            </a:pPr>
            <a:r>
              <a:rPr lang="en-US" dirty="0">
                <a:solidFill>
                  <a:schemeClr val="tx2"/>
                </a:solidFill>
              </a:rPr>
              <a:t>OH&amp;S Regulation </a:t>
            </a:r>
            <a:r>
              <a:rPr lang="en-US" dirty="0" smtClean="0">
                <a:solidFill>
                  <a:schemeClr val="tx2"/>
                </a:solidFill>
              </a:rPr>
              <a:t>Applies</a:t>
            </a:r>
          </a:p>
          <a:p>
            <a:pPr marL="285750" indent="-285750">
              <a:buClr>
                <a:schemeClr val="accent1"/>
              </a:buClr>
              <a:buFont typeface="Arial" panose="020B0604020202020204" pitchFamily="34" charset="0"/>
              <a:buChar char="•"/>
            </a:pPr>
            <a:endParaRPr lang="en-US" dirty="0">
              <a:solidFill>
                <a:schemeClr val="tx2"/>
              </a:solidFill>
            </a:endParaRPr>
          </a:p>
          <a:p>
            <a:pPr>
              <a:buClr>
                <a:schemeClr val="accent1"/>
              </a:buClr>
            </a:pPr>
            <a:r>
              <a:rPr lang="en-US" dirty="0" smtClean="0">
                <a:solidFill>
                  <a:schemeClr val="tx2"/>
                </a:solidFill>
              </a:rPr>
              <a:t>Examples</a:t>
            </a:r>
          </a:p>
          <a:p>
            <a:pPr>
              <a:buClr>
                <a:schemeClr val="accent1"/>
              </a:buClr>
            </a:pPr>
            <a:endParaRPr lang="en-US" dirty="0">
              <a:solidFill>
                <a:schemeClr val="tx2"/>
              </a:solidFill>
            </a:endParaRPr>
          </a:p>
          <a:p>
            <a:pPr marL="285750" indent="-285750">
              <a:buClr>
                <a:schemeClr val="accent1"/>
              </a:buClr>
              <a:buFont typeface="Arial" panose="020B0604020202020204" pitchFamily="34" charset="0"/>
              <a:buChar char="•"/>
            </a:pPr>
            <a:r>
              <a:rPr lang="en-US" dirty="0">
                <a:solidFill>
                  <a:schemeClr val="tx2"/>
                </a:solidFill>
              </a:rPr>
              <a:t>Wood and Products made of Wood</a:t>
            </a:r>
          </a:p>
          <a:p>
            <a:pPr marL="285750" indent="-285750">
              <a:buClr>
                <a:schemeClr val="accent1"/>
              </a:buClr>
              <a:buFont typeface="Arial" panose="020B0604020202020204" pitchFamily="34" charset="0"/>
              <a:buChar char="•"/>
            </a:pPr>
            <a:r>
              <a:rPr lang="en-US" dirty="0">
                <a:solidFill>
                  <a:schemeClr val="tx2"/>
                </a:solidFill>
              </a:rPr>
              <a:t>Manufactured Articles</a:t>
            </a:r>
          </a:p>
          <a:p>
            <a:pPr marL="285750" indent="-285750">
              <a:buClr>
                <a:schemeClr val="accent1"/>
              </a:buClr>
              <a:buFont typeface="Arial" panose="020B0604020202020204" pitchFamily="34" charset="0"/>
              <a:buChar char="•"/>
            </a:pPr>
            <a:r>
              <a:rPr lang="en-US" dirty="0">
                <a:solidFill>
                  <a:schemeClr val="tx2"/>
                </a:solidFill>
              </a:rPr>
              <a:t>Tobacco and Tobacco Products</a:t>
            </a:r>
          </a:p>
          <a:p>
            <a:pPr marL="285750" indent="-285750">
              <a:buClr>
                <a:schemeClr val="accent1"/>
              </a:buClr>
              <a:buFont typeface="Arial" panose="020B0604020202020204" pitchFamily="34" charset="0"/>
              <a:buChar char="•"/>
            </a:pPr>
            <a:r>
              <a:rPr lang="en-US" dirty="0">
                <a:solidFill>
                  <a:schemeClr val="tx2"/>
                </a:solidFill>
              </a:rPr>
              <a:t>Hazardous Wastes</a:t>
            </a:r>
          </a:p>
          <a:p>
            <a:pPr marL="285750" indent="-285750">
              <a:buClr>
                <a:schemeClr val="accent1"/>
              </a:buClr>
              <a:buFont typeface="Arial" panose="020B0604020202020204" pitchFamily="34" charset="0"/>
              <a:buChar char="•"/>
            </a:pPr>
            <a:r>
              <a:rPr lang="en-US" dirty="0">
                <a:solidFill>
                  <a:schemeClr val="tx2"/>
                </a:solidFill>
              </a:rPr>
              <a:t>Goods Handled Under TDG</a:t>
            </a:r>
          </a:p>
          <a:p>
            <a:pPr marL="285750" indent="-285750">
              <a:buClr>
                <a:schemeClr val="accent1"/>
              </a:buClr>
              <a:buFont typeface="Arial" panose="020B0604020202020204" pitchFamily="34" charset="0"/>
              <a:buChar char="•"/>
            </a:pPr>
            <a:r>
              <a:rPr lang="en-US" dirty="0" smtClean="0">
                <a:solidFill>
                  <a:schemeClr val="tx2"/>
                </a:solidFill>
              </a:rPr>
              <a:t>Hazardous materials </a:t>
            </a:r>
            <a:r>
              <a:rPr lang="en-US" dirty="0">
                <a:solidFill>
                  <a:schemeClr val="tx2"/>
                </a:solidFill>
              </a:rPr>
              <a:t>in </a:t>
            </a:r>
            <a:r>
              <a:rPr lang="en-US" dirty="0" smtClean="0">
                <a:solidFill>
                  <a:schemeClr val="tx2"/>
                </a:solidFill>
              </a:rPr>
              <a:t>Transport</a:t>
            </a:r>
            <a:endParaRPr lang="en-US" dirty="0">
              <a:solidFill>
                <a:schemeClr val="tx2"/>
              </a:solidFill>
            </a:endParaRPr>
          </a:p>
        </p:txBody>
      </p:sp>
      <p:pic>
        <p:nvPicPr>
          <p:cNvPr id="4098" name="Picture 2" descr="Z:\Logos and Templates\Harri Logo 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581" y="5483706"/>
            <a:ext cx="1152209" cy="1181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282" y="3536222"/>
            <a:ext cx="2328291" cy="108847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3417" y="3507172"/>
            <a:ext cx="1448189" cy="154473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7676" y="3652669"/>
            <a:ext cx="3263323" cy="128085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1379" y="4603293"/>
            <a:ext cx="2432949" cy="763338"/>
          </a:xfrm>
          <a:prstGeom prst="rect">
            <a:avLst/>
          </a:prstGeom>
        </p:spPr>
      </p:pic>
      <p:pic>
        <p:nvPicPr>
          <p:cNvPr id="16" name="Picture 2" descr="Z:\Logos and Templates\Harri Logo 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85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5624" y="96151"/>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orange"/>
          <p:cNvSpPr/>
          <p:nvPr/>
        </p:nvSpPr>
        <p:spPr>
          <a:xfrm>
            <a:off x="126301" y="4888627"/>
            <a:ext cx="848662" cy="17167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box_grey"/>
          <p:cNvSpPr/>
          <p:nvPr/>
        </p:nvSpPr>
        <p:spPr>
          <a:xfrm>
            <a:off x="6373261" y="2130099"/>
            <a:ext cx="832071" cy="833505"/>
          </a:xfrm>
          <a:prstGeom prst="rect">
            <a:avLst/>
          </a:prstGeom>
          <a:solidFill>
            <a:schemeClr val="accent4">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box_grey"/>
          <p:cNvSpPr/>
          <p:nvPr/>
        </p:nvSpPr>
        <p:spPr>
          <a:xfrm>
            <a:off x="3695345" y="2134695"/>
            <a:ext cx="1735251" cy="826924"/>
          </a:xfrm>
          <a:prstGeom prst="rect">
            <a:avLst/>
          </a:prstGeom>
          <a:solidFill>
            <a:schemeClr val="accent1">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1045233" y="4888627"/>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053359" y="5777082"/>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box_grey"/>
          <p:cNvSpPr/>
          <p:nvPr/>
        </p:nvSpPr>
        <p:spPr>
          <a:xfrm>
            <a:off x="8188501" y="1003143"/>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176449" y="5887348"/>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box_yellow"/>
          <p:cNvSpPr/>
          <p:nvPr/>
        </p:nvSpPr>
        <p:spPr>
          <a:xfrm>
            <a:off x="3695345" y="1249536"/>
            <a:ext cx="840068" cy="826593"/>
          </a:xfrm>
          <a:prstGeom prst="rect">
            <a:avLst/>
          </a:prstGeom>
          <a:solidFill>
            <a:schemeClr val="accent5">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box_green"/>
          <p:cNvSpPr/>
          <p:nvPr/>
        </p:nvSpPr>
        <p:spPr>
          <a:xfrm>
            <a:off x="8192666" y="96151"/>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TextBox 52"/>
          <p:cNvSpPr txBox="1"/>
          <p:nvPr/>
        </p:nvSpPr>
        <p:spPr>
          <a:xfrm>
            <a:off x="232011" y="157822"/>
            <a:ext cx="7367861" cy="646331"/>
          </a:xfrm>
          <a:prstGeom prst="rect">
            <a:avLst/>
          </a:prstGeom>
          <a:noFill/>
          <a:ln>
            <a:noFill/>
          </a:ln>
        </p:spPr>
        <p:txBody>
          <a:bodyPr wrap="square" rtlCol="0">
            <a:spAutoFit/>
          </a:bodyPr>
          <a:lstStyle/>
          <a:p>
            <a:r>
              <a:rPr lang="en-US" sz="3600" dirty="0" smtClean="0">
                <a:solidFill>
                  <a:srgbClr val="AC956E"/>
                </a:solidFill>
                <a:latin typeface="Franklin Gothic Heavy" panose="020B0903020102020204" pitchFamily="34" charset="0"/>
              </a:rPr>
              <a:t>WHMIS and Consumer Products</a:t>
            </a:r>
            <a:endParaRPr lang="en-US" sz="3600" dirty="0">
              <a:solidFill>
                <a:srgbClr val="AC956E"/>
              </a:solidFill>
              <a:latin typeface="Franklin Gothic Heavy" panose="020B0903020102020204" pitchFamily="34" charset="0"/>
            </a:endParaRPr>
          </a:p>
        </p:txBody>
      </p:sp>
      <p:sp>
        <p:nvSpPr>
          <p:cNvPr id="55" name="TextBox 54"/>
          <p:cNvSpPr txBox="1"/>
          <p:nvPr/>
        </p:nvSpPr>
        <p:spPr>
          <a:xfrm>
            <a:off x="419184" y="1003143"/>
            <a:ext cx="7773482" cy="3970318"/>
          </a:xfrm>
          <a:prstGeom prst="rect">
            <a:avLst/>
          </a:prstGeom>
          <a:noFill/>
          <a:ln>
            <a:noFill/>
          </a:ln>
        </p:spPr>
        <p:txBody>
          <a:bodyPr wrap="square" rtlCol="0">
            <a:spAutoFit/>
          </a:bodyPr>
          <a:lstStyle/>
          <a:p>
            <a:r>
              <a:rPr lang="en-US" dirty="0">
                <a:solidFill>
                  <a:prstClr val="white"/>
                </a:solidFill>
                <a:cs typeface="Arial" panose="020B0604020202020204" pitchFamily="34" charset="0"/>
              </a:rPr>
              <a:t>Consumer products are typically packaged and used for personal and household purposes. Suppliers and employers do not have to comply with the WHMIS label and MSDS requirements for consumer products, but workers must understand the hazards and safe use of </a:t>
            </a:r>
            <a:r>
              <a:rPr lang="en-US" dirty="0" smtClean="0">
                <a:solidFill>
                  <a:prstClr val="white"/>
                </a:solidFill>
                <a:cs typeface="Arial" panose="020B0604020202020204" pitchFamily="34" charset="0"/>
              </a:rPr>
              <a:t>them. Although </a:t>
            </a:r>
            <a:r>
              <a:rPr lang="en-US" dirty="0">
                <a:solidFill>
                  <a:prstClr val="white"/>
                </a:solidFill>
                <a:cs typeface="Arial" panose="020B0604020202020204" pitchFamily="34" charset="0"/>
              </a:rPr>
              <a:t>not legally required, most consumer products will have an MSDS available</a:t>
            </a:r>
            <a:r>
              <a:rPr lang="en-US" dirty="0" smtClean="0">
                <a:solidFill>
                  <a:prstClr val="white"/>
                </a:solidFill>
                <a:cs typeface="Arial" panose="020B0604020202020204" pitchFamily="34" charset="0"/>
              </a:rPr>
              <a:t>.</a:t>
            </a:r>
          </a:p>
          <a:p>
            <a:endParaRPr lang="en-US" b="1" dirty="0">
              <a:solidFill>
                <a:prstClr val="white"/>
              </a:solidFill>
              <a:latin typeface="Franklin Gothic Heavy" panose="020B0903020102020204" pitchFamily="34" charset="0"/>
              <a:cs typeface="Arial" panose="020B0604020202020204" pitchFamily="34" charset="0"/>
            </a:endParaRPr>
          </a:p>
          <a:p>
            <a:r>
              <a:rPr lang="en-US" dirty="0">
                <a:solidFill>
                  <a:prstClr val="white"/>
                </a:solidFill>
                <a:cs typeface="Arial" panose="020B0604020202020204" pitchFamily="34" charset="0"/>
              </a:rPr>
              <a:t>The obligation includes: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Ensuring that the worker has read and understood the consumer product labels.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Ensuring that the worker would recognize the different consumer product labels.</a:t>
            </a:r>
          </a:p>
          <a:p>
            <a:pPr marL="285750" indent="-285750">
              <a:buClr>
                <a:schemeClr val="accent1"/>
              </a:buClr>
              <a:buFont typeface="Arial" panose="020B0604020202020204" pitchFamily="34" charset="0"/>
              <a:buChar char="•"/>
            </a:pPr>
            <a:r>
              <a:rPr lang="en-US" dirty="0">
                <a:solidFill>
                  <a:prstClr val="white"/>
                </a:solidFill>
                <a:cs typeface="Arial" panose="020B0604020202020204" pitchFamily="34" charset="0"/>
              </a:rPr>
              <a:t>Ensuring that training is provided for the use, handling, storage and disposal of the consumer product(s).</a:t>
            </a:r>
          </a:p>
          <a:p>
            <a:endParaRPr lang="en-US" dirty="0" smtClean="0">
              <a:solidFill>
                <a:prstClr val="white"/>
              </a:solidFill>
              <a:cs typeface="Arial" panose="020B0604020202020204" pitchFamily="34" charset="0"/>
            </a:endParaRPr>
          </a:p>
        </p:txBody>
      </p:sp>
      <p:pic>
        <p:nvPicPr>
          <p:cNvPr id="56" name="st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95" y="742546"/>
            <a:ext cx="184832" cy="1848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012" y="4376408"/>
            <a:ext cx="2203915" cy="235084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9756" y="4579490"/>
            <a:ext cx="1899291" cy="2025910"/>
          </a:xfrm>
          <a:prstGeom prst="rect">
            <a:avLst/>
          </a:prstGeom>
        </p:spPr>
      </p:pic>
      <p:pic>
        <p:nvPicPr>
          <p:cNvPr id="18" name="Picture 2" descr="Z:\Logos and Templates\Harri Logo 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500" fill="hold"/>
                                        <p:tgtEl>
                                          <p:spTgt spid="142"/>
                                        </p:tgtEl>
                                        <p:attrNameLst>
                                          <p:attrName>ppt_x</p:attrName>
                                        </p:attrNameLst>
                                      </p:cBhvr>
                                      <p:tavLst>
                                        <p:tav tm="0">
                                          <p:val>
                                            <p:strVal val="1+#ppt_w/2"/>
                                          </p:val>
                                        </p:tav>
                                        <p:tav tm="100000">
                                          <p:val>
                                            <p:strVal val="#ppt_x"/>
                                          </p:val>
                                        </p:tav>
                                      </p:tavLst>
                                    </p:anim>
                                    <p:anim calcmode="lin" valueType="num">
                                      <p:cBhvr additive="base">
                                        <p:cTn id="24" dur="500" fill="hold"/>
                                        <p:tgtEl>
                                          <p:spTgt spid="14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0-#ppt_h/2"/>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animBg="1"/>
      <p:bldP spid="139" grpId="0" animBg="1"/>
      <p:bldP spid="1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6657433"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WHMIS and Consumer Products</a:t>
            </a:r>
            <a:endParaRPr lang="en-US" sz="2800" dirty="0">
              <a:solidFill>
                <a:srgbClr val="AD0101"/>
              </a:solidFill>
              <a:latin typeface="Franklin Gothic Heavy" panose="020B0903020102020204" pitchFamily="34" charset="0"/>
            </a:endParaRPr>
          </a:p>
        </p:txBody>
      </p:sp>
      <p:sp>
        <p:nvSpPr>
          <p:cNvPr id="3" name="TextBox 2"/>
          <p:cNvSpPr txBox="1"/>
          <p:nvPr/>
        </p:nvSpPr>
        <p:spPr>
          <a:xfrm>
            <a:off x="458564" y="1500165"/>
            <a:ext cx="8484883" cy="3416320"/>
          </a:xfrm>
          <a:prstGeom prst="rect">
            <a:avLst/>
          </a:prstGeom>
          <a:noFill/>
        </p:spPr>
        <p:txBody>
          <a:bodyPr wrap="square" rtlCol="0">
            <a:spAutoFit/>
          </a:bodyPr>
          <a:lstStyle/>
          <a:p>
            <a:r>
              <a:rPr lang="en-US" dirty="0">
                <a:solidFill>
                  <a:schemeClr val="tx2"/>
                </a:solidFill>
              </a:rPr>
              <a:t>Partial exemption of WHMIS applies to the following conditions</a:t>
            </a:r>
            <a:r>
              <a:rPr lang="en-US" dirty="0" smtClean="0">
                <a:solidFill>
                  <a:schemeClr val="tx2"/>
                </a:solidFill>
              </a:rPr>
              <a:t>:</a:t>
            </a:r>
          </a:p>
          <a:p>
            <a:endParaRPr lang="en-US" dirty="0">
              <a:solidFill>
                <a:schemeClr val="tx2"/>
              </a:solidFill>
            </a:endParaRPr>
          </a:p>
          <a:p>
            <a:pPr marL="342900" indent="-342900">
              <a:buFont typeface="+mj-lt"/>
              <a:buAutoNum type="arabicPeriod"/>
            </a:pPr>
            <a:r>
              <a:rPr lang="en-US" dirty="0">
                <a:solidFill>
                  <a:schemeClr val="tx2"/>
                </a:solidFill>
              </a:rPr>
              <a:t>The product must be packaged in a size normally available to consumers in a retail outlet.</a:t>
            </a:r>
          </a:p>
          <a:p>
            <a:pPr marL="342900" indent="-342900">
              <a:buFont typeface="+mj-lt"/>
              <a:buAutoNum type="arabicPeriod"/>
            </a:pPr>
            <a:r>
              <a:rPr lang="en-US" dirty="0">
                <a:solidFill>
                  <a:schemeClr val="tx2"/>
                </a:solidFill>
              </a:rPr>
              <a:t>The product must be available to the general public; wholesale outlets are not considered to be available to the public.</a:t>
            </a:r>
          </a:p>
          <a:p>
            <a:pPr marL="342900" indent="-342900">
              <a:buFont typeface="+mj-lt"/>
              <a:buAutoNum type="arabicPeriod"/>
            </a:pPr>
            <a:r>
              <a:rPr lang="en-US" dirty="0">
                <a:solidFill>
                  <a:schemeClr val="tx2"/>
                </a:solidFill>
              </a:rPr>
              <a:t>The product must be labelled to comply with the requirements for hazardous consumer products.</a:t>
            </a:r>
          </a:p>
          <a:p>
            <a:pPr marL="342900" indent="-342900">
              <a:buFont typeface="+mj-lt"/>
              <a:buAutoNum type="arabicPeriod"/>
            </a:pPr>
            <a:r>
              <a:rPr lang="en-US" dirty="0">
                <a:solidFill>
                  <a:schemeClr val="tx2"/>
                </a:solidFill>
              </a:rPr>
              <a:t>Health and safety precautions must still be taken.</a:t>
            </a:r>
          </a:p>
          <a:p>
            <a:pPr marL="342900" indent="-342900">
              <a:buFont typeface="+mj-lt"/>
              <a:buAutoNum type="arabicPeriod"/>
            </a:pPr>
            <a:r>
              <a:rPr lang="en-US" dirty="0">
                <a:solidFill>
                  <a:schemeClr val="tx2"/>
                </a:solidFill>
              </a:rPr>
              <a:t>The employer’s training obligations apply to any consumer product containing controlled substances used in a workplace.</a:t>
            </a:r>
          </a:p>
          <a:p>
            <a:endParaRPr lang="en-US" dirty="0">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505" y="4252786"/>
            <a:ext cx="3142076" cy="2749317"/>
          </a:xfrm>
          <a:prstGeom prst="rect">
            <a:avLst/>
          </a:prstGeom>
        </p:spPr>
      </p:pic>
      <p:pic>
        <p:nvPicPr>
          <p:cNvPr id="13"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2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6657433"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Consumer Product Labels</a:t>
            </a:r>
            <a:endParaRPr lang="en-US" sz="2800" dirty="0">
              <a:solidFill>
                <a:srgbClr val="AD0101"/>
              </a:solidFill>
              <a:latin typeface="Franklin Gothic Heavy" panose="020B0903020102020204" pitchFamily="34" charset="0"/>
            </a:endParaRPr>
          </a:p>
        </p:txBody>
      </p:sp>
      <p:sp>
        <p:nvSpPr>
          <p:cNvPr id="3" name="TextBox 2"/>
          <p:cNvSpPr txBox="1"/>
          <p:nvPr/>
        </p:nvSpPr>
        <p:spPr>
          <a:xfrm>
            <a:off x="458564" y="1500165"/>
            <a:ext cx="8484883" cy="3139321"/>
          </a:xfrm>
          <a:prstGeom prst="rect">
            <a:avLst/>
          </a:prstGeom>
          <a:noFill/>
        </p:spPr>
        <p:txBody>
          <a:bodyPr wrap="square" rtlCol="0">
            <a:spAutoFit/>
          </a:bodyPr>
          <a:lstStyle/>
          <a:p>
            <a:r>
              <a:rPr lang="en-US" dirty="0">
                <a:solidFill>
                  <a:schemeClr val="tx2"/>
                </a:solidFill>
              </a:rPr>
              <a:t>Labels on consumer products must appear in both English and French. </a:t>
            </a:r>
          </a:p>
          <a:p>
            <a:r>
              <a:rPr lang="en-US" dirty="0">
                <a:solidFill>
                  <a:schemeClr val="tx2"/>
                </a:solidFill>
              </a:rPr>
              <a:t>Hazard information must be clearly separated from the rest of the container by a border.</a:t>
            </a:r>
          </a:p>
          <a:p>
            <a:r>
              <a:rPr lang="en-US" dirty="0">
                <a:solidFill>
                  <a:schemeClr val="tx2"/>
                </a:solidFill>
              </a:rPr>
              <a:t>Most of the labels on products for consumer use sold in Canada meet the criteria set out for WHMIS workplace labels, namely</a:t>
            </a:r>
            <a:r>
              <a:rPr lang="en-US" dirty="0" smtClean="0">
                <a:solidFill>
                  <a:schemeClr val="tx2"/>
                </a:solidFill>
              </a:rPr>
              <a:t>:</a:t>
            </a:r>
          </a:p>
          <a:p>
            <a:endParaRPr lang="en-US" dirty="0">
              <a:solidFill>
                <a:schemeClr val="tx2"/>
              </a:solidFill>
            </a:endParaRPr>
          </a:p>
          <a:p>
            <a:pPr marL="342900" indent="-342900">
              <a:buFont typeface="+mj-lt"/>
              <a:buAutoNum type="arabicPeriod"/>
            </a:pPr>
            <a:r>
              <a:rPr lang="en-US" dirty="0">
                <a:solidFill>
                  <a:schemeClr val="tx2"/>
                </a:solidFill>
              </a:rPr>
              <a:t>The product is identified and the supplier / manufacturer’s name and address are included</a:t>
            </a:r>
          </a:p>
          <a:p>
            <a:pPr marL="342900" indent="-342900">
              <a:buFont typeface="+mj-lt"/>
              <a:buAutoNum type="arabicPeriod"/>
            </a:pPr>
            <a:r>
              <a:rPr lang="en-US" dirty="0">
                <a:solidFill>
                  <a:schemeClr val="tx2"/>
                </a:solidFill>
              </a:rPr>
              <a:t>Information is given on the safe handling of the product</a:t>
            </a:r>
          </a:p>
          <a:p>
            <a:pPr marL="342900" indent="-342900">
              <a:buFont typeface="+mj-lt"/>
              <a:buAutoNum type="arabicPeriod"/>
            </a:pPr>
            <a:r>
              <a:rPr lang="en-US" dirty="0">
                <a:solidFill>
                  <a:schemeClr val="tx2"/>
                </a:solidFill>
              </a:rPr>
              <a:t>Safety information is on the label, including: hazard warnings, instructions and directions for First Aid.</a:t>
            </a:r>
          </a:p>
          <a:p>
            <a:endParaRPr lang="en-US" dirty="0">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3925" y="3873704"/>
            <a:ext cx="2587923" cy="3450564"/>
          </a:xfrm>
          <a:prstGeom prst="rect">
            <a:avLst/>
          </a:prstGeom>
        </p:spPr>
      </p:pic>
      <p:pic>
        <p:nvPicPr>
          <p:cNvPr id="13"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27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50000"/>
            <a:lumOff val="50000"/>
          </a:schemeClr>
        </a:solidFill>
        <a:effectLst/>
      </p:bgPr>
    </p:bg>
    <p:spTree>
      <p:nvGrpSpPr>
        <p:cNvPr id="1" name=""/>
        <p:cNvGrpSpPr/>
        <p:nvPr/>
      </p:nvGrpSpPr>
      <p:grpSpPr>
        <a:xfrm>
          <a:off x="0" y="0"/>
          <a:ext cx="0" cy="0"/>
          <a:chOff x="0" y="0"/>
          <a:chExt cx="0" cy="0"/>
        </a:xfrm>
      </p:grpSpPr>
      <p:sp>
        <p:nvSpPr>
          <p:cNvPr id="2" name="box_blue"/>
          <p:cNvSpPr/>
          <p:nvPr/>
        </p:nvSpPr>
        <p:spPr>
          <a:xfrm>
            <a:off x="677886" y="2038229"/>
            <a:ext cx="750567" cy="7475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box_grey"/>
          <p:cNvSpPr/>
          <p:nvPr/>
        </p:nvSpPr>
        <p:spPr>
          <a:xfrm>
            <a:off x="4803719" y="2061789"/>
            <a:ext cx="750567" cy="7382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box_grey"/>
          <p:cNvSpPr/>
          <p:nvPr/>
        </p:nvSpPr>
        <p:spPr>
          <a:xfrm>
            <a:off x="4790845" y="3685464"/>
            <a:ext cx="764069" cy="75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box_green"/>
          <p:cNvSpPr/>
          <p:nvPr/>
        </p:nvSpPr>
        <p:spPr>
          <a:xfrm>
            <a:off x="668936" y="3681773"/>
            <a:ext cx="757863" cy="7588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main_stencil"/>
          <p:cNvSpPr>
            <a:spLocks noEditPoints="1"/>
          </p:cNvSpPr>
          <p:nvPr/>
        </p:nvSpPr>
        <p:spPr bwMode="auto">
          <a:xfrm>
            <a:off x="1588" y="0"/>
            <a:ext cx="9140825" cy="6858000"/>
          </a:xfrm>
          <a:custGeom>
            <a:avLst/>
            <a:gdLst>
              <a:gd name="T0" fmla="*/ 0 w 5758"/>
              <a:gd name="T1" fmla="*/ 0 h 4320"/>
              <a:gd name="T2" fmla="*/ 0 w 5758"/>
              <a:gd name="T3" fmla="*/ 4320 h 4320"/>
              <a:gd name="T4" fmla="*/ 5758 w 5758"/>
              <a:gd name="T5" fmla="*/ 4320 h 4320"/>
              <a:gd name="T6" fmla="*/ 5758 w 5758"/>
              <a:gd name="T7" fmla="*/ 0 h 4320"/>
              <a:gd name="T8" fmla="*/ 0 w 5758"/>
              <a:gd name="T9" fmla="*/ 0 h 4320"/>
              <a:gd name="T10" fmla="*/ 0 w 5758"/>
              <a:gd name="T11" fmla="*/ 0 h 4320"/>
              <a:gd name="T12" fmla="*/ 896 w 5758"/>
              <a:gd name="T13" fmla="*/ 2790 h 4320"/>
              <a:gd name="T14" fmla="*/ 428 w 5758"/>
              <a:gd name="T15" fmla="*/ 2790 h 4320"/>
              <a:gd name="T16" fmla="*/ 428 w 5758"/>
              <a:gd name="T17" fmla="*/ 2323 h 4320"/>
              <a:gd name="T18" fmla="*/ 896 w 5758"/>
              <a:gd name="T19" fmla="*/ 2323 h 4320"/>
              <a:gd name="T20" fmla="*/ 896 w 5758"/>
              <a:gd name="T21" fmla="*/ 2790 h 4320"/>
              <a:gd name="T22" fmla="*/ 896 w 5758"/>
              <a:gd name="T23" fmla="*/ 2790 h 4320"/>
              <a:gd name="T24" fmla="*/ 896 w 5758"/>
              <a:gd name="T25" fmla="*/ 1762 h 4320"/>
              <a:gd name="T26" fmla="*/ 428 w 5758"/>
              <a:gd name="T27" fmla="*/ 1762 h 4320"/>
              <a:gd name="T28" fmla="*/ 428 w 5758"/>
              <a:gd name="T29" fmla="*/ 1295 h 4320"/>
              <a:gd name="T30" fmla="*/ 896 w 5758"/>
              <a:gd name="T31" fmla="*/ 1295 h 4320"/>
              <a:gd name="T32" fmla="*/ 896 w 5758"/>
              <a:gd name="T33" fmla="*/ 1762 h 4320"/>
              <a:gd name="T34" fmla="*/ 896 w 5758"/>
              <a:gd name="T35" fmla="*/ 1762 h 4320"/>
              <a:gd name="T36" fmla="*/ 2711 w 5758"/>
              <a:gd name="T37" fmla="*/ 2790 h 4320"/>
              <a:gd name="T38" fmla="*/ 948 w 5758"/>
              <a:gd name="T39" fmla="*/ 2790 h 4320"/>
              <a:gd name="T40" fmla="*/ 948 w 5758"/>
              <a:gd name="T41" fmla="*/ 2323 h 4320"/>
              <a:gd name="T42" fmla="*/ 2711 w 5758"/>
              <a:gd name="T43" fmla="*/ 2323 h 4320"/>
              <a:gd name="T44" fmla="*/ 2711 w 5758"/>
              <a:gd name="T45" fmla="*/ 2790 h 4320"/>
              <a:gd name="T46" fmla="*/ 2711 w 5758"/>
              <a:gd name="T47" fmla="*/ 2790 h 4320"/>
              <a:gd name="T48" fmla="*/ 2711 w 5758"/>
              <a:gd name="T49" fmla="*/ 1762 h 4320"/>
              <a:gd name="T50" fmla="*/ 948 w 5758"/>
              <a:gd name="T51" fmla="*/ 1762 h 4320"/>
              <a:gd name="T52" fmla="*/ 948 w 5758"/>
              <a:gd name="T53" fmla="*/ 1295 h 4320"/>
              <a:gd name="T54" fmla="*/ 2711 w 5758"/>
              <a:gd name="T55" fmla="*/ 1295 h 4320"/>
              <a:gd name="T56" fmla="*/ 2711 w 5758"/>
              <a:gd name="T57" fmla="*/ 1762 h 4320"/>
              <a:gd name="T58" fmla="*/ 2711 w 5758"/>
              <a:gd name="T59" fmla="*/ 1762 h 4320"/>
              <a:gd name="T60" fmla="*/ 3492 w 5758"/>
              <a:gd name="T61" fmla="*/ 2790 h 4320"/>
              <a:gd name="T62" fmla="*/ 3026 w 5758"/>
              <a:gd name="T63" fmla="*/ 2790 h 4320"/>
              <a:gd name="T64" fmla="*/ 3026 w 5758"/>
              <a:gd name="T65" fmla="*/ 2323 h 4320"/>
              <a:gd name="T66" fmla="*/ 3492 w 5758"/>
              <a:gd name="T67" fmla="*/ 2323 h 4320"/>
              <a:gd name="T68" fmla="*/ 3492 w 5758"/>
              <a:gd name="T69" fmla="*/ 2790 h 4320"/>
              <a:gd name="T70" fmla="*/ 3492 w 5758"/>
              <a:gd name="T71" fmla="*/ 2790 h 4320"/>
              <a:gd name="T72" fmla="*/ 3492 w 5758"/>
              <a:gd name="T73" fmla="*/ 1762 h 4320"/>
              <a:gd name="T74" fmla="*/ 3026 w 5758"/>
              <a:gd name="T75" fmla="*/ 1762 h 4320"/>
              <a:gd name="T76" fmla="*/ 3026 w 5758"/>
              <a:gd name="T77" fmla="*/ 1295 h 4320"/>
              <a:gd name="T78" fmla="*/ 3492 w 5758"/>
              <a:gd name="T79" fmla="*/ 1295 h 4320"/>
              <a:gd name="T80" fmla="*/ 3492 w 5758"/>
              <a:gd name="T81" fmla="*/ 1762 h 4320"/>
              <a:gd name="T82" fmla="*/ 3492 w 5758"/>
              <a:gd name="T83" fmla="*/ 1762 h 4320"/>
              <a:gd name="T84" fmla="*/ 5306 w 5758"/>
              <a:gd name="T85" fmla="*/ 2790 h 4320"/>
              <a:gd name="T86" fmla="*/ 3544 w 5758"/>
              <a:gd name="T87" fmla="*/ 2790 h 4320"/>
              <a:gd name="T88" fmla="*/ 3544 w 5758"/>
              <a:gd name="T89" fmla="*/ 2323 h 4320"/>
              <a:gd name="T90" fmla="*/ 5306 w 5758"/>
              <a:gd name="T91" fmla="*/ 2323 h 4320"/>
              <a:gd name="T92" fmla="*/ 5306 w 5758"/>
              <a:gd name="T93" fmla="*/ 2790 h 4320"/>
              <a:gd name="T94" fmla="*/ 5306 w 5758"/>
              <a:gd name="T95" fmla="*/ 2790 h 4320"/>
              <a:gd name="T96" fmla="*/ 5306 w 5758"/>
              <a:gd name="T97" fmla="*/ 1762 h 4320"/>
              <a:gd name="T98" fmla="*/ 3544 w 5758"/>
              <a:gd name="T99" fmla="*/ 1762 h 4320"/>
              <a:gd name="T100" fmla="*/ 3544 w 5758"/>
              <a:gd name="T101" fmla="*/ 1295 h 4320"/>
              <a:gd name="T102" fmla="*/ 5306 w 5758"/>
              <a:gd name="T103" fmla="*/ 1295 h 4320"/>
              <a:gd name="T104" fmla="*/ 5306 w 5758"/>
              <a:gd name="T105" fmla="*/ 1762 h 4320"/>
              <a:gd name="T106" fmla="*/ 5306 w 5758"/>
              <a:gd name="T107" fmla="*/ 176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58" h="4320">
                <a:moveTo>
                  <a:pt x="0" y="0"/>
                </a:moveTo>
                <a:lnTo>
                  <a:pt x="0" y="4320"/>
                </a:lnTo>
                <a:lnTo>
                  <a:pt x="5758" y="4320"/>
                </a:lnTo>
                <a:lnTo>
                  <a:pt x="5758" y="0"/>
                </a:lnTo>
                <a:lnTo>
                  <a:pt x="0" y="0"/>
                </a:lnTo>
                <a:lnTo>
                  <a:pt x="0" y="0"/>
                </a:lnTo>
                <a:close/>
                <a:moveTo>
                  <a:pt x="896" y="2790"/>
                </a:moveTo>
                <a:lnTo>
                  <a:pt x="428" y="2790"/>
                </a:lnTo>
                <a:lnTo>
                  <a:pt x="428" y="2323"/>
                </a:lnTo>
                <a:lnTo>
                  <a:pt x="896" y="2323"/>
                </a:lnTo>
                <a:lnTo>
                  <a:pt x="896" y="2790"/>
                </a:lnTo>
                <a:lnTo>
                  <a:pt x="896" y="2790"/>
                </a:lnTo>
                <a:close/>
                <a:moveTo>
                  <a:pt x="896" y="1762"/>
                </a:moveTo>
                <a:lnTo>
                  <a:pt x="428" y="1762"/>
                </a:lnTo>
                <a:lnTo>
                  <a:pt x="428" y="1295"/>
                </a:lnTo>
                <a:lnTo>
                  <a:pt x="896" y="1295"/>
                </a:lnTo>
                <a:lnTo>
                  <a:pt x="896" y="1762"/>
                </a:lnTo>
                <a:lnTo>
                  <a:pt x="896" y="1762"/>
                </a:lnTo>
                <a:close/>
                <a:moveTo>
                  <a:pt x="2711" y="2790"/>
                </a:moveTo>
                <a:lnTo>
                  <a:pt x="948" y="2790"/>
                </a:lnTo>
                <a:lnTo>
                  <a:pt x="948" y="2323"/>
                </a:lnTo>
                <a:lnTo>
                  <a:pt x="2711" y="2323"/>
                </a:lnTo>
                <a:lnTo>
                  <a:pt x="2711" y="2790"/>
                </a:lnTo>
                <a:lnTo>
                  <a:pt x="2711" y="2790"/>
                </a:lnTo>
                <a:close/>
                <a:moveTo>
                  <a:pt x="2711" y="1762"/>
                </a:moveTo>
                <a:lnTo>
                  <a:pt x="948" y="1762"/>
                </a:lnTo>
                <a:lnTo>
                  <a:pt x="948" y="1295"/>
                </a:lnTo>
                <a:lnTo>
                  <a:pt x="2711" y="1295"/>
                </a:lnTo>
                <a:lnTo>
                  <a:pt x="2711" y="1762"/>
                </a:lnTo>
                <a:lnTo>
                  <a:pt x="2711" y="1762"/>
                </a:lnTo>
                <a:close/>
                <a:moveTo>
                  <a:pt x="3492" y="2790"/>
                </a:moveTo>
                <a:lnTo>
                  <a:pt x="3026" y="2790"/>
                </a:lnTo>
                <a:lnTo>
                  <a:pt x="3026" y="2323"/>
                </a:lnTo>
                <a:lnTo>
                  <a:pt x="3492" y="2323"/>
                </a:lnTo>
                <a:lnTo>
                  <a:pt x="3492" y="2790"/>
                </a:lnTo>
                <a:lnTo>
                  <a:pt x="3492" y="2790"/>
                </a:lnTo>
                <a:close/>
                <a:moveTo>
                  <a:pt x="3492" y="1762"/>
                </a:moveTo>
                <a:lnTo>
                  <a:pt x="3026" y="1762"/>
                </a:lnTo>
                <a:lnTo>
                  <a:pt x="3026" y="1295"/>
                </a:lnTo>
                <a:lnTo>
                  <a:pt x="3492" y="1295"/>
                </a:lnTo>
                <a:lnTo>
                  <a:pt x="3492" y="1762"/>
                </a:lnTo>
                <a:lnTo>
                  <a:pt x="3492" y="1762"/>
                </a:lnTo>
                <a:close/>
                <a:moveTo>
                  <a:pt x="5306" y="2790"/>
                </a:moveTo>
                <a:lnTo>
                  <a:pt x="3544" y="2790"/>
                </a:lnTo>
                <a:lnTo>
                  <a:pt x="3544" y="2323"/>
                </a:lnTo>
                <a:lnTo>
                  <a:pt x="5306" y="2323"/>
                </a:lnTo>
                <a:lnTo>
                  <a:pt x="5306" y="2790"/>
                </a:lnTo>
                <a:lnTo>
                  <a:pt x="5306" y="2790"/>
                </a:lnTo>
                <a:close/>
                <a:moveTo>
                  <a:pt x="5306" y="1762"/>
                </a:moveTo>
                <a:lnTo>
                  <a:pt x="3544" y="1762"/>
                </a:lnTo>
                <a:lnTo>
                  <a:pt x="3544" y="1295"/>
                </a:lnTo>
                <a:lnTo>
                  <a:pt x="5306" y="1295"/>
                </a:lnTo>
                <a:lnTo>
                  <a:pt x="5306" y="1762"/>
                </a:lnTo>
                <a:lnTo>
                  <a:pt x="5306" y="1762"/>
                </a:lnTo>
                <a:close/>
              </a:path>
            </a:pathLst>
          </a:custGeom>
          <a:gradFill>
            <a:gsLst>
              <a:gs pos="0">
                <a:schemeClr val="bg1"/>
              </a:gs>
              <a:gs pos="100000">
                <a:schemeClr val="bg1">
                  <a:lumMod val="85000"/>
                </a:schemeClr>
              </a:gs>
            </a:gsLst>
            <a:lin ang="5400000" scaled="1"/>
          </a:gradFill>
          <a:ln>
            <a:noFill/>
          </a:ln>
          <a:effectLst>
            <a:outerShdw blurRad="165100" dist="76200" dir="3600000" algn="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pic>
        <p:nvPicPr>
          <p:cNvPr id="37" name="people_st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693" y="1158806"/>
            <a:ext cx="6092613" cy="4950248"/>
          </a:xfrm>
          <a:prstGeom prst="rect">
            <a:avLst/>
          </a:prstGeom>
        </p:spPr>
      </p:pic>
      <p:sp>
        <p:nvSpPr>
          <p:cNvPr id="167" name="TextBox 166"/>
          <p:cNvSpPr txBox="1"/>
          <p:nvPr/>
        </p:nvSpPr>
        <p:spPr>
          <a:xfrm>
            <a:off x="5665585" y="2053945"/>
            <a:ext cx="2717766" cy="707886"/>
          </a:xfrm>
          <a:prstGeom prst="rect">
            <a:avLst/>
          </a:prstGeom>
          <a:noFill/>
          <a:ln>
            <a:noFill/>
          </a:ln>
        </p:spPr>
        <p:txBody>
          <a:bodyPr wrap="square" rtlCol="0">
            <a:spAutoFit/>
          </a:bodyPr>
          <a:lstStyle/>
          <a:p>
            <a:r>
              <a:rPr lang="en-US" sz="2000" b="1" dirty="0" smtClean="0">
                <a:cs typeface="Arial" panose="020B0604020202020204" pitchFamily="34" charset="0"/>
              </a:rPr>
              <a:t>Ingredient Disclosure List</a:t>
            </a:r>
            <a:endParaRPr lang="en-US" sz="2000" b="1" dirty="0">
              <a:cs typeface="Arial" panose="020B0604020202020204" pitchFamily="34" charset="0"/>
            </a:endParaRPr>
          </a:p>
        </p:txBody>
      </p:sp>
      <p:sp>
        <p:nvSpPr>
          <p:cNvPr id="40" name="TextBox 39"/>
          <p:cNvSpPr txBox="1"/>
          <p:nvPr/>
        </p:nvSpPr>
        <p:spPr>
          <a:xfrm>
            <a:off x="1443045" y="1743148"/>
            <a:ext cx="2730756" cy="369332"/>
          </a:xfrm>
          <a:prstGeom prst="rect">
            <a:avLst/>
          </a:prstGeom>
          <a:noFill/>
          <a:ln>
            <a:noFill/>
          </a:ln>
        </p:spPr>
        <p:txBody>
          <a:bodyPr wrap="square" rtlCol="0">
            <a:spAutoFit/>
          </a:bodyPr>
          <a:lstStyle/>
          <a:p>
            <a:pPr algn="ctr"/>
            <a:r>
              <a:rPr lang="en-US" dirty="0" smtClean="0">
                <a:latin typeface="Franklin Gothic Heavy" panose="020B0903020102020204" pitchFamily="34" charset="0"/>
              </a:rPr>
              <a:t> </a:t>
            </a:r>
            <a:r>
              <a:rPr lang="en-US" dirty="0">
                <a:latin typeface="Franklin Gothic Heavy" panose="020B0903020102020204" pitchFamily="34" charset="0"/>
              </a:rPr>
              <a:t>1</a:t>
            </a:r>
          </a:p>
        </p:txBody>
      </p:sp>
      <p:sp>
        <p:nvSpPr>
          <p:cNvPr id="41" name="TextBox 40"/>
          <p:cNvSpPr txBox="1"/>
          <p:nvPr/>
        </p:nvSpPr>
        <p:spPr>
          <a:xfrm>
            <a:off x="5500543" y="1741771"/>
            <a:ext cx="2730756" cy="369332"/>
          </a:xfrm>
          <a:prstGeom prst="rect">
            <a:avLst/>
          </a:prstGeom>
          <a:noFill/>
          <a:ln>
            <a:noFill/>
          </a:ln>
        </p:spPr>
        <p:txBody>
          <a:bodyPr wrap="square" rtlCol="0">
            <a:spAutoFit/>
          </a:bodyPr>
          <a:lstStyle/>
          <a:p>
            <a:pPr algn="ctr"/>
            <a:r>
              <a:rPr lang="en-US" dirty="0" smtClean="0">
                <a:latin typeface="Franklin Gothic Heavy" panose="020B0903020102020204" pitchFamily="34" charset="0"/>
              </a:rPr>
              <a:t> </a:t>
            </a:r>
            <a:r>
              <a:rPr lang="en-US" dirty="0">
                <a:latin typeface="Franklin Gothic Heavy" panose="020B0903020102020204" pitchFamily="34" charset="0"/>
              </a:rPr>
              <a:t>2</a:t>
            </a:r>
          </a:p>
        </p:txBody>
      </p:sp>
      <p:sp>
        <p:nvSpPr>
          <p:cNvPr id="42" name="TextBox 41"/>
          <p:cNvSpPr txBox="1"/>
          <p:nvPr/>
        </p:nvSpPr>
        <p:spPr>
          <a:xfrm>
            <a:off x="1439245" y="3372584"/>
            <a:ext cx="2730756" cy="369332"/>
          </a:xfrm>
          <a:prstGeom prst="rect">
            <a:avLst/>
          </a:prstGeom>
          <a:noFill/>
          <a:ln>
            <a:noFill/>
          </a:ln>
        </p:spPr>
        <p:txBody>
          <a:bodyPr wrap="square" rtlCol="0">
            <a:spAutoFit/>
          </a:bodyPr>
          <a:lstStyle/>
          <a:p>
            <a:pPr algn="ctr"/>
            <a:r>
              <a:rPr lang="en-US" dirty="0" smtClean="0">
                <a:latin typeface="Franklin Gothic Heavy" panose="020B0903020102020204" pitchFamily="34" charset="0"/>
              </a:rPr>
              <a:t> </a:t>
            </a:r>
            <a:r>
              <a:rPr lang="en-US" dirty="0">
                <a:latin typeface="Franklin Gothic Heavy" panose="020B0903020102020204" pitchFamily="34" charset="0"/>
              </a:rPr>
              <a:t>3</a:t>
            </a:r>
          </a:p>
        </p:txBody>
      </p:sp>
      <p:sp>
        <p:nvSpPr>
          <p:cNvPr id="43" name="TextBox 42"/>
          <p:cNvSpPr txBox="1"/>
          <p:nvPr/>
        </p:nvSpPr>
        <p:spPr>
          <a:xfrm>
            <a:off x="5500543" y="3375116"/>
            <a:ext cx="2730756" cy="369332"/>
          </a:xfrm>
          <a:prstGeom prst="rect">
            <a:avLst/>
          </a:prstGeom>
          <a:noFill/>
          <a:ln>
            <a:noFill/>
          </a:ln>
        </p:spPr>
        <p:txBody>
          <a:bodyPr wrap="square" rtlCol="0">
            <a:spAutoFit/>
          </a:bodyPr>
          <a:lstStyle/>
          <a:p>
            <a:pPr algn="ctr"/>
            <a:r>
              <a:rPr lang="en-US" dirty="0" smtClean="0">
                <a:latin typeface="Franklin Gothic Heavy" panose="020B0903020102020204" pitchFamily="34" charset="0"/>
              </a:rPr>
              <a:t> </a:t>
            </a:r>
            <a:r>
              <a:rPr lang="en-US" dirty="0">
                <a:latin typeface="Franklin Gothic Heavy" panose="020B0903020102020204" pitchFamily="34" charset="0"/>
              </a:rPr>
              <a:t>4</a:t>
            </a:r>
          </a:p>
        </p:txBody>
      </p:sp>
      <p:sp>
        <p:nvSpPr>
          <p:cNvPr id="48" name="TextBox 47"/>
          <p:cNvSpPr txBox="1"/>
          <p:nvPr/>
        </p:nvSpPr>
        <p:spPr>
          <a:xfrm>
            <a:off x="1520140" y="3688521"/>
            <a:ext cx="2709044" cy="707886"/>
          </a:xfrm>
          <a:prstGeom prst="rect">
            <a:avLst/>
          </a:prstGeom>
          <a:noFill/>
          <a:ln>
            <a:noFill/>
          </a:ln>
        </p:spPr>
        <p:txBody>
          <a:bodyPr wrap="square" rtlCol="0">
            <a:spAutoFit/>
          </a:bodyPr>
          <a:lstStyle>
            <a:defPPr>
              <a:defRPr lang="en-US"/>
            </a:defPPr>
            <a:lvl1pPr>
              <a:defRPr sz="675" b="1">
                <a:latin typeface="Arial" panose="020B0604020202020204" pitchFamily="34" charset="0"/>
                <a:cs typeface="Arial" panose="020B0604020202020204" pitchFamily="34" charset="0"/>
              </a:defRPr>
            </a:lvl1pPr>
          </a:lstStyle>
          <a:p>
            <a:r>
              <a:rPr lang="en-US" sz="2000" dirty="0">
                <a:latin typeface="+mn-lt"/>
              </a:rPr>
              <a:t>Hazardous Materials Information Review Act</a:t>
            </a:r>
          </a:p>
        </p:txBody>
      </p:sp>
      <p:sp>
        <p:nvSpPr>
          <p:cNvPr id="49" name="TextBox 48"/>
          <p:cNvSpPr txBox="1"/>
          <p:nvPr/>
        </p:nvSpPr>
        <p:spPr>
          <a:xfrm>
            <a:off x="5631215" y="3662135"/>
            <a:ext cx="2717766" cy="707886"/>
          </a:xfrm>
          <a:prstGeom prst="rect">
            <a:avLst/>
          </a:prstGeom>
          <a:noFill/>
          <a:ln>
            <a:noFill/>
          </a:ln>
        </p:spPr>
        <p:txBody>
          <a:bodyPr wrap="square" rtlCol="0">
            <a:spAutoFit/>
          </a:bodyPr>
          <a:lstStyle/>
          <a:p>
            <a:r>
              <a:rPr lang="en-US" sz="2000" b="1" dirty="0">
                <a:cs typeface="Arial" panose="020B0604020202020204" pitchFamily="34" charset="0"/>
              </a:rPr>
              <a:t>Hazardous Materials Information </a:t>
            </a:r>
            <a:r>
              <a:rPr lang="en-US" sz="2000" b="1" dirty="0" smtClean="0">
                <a:cs typeface="Arial" panose="020B0604020202020204" pitchFamily="34" charset="0"/>
              </a:rPr>
              <a:t>Review</a:t>
            </a:r>
            <a:endParaRPr lang="en-US" sz="2000" b="1" dirty="0">
              <a:cs typeface="Arial" panose="020B0604020202020204" pitchFamily="34" charset="0"/>
            </a:endParaRPr>
          </a:p>
        </p:txBody>
      </p:sp>
      <p:sp>
        <p:nvSpPr>
          <p:cNvPr id="51" name="TextBox 50"/>
          <p:cNvSpPr txBox="1"/>
          <p:nvPr/>
        </p:nvSpPr>
        <p:spPr>
          <a:xfrm>
            <a:off x="1578827" y="2121711"/>
            <a:ext cx="2717766" cy="400110"/>
          </a:xfrm>
          <a:prstGeom prst="rect">
            <a:avLst/>
          </a:prstGeom>
          <a:noFill/>
          <a:ln>
            <a:noFill/>
          </a:ln>
        </p:spPr>
        <p:txBody>
          <a:bodyPr wrap="square" rtlCol="0">
            <a:spAutoFit/>
          </a:bodyPr>
          <a:lstStyle/>
          <a:p>
            <a:r>
              <a:rPr lang="en-US" sz="2000" b="1" dirty="0" smtClean="0">
                <a:cs typeface="Arial" panose="020B0604020202020204" pitchFamily="34" charset="0"/>
              </a:rPr>
              <a:t>Controlled Products</a:t>
            </a:r>
            <a:endParaRPr lang="en-US" sz="2000" b="1" dirty="0">
              <a:cs typeface="Arial" panose="020B0604020202020204" pitchFamily="34" charset="0"/>
            </a:endParaRPr>
          </a:p>
        </p:txBody>
      </p:sp>
      <p:pic>
        <p:nvPicPr>
          <p:cNvPr id="14" name="dart_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60" y="1853496"/>
            <a:ext cx="1007609" cy="1007609"/>
          </a:xfrm>
          <a:prstGeom prst="rect">
            <a:avLst/>
          </a:prstGeom>
        </p:spPr>
      </p:pic>
      <p:sp>
        <p:nvSpPr>
          <p:cNvPr id="4" name="TextBox 3"/>
          <p:cNvSpPr txBox="1"/>
          <p:nvPr/>
        </p:nvSpPr>
        <p:spPr>
          <a:xfrm>
            <a:off x="995548" y="4676169"/>
            <a:ext cx="6616640" cy="1600438"/>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(OSHA</a:t>
            </a:r>
            <a:r>
              <a:rPr lang="en-CA" sz="1600" dirty="0" smtClean="0">
                <a:solidFill>
                  <a:schemeClr val="tx2"/>
                </a:solidFill>
              </a:rPr>
              <a:t>). In </a:t>
            </a:r>
            <a:r>
              <a:rPr lang="en-CA" sz="1600" dirty="0">
                <a:solidFill>
                  <a:schemeClr val="tx2"/>
                </a:solidFill>
              </a:rPr>
              <a:t>Ontario, the WHMIS Regulation applies to all workplaces that are covered by the OHSA and is enforced by the Ministry of </a:t>
            </a:r>
            <a:r>
              <a:rPr lang="en-CA" sz="1600" dirty="0" smtClean="0">
                <a:solidFill>
                  <a:schemeClr val="tx2"/>
                </a:solidFill>
              </a:rPr>
              <a:t>Labour. The </a:t>
            </a:r>
            <a:r>
              <a:rPr lang="en-CA" sz="1600" dirty="0">
                <a:solidFill>
                  <a:schemeClr val="tx2"/>
                </a:solidFill>
              </a:rPr>
              <a:t>federal workplaces are inspected by Labour Canada, which enforces WHMIS under its jurisdiction.</a:t>
            </a:r>
            <a:endParaRPr lang="en-US" sz="1600" dirty="0">
              <a:solidFill>
                <a:schemeClr val="tx2"/>
              </a:solidFill>
            </a:endParaRP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4053" y="1989222"/>
            <a:ext cx="931763" cy="93176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96382" y="3828486"/>
            <a:ext cx="929311" cy="61218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9251" y="3809425"/>
            <a:ext cx="881963" cy="661473"/>
          </a:xfrm>
          <a:prstGeom prst="rect">
            <a:avLst/>
          </a:prstGeom>
        </p:spPr>
      </p:pic>
      <p:sp>
        <p:nvSpPr>
          <p:cNvPr id="24"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TextBox 79"/>
          <p:cNvSpPr txBox="1"/>
          <p:nvPr/>
        </p:nvSpPr>
        <p:spPr>
          <a:xfrm>
            <a:off x="804416" y="260699"/>
            <a:ext cx="7705465" cy="584775"/>
          </a:xfrm>
          <a:prstGeom prst="rect">
            <a:avLst/>
          </a:prstGeom>
          <a:noFill/>
          <a:ln>
            <a:noFill/>
          </a:ln>
        </p:spPr>
        <p:txBody>
          <a:bodyPr wrap="square" rtlCol="0">
            <a:spAutoFit/>
          </a:bodyPr>
          <a:lstStyle/>
          <a:p>
            <a:r>
              <a:rPr lang="en-US" sz="3200" dirty="0" smtClean="0">
                <a:solidFill>
                  <a:schemeClr val="accent1"/>
                </a:solidFill>
                <a:latin typeface="Franklin Gothic Heavy" panose="020B0903020102020204" pitchFamily="34" charset="0"/>
              </a:rPr>
              <a:t>Federal and Provincial Legislation</a:t>
            </a:r>
            <a:endParaRPr lang="en-US" sz="3200" dirty="0">
              <a:solidFill>
                <a:schemeClr val="accent1"/>
              </a:solidFill>
              <a:latin typeface="Franklin Gothic Heavy" panose="020B0903020102020204" pitchFamily="34" charset="0"/>
            </a:endParaRPr>
          </a:p>
        </p:txBody>
      </p:sp>
      <p:sp>
        <p:nvSpPr>
          <p:cNvPr id="3" name="TextBox 2"/>
          <p:cNvSpPr txBox="1"/>
          <p:nvPr/>
        </p:nvSpPr>
        <p:spPr>
          <a:xfrm>
            <a:off x="1477551" y="819510"/>
            <a:ext cx="6140756" cy="1200329"/>
          </a:xfrm>
          <a:prstGeom prst="rect">
            <a:avLst/>
          </a:prstGeom>
          <a:noFill/>
        </p:spPr>
        <p:txBody>
          <a:bodyPr wrap="square" rtlCol="0">
            <a:spAutoFit/>
          </a:bodyPr>
          <a:lstStyle/>
          <a:p>
            <a:r>
              <a:rPr lang="en-CA" dirty="0">
                <a:solidFill>
                  <a:schemeClr val="tx2"/>
                </a:solidFill>
              </a:rPr>
              <a:t>The Federal WHMIS legislation came into effect on October 30, 1988 under the </a:t>
            </a:r>
            <a:r>
              <a:rPr lang="en-CA" i="1" dirty="0">
                <a:solidFill>
                  <a:schemeClr val="tx2"/>
                </a:solidFill>
              </a:rPr>
              <a:t>Hazardous Products Act</a:t>
            </a:r>
            <a:r>
              <a:rPr lang="en-CA" dirty="0">
                <a:solidFill>
                  <a:schemeClr val="tx2"/>
                </a:solidFill>
              </a:rPr>
              <a:t> and four other pieces of federal legislation.</a:t>
            </a:r>
          </a:p>
          <a:p>
            <a:endParaRPr lang="en-US" dirty="0"/>
          </a:p>
        </p:txBody>
      </p:sp>
      <p:sp>
        <p:nvSpPr>
          <p:cNvPr id="27"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32" name="Picture 2" descr="Z:\Logos and Templates\Harri Logo Blac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6" y="227705"/>
            <a:ext cx="7607269" cy="523220"/>
          </a:xfrm>
          <a:prstGeom prst="rect">
            <a:avLst/>
          </a:prstGeom>
          <a:noFill/>
          <a:ln>
            <a:noFill/>
          </a:ln>
        </p:spPr>
        <p:txBody>
          <a:bodyPr wrap="square" rtlCol="0">
            <a:spAutoFit/>
          </a:bodyPr>
          <a:lstStyle/>
          <a:p>
            <a:r>
              <a:rPr lang="en-US" sz="2800" dirty="0" smtClean="0">
                <a:solidFill>
                  <a:srgbClr val="AD0101"/>
                </a:solidFill>
                <a:latin typeface="Franklin Gothic Heavy" panose="020B0903020102020204" pitchFamily="34" charset="0"/>
              </a:rPr>
              <a:t>Consumer Product Categories and Symbols</a:t>
            </a:r>
            <a:endParaRPr lang="en-US" sz="2800" dirty="0">
              <a:solidFill>
                <a:srgbClr val="AD0101"/>
              </a:solidFill>
              <a:latin typeface="Franklin Gothic Heavy" panose="020B0903020102020204" pitchFamily="34" charset="0"/>
            </a:endParaRPr>
          </a:p>
        </p:txBody>
      </p:sp>
      <p:graphicFrame>
        <p:nvGraphicFramePr>
          <p:cNvPr id="4" name="Diagram 3"/>
          <p:cNvGraphicFramePr/>
          <p:nvPr>
            <p:extLst>
              <p:ext uri="{D42A27DB-BD31-4B8C-83A1-F6EECF244321}">
                <p14:modId xmlns:p14="http://schemas.microsoft.com/office/powerpoint/2010/main" val="425953414"/>
              </p:ext>
            </p:extLst>
          </p:nvPr>
        </p:nvGraphicFramePr>
        <p:xfrm>
          <a:off x="1117769" y="836763"/>
          <a:ext cx="6433926" cy="5908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Z:\Logos and Templates\Harri Logo Blac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73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50000"/>
            <a:lumOff val="50000"/>
          </a:schemeClr>
        </a:solidFill>
        <a:effectLst/>
      </p:bgPr>
    </p:bg>
    <p:spTree>
      <p:nvGrpSpPr>
        <p:cNvPr id="1" name=""/>
        <p:cNvGrpSpPr/>
        <p:nvPr/>
      </p:nvGrpSpPr>
      <p:grpSpPr>
        <a:xfrm>
          <a:off x="0" y="0"/>
          <a:ext cx="0" cy="0"/>
          <a:chOff x="0" y="0"/>
          <a:chExt cx="0" cy="0"/>
        </a:xfrm>
      </p:grpSpPr>
      <p:sp>
        <p:nvSpPr>
          <p:cNvPr id="2" name="box_brown"/>
          <p:cNvSpPr/>
          <p:nvPr/>
        </p:nvSpPr>
        <p:spPr>
          <a:xfrm>
            <a:off x="3730283" y="2626096"/>
            <a:ext cx="1647476" cy="16408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box_brown"/>
          <p:cNvSpPr/>
          <p:nvPr/>
        </p:nvSpPr>
        <p:spPr>
          <a:xfrm>
            <a:off x="307494" y="3459110"/>
            <a:ext cx="2597050" cy="7475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9" name="box_brown"/>
          <p:cNvSpPr/>
          <p:nvPr/>
        </p:nvSpPr>
        <p:spPr>
          <a:xfrm>
            <a:off x="2935535" y="3459398"/>
            <a:ext cx="757863" cy="7588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box_white"/>
          <p:cNvSpPr/>
          <p:nvPr/>
        </p:nvSpPr>
        <p:spPr>
          <a:xfrm>
            <a:off x="4593795" y="4274346"/>
            <a:ext cx="764069" cy="75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box_white"/>
          <p:cNvSpPr/>
          <p:nvPr/>
        </p:nvSpPr>
        <p:spPr>
          <a:xfrm>
            <a:off x="5400435" y="4276964"/>
            <a:ext cx="3401660" cy="75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box_white"/>
          <p:cNvSpPr/>
          <p:nvPr/>
        </p:nvSpPr>
        <p:spPr>
          <a:xfrm>
            <a:off x="5412557" y="5086473"/>
            <a:ext cx="764069" cy="75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box_orange"/>
          <p:cNvSpPr/>
          <p:nvPr/>
        </p:nvSpPr>
        <p:spPr>
          <a:xfrm>
            <a:off x="5419347" y="1024765"/>
            <a:ext cx="750567" cy="7382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box_orange"/>
          <p:cNvSpPr/>
          <p:nvPr/>
        </p:nvSpPr>
        <p:spPr>
          <a:xfrm>
            <a:off x="4600546" y="1826049"/>
            <a:ext cx="750567" cy="7696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box_orange"/>
          <p:cNvSpPr/>
          <p:nvPr/>
        </p:nvSpPr>
        <p:spPr>
          <a:xfrm>
            <a:off x="5412557" y="1834575"/>
            <a:ext cx="3383574" cy="7382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box_brown"/>
          <p:cNvSpPr/>
          <p:nvPr/>
        </p:nvSpPr>
        <p:spPr>
          <a:xfrm>
            <a:off x="2126324" y="2646379"/>
            <a:ext cx="757863" cy="7588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TextBox 166"/>
          <p:cNvSpPr txBox="1"/>
          <p:nvPr/>
        </p:nvSpPr>
        <p:spPr>
          <a:xfrm>
            <a:off x="5476585" y="1848525"/>
            <a:ext cx="3319545" cy="646331"/>
          </a:xfrm>
          <a:prstGeom prst="rect">
            <a:avLst/>
          </a:prstGeom>
          <a:noFill/>
          <a:ln>
            <a:noFill/>
          </a:ln>
        </p:spPr>
        <p:txBody>
          <a:bodyPr wrap="square" rtlCol="0">
            <a:spAutoFit/>
          </a:bodyPr>
          <a:lstStyle/>
          <a:p>
            <a:r>
              <a:rPr lang="en-US" sz="1200" dirty="0">
                <a:solidFill>
                  <a:schemeClr val="bg1"/>
                </a:solidFill>
                <a:cs typeface="Arial" panose="020B0604020202020204" pitchFamily="34" charset="0"/>
              </a:rPr>
              <a:t>Labels on controlled products alert workers to the identity of the product, hazards, and precautionary measures.</a:t>
            </a:r>
          </a:p>
        </p:txBody>
      </p:sp>
      <p:sp>
        <p:nvSpPr>
          <p:cNvPr id="7" name="main_stencil"/>
          <p:cNvSpPr>
            <a:spLocks noEditPoints="1"/>
          </p:cNvSpPr>
          <p:nvPr/>
        </p:nvSpPr>
        <p:spPr bwMode="auto">
          <a:xfrm>
            <a:off x="1588" y="0"/>
            <a:ext cx="9140825" cy="6858000"/>
          </a:xfrm>
          <a:custGeom>
            <a:avLst/>
            <a:gdLst>
              <a:gd name="T0" fmla="*/ 0 w 5758"/>
              <a:gd name="T1" fmla="*/ 4320 h 4320"/>
              <a:gd name="T2" fmla="*/ 5758 w 5758"/>
              <a:gd name="T3" fmla="*/ 0 h 4320"/>
              <a:gd name="T4" fmla="*/ 0 w 5758"/>
              <a:gd name="T5" fmla="*/ 0 h 4320"/>
              <a:gd name="T6" fmla="*/ 3885 w 5758"/>
              <a:gd name="T7" fmla="*/ 3210 h 4320"/>
              <a:gd name="T8" fmla="*/ 3417 w 5758"/>
              <a:gd name="T9" fmla="*/ 3678 h 4320"/>
              <a:gd name="T10" fmla="*/ 3417 w 5758"/>
              <a:gd name="T11" fmla="*/ 3210 h 4320"/>
              <a:gd name="T12" fmla="*/ 3362 w 5758"/>
              <a:gd name="T13" fmla="*/ 2653 h 4320"/>
              <a:gd name="T14" fmla="*/ 2381 w 5758"/>
              <a:gd name="T15" fmla="*/ 1673 h 4320"/>
              <a:gd name="T16" fmla="*/ 3362 w 5758"/>
              <a:gd name="T17" fmla="*/ 1673 h 4320"/>
              <a:gd name="T18" fmla="*/ 1808 w 5758"/>
              <a:gd name="T19" fmla="*/ 1668 h 4320"/>
              <a:gd name="T20" fmla="*/ 1341 w 5758"/>
              <a:gd name="T21" fmla="*/ 2137 h 4320"/>
              <a:gd name="T22" fmla="*/ 1341 w 5758"/>
              <a:gd name="T23" fmla="*/ 1668 h 4320"/>
              <a:gd name="T24" fmla="*/ 1858 w 5758"/>
              <a:gd name="T25" fmla="*/ 2653 h 4320"/>
              <a:gd name="T26" fmla="*/ 2326 w 5758"/>
              <a:gd name="T27" fmla="*/ 2185 h 4320"/>
              <a:gd name="T28" fmla="*/ 2326 w 5758"/>
              <a:gd name="T29" fmla="*/ 2653 h 4320"/>
              <a:gd name="T30" fmla="*/ 212 w 5758"/>
              <a:gd name="T31" fmla="*/ 2653 h 4320"/>
              <a:gd name="T32" fmla="*/ 1809 w 5758"/>
              <a:gd name="T33" fmla="*/ 2187 h 4320"/>
              <a:gd name="T34" fmla="*/ 1809 w 5758"/>
              <a:gd name="T35" fmla="*/ 2653 h 4320"/>
              <a:gd name="T36" fmla="*/ 2897 w 5758"/>
              <a:gd name="T37" fmla="*/ 3167 h 4320"/>
              <a:gd name="T38" fmla="*/ 3365 w 5758"/>
              <a:gd name="T39" fmla="*/ 2698 h 4320"/>
              <a:gd name="T40" fmla="*/ 3365 w 5758"/>
              <a:gd name="T41" fmla="*/ 3167 h 4320"/>
              <a:gd name="T42" fmla="*/ 2897 w 5758"/>
              <a:gd name="T43" fmla="*/ 1623 h 4320"/>
              <a:gd name="T44" fmla="*/ 3365 w 5758"/>
              <a:gd name="T45" fmla="*/ 1157 h 4320"/>
              <a:gd name="T46" fmla="*/ 3365 w 5758"/>
              <a:gd name="T47" fmla="*/ 1623 h 4320"/>
              <a:gd name="T48" fmla="*/ 3420 w 5758"/>
              <a:gd name="T49" fmla="*/ 1110 h 4320"/>
              <a:gd name="T50" fmla="*/ 3887 w 5758"/>
              <a:gd name="T51" fmla="*/ 643 h 4320"/>
              <a:gd name="T52" fmla="*/ 3887 w 5758"/>
              <a:gd name="T53" fmla="*/ 1110 h 4320"/>
              <a:gd name="T54" fmla="*/ 3417 w 5758"/>
              <a:gd name="T55" fmla="*/ 3167 h 4320"/>
              <a:gd name="T56" fmla="*/ 5531 w 5758"/>
              <a:gd name="T57" fmla="*/ 2698 h 4320"/>
              <a:gd name="T58" fmla="*/ 5531 w 5758"/>
              <a:gd name="T59" fmla="*/ 3167 h 4320"/>
              <a:gd name="T60" fmla="*/ 3419 w 5758"/>
              <a:gd name="T61" fmla="*/ 1623 h 4320"/>
              <a:gd name="T62" fmla="*/ 5533 w 5758"/>
              <a:gd name="T63" fmla="*/ 1157 h 4320"/>
              <a:gd name="T64" fmla="*/ 5533 w 5758"/>
              <a:gd name="T65" fmla="*/ 1623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58" h="4320">
                <a:moveTo>
                  <a:pt x="0" y="0"/>
                </a:moveTo>
                <a:lnTo>
                  <a:pt x="0" y="4320"/>
                </a:lnTo>
                <a:lnTo>
                  <a:pt x="5758" y="4320"/>
                </a:lnTo>
                <a:lnTo>
                  <a:pt x="5758" y="0"/>
                </a:lnTo>
                <a:lnTo>
                  <a:pt x="0" y="0"/>
                </a:lnTo>
                <a:lnTo>
                  <a:pt x="0" y="0"/>
                </a:lnTo>
                <a:close/>
                <a:moveTo>
                  <a:pt x="3417" y="3210"/>
                </a:moveTo>
                <a:lnTo>
                  <a:pt x="3885" y="3210"/>
                </a:lnTo>
                <a:lnTo>
                  <a:pt x="3885" y="3678"/>
                </a:lnTo>
                <a:lnTo>
                  <a:pt x="3417" y="3678"/>
                </a:lnTo>
                <a:lnTo>
                  <a:pt x="3417" y="3210"/>
                </a:lnTo>
                <a:lnTo>
                  <a:pt x="3417" y="3210"/>
                </a:lnTo>
                <a:close/>
                <a:moveTo>
                  <a:pt x="3362" y="1673"/>
                </a:moveTo>
                <a:lnTo>
                  <a:pt x="3362" y="2653"/>
                </a:lnTo>
                <a:lnTo>
                  <a:pt x="2381" y="2653"/>
                </a:lnTo>
                <a:lnTo>
                  <a:pt x="2381" y="1673"/>
                </a:lnTo>
                <a:lnTo>
                  <a:pt x="3362" y="1673"/>
                </a:lnTo>
                <a:lnTo>
                  <a:pt x="3362" y="1673"/>
                </a:lnTo>
                <a:close/>
                <a:moveTo>
                  <a:pt x="1341" y="1668"/>
                </a:moveTo>
                <a:lnTo>
                  <a:pt x="1808" y="1668"/>
                </a:lnTo>
                <a:lnTo>
                  <a:pt x="1808" y="2137"/>
                </a:lnTo>
                <a:lnTo>
                  <a:pt x="1341" y="2137"/>
                </a:lnTo>
                <a:lnTo>
                  <a:pt x="1341" y="1668"/>
                </a:lnTo>
                <a:lnTo>
                  <a:pt x="1341" y="1668"/>
                </a:lnTo>
                <a:close/>
                <a:moveTo>
                  <a:pt x="2326" y="2653"/>
                </a:moveTo>
                <a:lnTo>
                  <a:pt x="1858" y="2653"/>
                </a:lnTo>
                <a:lnTo>
                  <a:pt x="1858" y="2185"/>
                </a:lnTo>
                <a:lnTo>
                  <a:pt x="2326" y="2185"/>
                </a:lnTo>
                <a:lnTo>
                  <a:pt x="2326" y="2653"/>
                </a:lnTo>
                <a:lnTo>
                  <a:pt x="2326" y="2653"/>
                </a:lnTo>
                <a:close/>
                <a:moveTo>
                  <a:pt x="1809" y="2653"/>
                </a:moveTo>
                <a:lnTo>
                  <a:pt x="212" y="2653"/>
                </a:lnTo>
                <a:lnTo>
                  <a:pt x="212" y="2187"/>
                </a:lnTo>
                <a:lnTo>
                  <a:pt x="1809" y="2187"/>
                </a:lnTo>
                <a:lnTo>
                  <a:pt x="1809" y="2653"/>
                </a:lnTo>
                <a:lnTo>
                  <a:pt x="1809" y="2653"/>
                </a:lnTo>
                <a:close/>
                <a:moveTo>
                  <a:pt x="3365" y="3167"/>
                </a:moveTo>
                <a:lnTo>
                  <a:pt x="2897" y="3167"/>
                </a:lnTo>
                <a:lnTo>
                  <a:pt x="2897" y="2698"/>
                </a:lnTo>
                <a:lnTo>
                  <a:pt x="3365" y="2698"/>
                </a:lnTo>
                <a:lnTo>
                  <a:pt x="3365" y="3167"/>
                </a:lnTo>
                <a:lnTo>
                  <a:pt x="3365" y="3167"/>
                </a:lnTo>
                <a:close/>
                <a:moveTo>
                  <a:pt x="3365" y="1623"/>
                </a:moveTo>
                <a:lnTo>
                  <a:pt x="2897" y="1623"/>
                </a:lnTo>
                <a:lnTo>
                  <a:pt x="2897" y="1157"/>
                </a:lnTo>
                <a:lnTo>
                  <a:pt x="3365" y="1157"/>
                </a:lnTo>
                <a:lnTo>
                  <a:pt x="3365" y="1623"/>
                </a:lnTo>
                <a:lnTo>
                  <a:pt x="3365" y="1623"/>
                </a:lnTo>
                <a:close/>
                <a:moveTo>
                  <a:pt x="3887" y="1110"/>
                </a:moveTo>
                <a:lnTo>
                  <a:pt x="3420" y="1110"/>
                </a:lnTo>
                <a:lnTo>
                  <a:pt x="3420" y="643"/>
                </a:lnTo>
                <a:lnTo>
                  <a:pt x="3887" y="643"/>
                </a:lnTo>
                <a:lnTo>
                  <a:pt x="3887" y="1110"/>
                </a:lnTo>
                <a:lnTo>
                  <a:pt x="3887" y="1110"/>
                </a:lnTo>
                <a:close/>
                <a:moveTo>
                  <a:pt x="5531" y="3167"/>
                </a:moveTo>
                <a:lnTo>
                  <a:pt x="3417" y="3167"/>
                </a:lnTo>
                <a:lnTo>
                  <a:pt x="3417" y="2698"/>
                </a:lnTo>
                <a:lnTo>
                  <a:pt x="5531" y="2698"/>
                </a:lnTo>
                <a:lnTo>
                  <a:pt x="5531" y="3167"/>
                </a:lnTo>
                <a:lnTo>
                  <a:pt x="5531" y="3167"/>
                </a:lnTo>
                <a:close/>
                <a:moveTo>
                  <a:pt x="5533" y="1623"/>
                </a:moveTo>
                <a:lnTo>
                  <a:pt x="3419" y="1623"/>
                </a:lnTo>
                <a:lnTo>
                  <a:pt x="3419" y="1157"/>
                </a:lnTo>
                <a:lnTo>
                  <a:pt x="5533" y="1157"/>
                </a:lnTo>
                <a:lnTo>
                  <a:pt x="5533" y="1623"/>
                </a:lnTo>
                <a:lnTo>
                  <a:pt x="5533" y="1623"/>
                </a:lnTo>
                <a:close/>
              </a:path>
            </a:pathLst>
          </a:custGeom>
          <a:gradFill>
            <a:gsLst>
              <a:gs pos="0">
                <a:schemeClr val="tx1">
                  <a:lumMod val="75000"/>
                  <a:lumOff val="25000"/>
                </a:schemeClr>
              </a:gs>
              <a:gs pos="100000">
                <a:schemeClr val="tx1"/>
              </a:gs>
            </a:gsLst>
            <a:lin ang="5400000" scaled="1"/>
          </a:gradFill>
          <a:ln>
            <a:noFill/>
          </a:ln>
          <a:effectLst>
            <a:outerShdw blurRad="165100" dist="76200" dir="3600000" algn="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p:nvSpPr>
        <p:spPr>
          <a:xfrm>
            <a:off x="5654149" y="1479193"/>
            <a:ext cx="2730756" cy="369332"/>
          </a:xfrm>
          <a:prstGeom prst="rect">
            <a:avLst/>
          </a:prstGeom>
          <a:noFill/>
          <a:ln>
            <a:noFill/>
          </a:ln>
        </p:spPr>
        <p:txBody>
          <a:bodyPr wrap="square" rtlCol="0">
            <a:spAutoFit/>
          </a:bodyPr>
          <a:lstStyle/>
          <a:p>
            <a:pPr algn="ctr"/>
            <a:r>
              <a:rPr lang="en-US" dirty="0" smtClean="0">
                <a:solidFill>
                  <a:schemeClr val="bg1"/>
                </a:solidFill>
                <a:latin typeface="Franklin Gothic Heavy" panose="020B0903020102020204" pitchFamily="34" charset="0"/>
              </a:rPr>
              <a:t>WHMIS LABELS</a:t>
            </a:r>
            <a:endParaRPr lang="en-US" dirty="0">
              <a:solidFill>
                <a:schemeClr val="bg1"/>
              </a:solidFill>
              <a:latin typeface="Franklin Gothic Heavy" panose="020B0903020102020204" pitchFamily="34" charset="0"/>
            </a:endParaRPr>
          </a:p>
        </p:txBody>
      </p:sp>
      <p:pic>
        <p:nvPicPr>
          <p:cNvPr id="13" name="man_raise_ha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446" y="4337186"/>
            <a:ext cx="298283" cy="654924"/>
          </a:xfrm>
          <a:prstGeom prst="rect">
            <a:avLst/>
          </a:prstGeom>
        </p:spPr>
      </p:pic>
      <p:sp>
        <p:nvSpPr>
          <p:cNvPr id="49" name="TextBox 48"/>
          <p:cNvSpPr txBox="1"/>
          <p:nvPr/>
        </p:nvSpPr>
        <p:spPr>
          <a:xfrm>
            <a:off x="5430001" y="4266974"/>
            <a:ext cx="3366130" cy="784830"/>
          </a:xfrm>
          <a:prstGeom prst="rect">
            <a:avLst/>
          </a:prstGeom>
          <a:noFill/>
          <a:ln>
            <a:noFill/>
          </a:ln>
        </p:spPr>
        <p:txBody>
          <a:bodyPr wrap="square" rtlCol="0">
            <a:spAutoFit/>
          </a:bodyPr>
          <a:lstStyle/>
          <a:p>
            <a:r>
              <a:rPr lang="en-CA" sz="900"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sz="900" b="1" dirty="0"/>
          </a:p>
        </p:txBody>
      </p:sp>
      <p:sp>
        <p:nvSpPr>
          <p:cNvPr id="51" name="TextBox 50"/>
          <p:cNvSpPr txBox="1"/>
          <p:nvPr/>
        </p:nvSpPr>
        <p:spPr>
          <a:xfrm>
            <a:off x="380384" y="3509724"/>
            <a:ext cx="2503803" cy="646331"/>
          </a:xfrm>
          <a:prstGeom prst="rect">
            <a:avLst/>
          </a:prstGeom>
          <a:noFill/>
          <a:ln>
            <a:noFill/>
          </a:ln>
        </p:spPr>
        <p:txBody>
          <a:bodyPr wrap="square" rtlCol="0">
            <a:spAutoFit/>
          </a:bodyPr>
          <a:lstStyle/>
          <a:p>
            <a:r>
              <a:rPr lang="en-US" sz="1200" dirty="0">
                <a:solidFill>
                  <a:schemeClr val="bg1"/>
                </a:solidFill>
                <a:cs typeface="Arial" panose="020B0604020202020204" pitchFamily="34" charset="0"/>
              </a:rPr>
              <a:t>Technical bulletins </a:t>
            </a:r>
            <a:r>
              <a:rPr lang="en-US" sz="1200" dirty="0" smtClean="0">
                <a:solidFill>
                  <a:schemeClr val="bg1"/>
                </a:solidFill>
                <a:cs typeface="Arial" panose="020B0604020202020204" pitchFamily="34" charset="0"/>
              </a:rPr>
              <a:t>which provide </a:t>
            </a:r>
            <a:r>
              <a:rPr lang="en-US" sz="1200" dirty="0">
                <a:solidFill>
                  <a:schemeClr val="bg1"/>
                </a:solidFill>
                <a:cs typeface="Arial" panose="020B0604020202020204" pitchFamily="34" charset="0"/>
              </a:rPr>
              <a:t>detailed hazard and precautionary information.</a:t>
            </a:r>
          </a:p>
        </p:txBody>
      </p:sp>
      <p:sp>
        <p:nvSpPr>
          <p:cNvPr id="61" name="TextBox 60"/>
          <p:cNvSpPr txBox="1"/>
          <p:nvPr/>
        </p:nvSpPr>
        <p:spPr>
          <a:xfrm>
            <a:off x="5377759" y="3595755"/>
            <a:ext cx="3515782" cy="646331"/>
          </a:xfrm>
          <a:prstGeom prst="rect">
            <a:avLst/>
          </a:prstGeom>
          <a:noFill/>
          <a:ln>
            <a:noFill/>
          </a:ln>
        </p:spPr>
        <p:txBody>
          <a:bodyPr wrap="square" rtlCol="0">
            <a:spAutoFit/>
          </a:bodyPr>
          <a:lstStyle/>
          <a:p>
            <a:pPr algn="ctr"/>
            <a:r>
              <a:rPr lang="en-US" dirty="0" smtClean="0">
                <a:solidFill>
                  <a:schemeClr val="bg1"/>
                </a:solidFill>
                <a:latin typeface="Franklin Gothic Heavy" panose="020B0903020102020204" pitchFamily="34" charset="0"/>
              </a:rPr>
              <a:t>WHMIS TRAINING AND EDUCATION</a:t>
            </a:r>
            <a:endParaRPr lang="en-US" dirty="0">
              <a:solidFill>
                <a:schemeClr val="bg1"/>
              </a:solidFill>
              <a:latin typeface="Franklin Gothic Heavy" panose="020B0903020102020204" pitchFamily="34" charset="0"/>
            </a:endParaRPr>
          </a:p>
        </p:txBody>
      </p:sp>
      <p:sp>
        <p:nvSpPr>
          <p:cNvPr id="62" name="TextBox 61"/>
          <p:cNvSpPr txBox="1"/>
          <p:nvPr/>
        </p:nvSpPr>
        <p:spPr>
          <a:xfrm>
            <a:off x="-22184" y="2552976"/>
            <a:ext cx="2294626" cy="923330"/>
          </a:xfrm>
          <a:prstGeom prst="rect">
            <a:avLst/>
          </a:prstGeom>
          <a:noFill/>
          <a:ln>
            <a:noFill/>
          </a:ln>
        </p:spPr>
        <p:txBody>
          <a:bodyPr wrap="square" rtlCol="0">
            <a:spAutoFit/>
          </a:bodyPr>
          <a:lstStyle/>
          <a:p>
            <a:pPr algn="ctr"/>
            <a:r>
              <a:rPr lang="en-US" dirty="0" smtClean="0">
                <a:solidFill>
                  <a:schemeClr val="bg1"/>
                </a:solidFill>
                <a:latin typeface="Franklin Gothic Heavy" panose="020B0903020102020204" pitchFamily="34" charset="0"/>
              </a:rPr>
              <a:t>MATERIAL SAFETY DATA SHEETS (MSDS)</a:t>
            </a:r>
            <a:endParaRPr lang="en-US" dirty="0">
              <a:solidFill>
                <a:schemeClr val="bg1"/>
              </a:solidFill>
              <a:latin typeface="Franklin Gothic Heavy" panose="020B0903020102020204" pitchFamily="34" charset="0"/>
            </a:endParaRPr>
          </a:p>
        </p:txBody>
      </p:sp>
      <p:pic>
        <p:nvPicPr>
          <p:cNvPr id="52" name="ge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892" y="2776020"/>
            <a:ext cx="1448260" cy="1184651"/>
          </a:xfrm>
          <a:prstGeom prst="rect">
            <a:avLst/>
          </a:prstGeom>
        </p:spPr>
      </p:pic>
      <p:sp>
        <p:nvSpPr>
          <p:cNvPr id="40" name="TextBox 39"/>
          <p:cNvSpPr txBox="1"/>
          <p:nvPr/>
        </p:nvSpPr>
        <p:spPr>
          <a:xfrm>
            <a:off x="2818" y="155360"/>
            <a:ext cx="7132832" cy="707886"/>
          </a:xfrm>
          <a:prstGeom prst="rect">
            <a:avLst/>
          </a:prstGeom>
          <a:noFill/>
          <a:ln>
            <a:noFill/>
          </a:ln>
        </p:spPr>
        <p:txBody>
          <a:bodyPr wrap="square" rtlCol="0">
            <a:spAutoFit/>
          </a:bodyPr>
          <a:lstStyle/>
          <a:p>
            <a:r>
              <a:rPr lang="en-US" sz="3300" dirty="0" smtClean="0">
                <a:solidFill>
                  <a:schemeClr val="accent6"/>
                </a:solidFill>
                <a:latin typeface="Franklin Gothic Heavy" panose="020B0903020102020204" pitchFamily="34" charset="0"/>
              </a:rPr>
              <a:t> </a:t>
            </a:r>
            <a:r>
              <a:rPr lang="en-US" sz="4000" dirty="0" smtClean="0">
                <a:solidFill>
                  <a:schemeClr val="accent3"/>
                </a:solidFill>
                <a:latin typeface="Franklin Gothic Heavy" panose="020B0903020102020204" pitchFamily="34" charset="0"/>
              </a:rPr>
              <a:t>3 Basic Elements of WHMIS</a:t>
            </a:r>
            <a:endParaRPr lang="en-US" sz="4000" dirty="0">
              <a:solidFill>
                <a:schemeClr val="accent3"/>
              </a:solidFill>
              <a:latin typeface="Franklin Gothic Heavy" panose="020B09030201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3907" y="947131"/>
            <a:ext cx="710701" cy="94760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6324" y="2772322"/>
            <a:ext cx="757550" cy="520816"/>
          </a:xfrm>
          <a:prstGeom prst="rect">
            <a:avLst/>
          </a:prstGeom>
        </p:spPr>
      </p:pic>
      <p:pic>
        <p:nvPicPr>
          <p:cNvPr id="47" name="Picture 2" descr="Z:\Logos and Templates\Harri Logo Whi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TextBox 161"/>
          <p:cNvSpPr txBox="1"/>
          <p:nvPr/>
        </p:nvSpPr>
        <p:spPr>
          <a:xfrm>
            <a:off x="813272" y="231766"/>
            <a:ext cx="6798915" cy="646331"/>
          </a:xfrm>
          <a:prstGeom prst="rect">
            <a:avLst/>
          </a:prstGeom>
          <a:noFill/>
          <a:ln>
            <a:noFill/>
          </a:ln>
        </p:spPr>
        <p:txBody>
          <a:bodyPr wrap="square" rtlCol="0">
            <a:spAutoFit/>
          </a:bodyPr>
          <a:lstStyle/>
          <a:p>
            <a:r>
              <a:rPr lang="en-US" sz="3600" dirty="0">
                <a:solidFill>
                  <a:schemeClr val="accent1"/>
                </a:solidFill>
                <a:latin typeface="Franklin Gothic Heavy" panose="020B0903020102020204" pitchFamily="34" charset="0"/>
              </a:rPr>
              <a:t>Key WHMIS Participants</a:t>
            </a:r>
          </a:p>
        </p:txBody>
      </p:sp>
      <p:pic>
        <p:nvPicPr>
          <p:cNvPr id="150" name="people_stan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4309" y="4836130"/>
            <a:ext cx="2525896" cy="2052292"/>
          </a:xfrm>
          <a:prstGeom prst="rect">
            <a:avLst/>
          </a:prstGeom>
        </p:spPr>
      </p:pic>
      <p:sp>
        <p:nvSpPr>
          <p:cNvPr id="3" name="TextBox 2"/>
          <p:cNvSpPr txBox="1"/>
          <p:nvPr/>
        </p:nvSpPr>
        <p:spPr>
          <a:xfrm>
            <a:off x="1700727" y="892307"/>
            <a:ext cx="7225903" cy="4062651"/>
          </a:xfrm>
          <a:prstGeom prst="rect">
            <a:avLst/>
          </a:prstGeom>
          <a:noFill/>
        </p:spPr>
        <p:txBody>
          <a:bodyPr wrap="square" rtlCol="0">
            <a:spAutoFit/>
          </a:bodyPr>
          <a:lstStyle/>
          <a:p>
            <a:pPr algn="just">
              <a:buClr>
                <a:schemeClr val="accent1"/>
              </a:buClr>
            </a:pPr>
            <a:r>
              <a:rPr lang="en-CA" sz="2000" dirty="0" smtClean="0">
                <a:solidFill>
                  <a:schemeClr val="tx2"/>
                </a:solidFill>
              </a:rPr>
              <a:t>Suppliers</a:t>
            </a:r>
          </a:p>
          <a:p>
            <a:pPr marL="800100" lvl="1" indent="-342900" algn="just">
              <a:buClr>
                <a:schemeClr val="accent1"/>
              </a:buClr>
              <a:buFont typeface="Arial" pitchFamily="34" charset="0"/>
              <a:buChar char="•"/>
            </a:pPr>
            <a:r>
              <a:rPr lang="en-CA" sz="2000" dirty="0" smtClean="0">
                <a:solidFill>
                  <a:schemeClr val="tx2"/>
                </a:solidFill>
              </a:rPr>
              <a:t>Classify all controlled products</a:t>
            </a:r>
          </a:p>
          <a:p>
            <a:pPr marL="800100" lvl="1" indent="-342900" algn="just">
              <a:buClr>
                <a:schemeClr val="accent1"/>
              </a:buClr>
              <a:buFont typeface="Arial" pitchFamily="34" charset="0"/>
              <a:buChar char="•"/>
            </a:pPr>
            <a:r>
              <a:rPr lang="en-CA" sz="2000" dirty="0" smtClean="0">
                <a:solidFill>
                  <a:schemeClr val="tx2"/>
                </a:solidFill>
              </a:rPr>
              <a:t>Supply proper labels and MSDS</a:t>
            </a:r>
          </a:p>
          <a:p>
            <a:pPr marL="800100" lvl="1" indent="-342900" algn="just">
              <a:buClr>
                <a:schemeClr val="accent1"/>
              </a:buClr>
              <a:buFont typeface="Arial" pitchFamily="34" charset="0"/>
              <a:buChar char="•"/>
            </a:pPr>
            <a:r>
              <a:rPr lang="en-CA" sz="2000" dirty="0" smtClean="0">
                <a:solidFill>
                  <a:schemeClr val="tx2"/>
                </a:solidFill>
              </a:rPr>
              <a:t>Keep information on labels and MSDS current</a:t>
            </a:r>
          </a:p>
          <a:p>
            <a:pPr algn="just">
              <a:buClr>
                <a:schemeClr val="accent1"/>
              </a:buClr>
            </a:pPr>
            <a:r>
              <a:rPr lang="en-CA" sz="2000" dirty="0" smtClean="0">
                <a:solidFill>
                  <a:schemeClr val="tx2"/>
                </a:solidFill>
              </a:rPr>
              <a:t>Employers</a:t>
            </a:r>
          </a:p>
          <a:p>
            <a:pPr marL="800100" lvl="1" indent="-342900" algn="just">
              <a:buClr>
                <a:schemeClr val="accent1"/>
              </a:buClr>
              <a:buFont typeface="Arial" pitchFamily="34" charset="0"/>
              <a:buChar char="•"/>
            </a:pPr>
            <a:r>
              <a:rPr lang="en-CA" sz="2000" dirty="0" smtClean="0">
                <a:solidFill>
                  <a:schemeClr val="tx2"/>
                </a:solidFill>
              </a:rPr>
              <a:t>Educate and train workers</a:t>
            </a:r>
          </a:p>
          <a:p>
            <a:pPr marL="800100" lvl="1" indent="-342900" algn="just">
              <a:buClr>
                <a:schemeClr val="accent1"/>
              </a:buClr>
              <a:buFont typeface="Arial" pitchFamily="34" charset="0"/>
              <a:buChar char="•"/>
            </a:pPr>
            <a:r>
              <a:rPr lang="en-CA" sz="2000" dirty="0" smtClean="0">
                <a:solidFill>
                  <a:schemeClr val="tx2"/>
                </a:solidFill>
              </a:rPr>
              <a:t>Provide safe work procedures</a:t>
            </a:r>
          </a:p>
          <a:p>
            <a:pPr marL="800100" lvl="1" indent="-342900" algn="just">
              <a:buClr>
                <a:schemeClr val="accent1"/>
              </a:buClr>
              <a:buFont typeface="Arial" pitchFamily="34" charset="0"/>
              <a:buChar char="•"/>
            </a:pPr>
            <a:r>
              <a:rPr lang="en-CA" sz="2000" dirty="0" smtClean="0">
                <a:solidFill>
                  <a:schemeClr val="tx2"/>
                </a:solidFill>
              </a:rPr>
              <a:t>Ensure availability of proper up-to-date labels and MSDS</a:t>
            </a:r>
          </a:p>
          <a:p>
            <a:pPr algn="just">
              <a:buClr>
                <a:schemeClr val="accent1"/>
              </a:buClr>
            </a:pPr>
            <a:r>
              <a:rPr lang="en-CA" sz="2000" dirty="0" smtClean="0">
                <a:solidFill>
                  <a:schemeClr val="tx2"/>
                </a:solidFill>
              </a:rPr>
              <a:t>Workers</a:t>
            </a:r>
          </a:p>
          <a:p>
            <a:pPr marL="800100" lvl="1" indent="-342900" algn="just">
              <a:buClr>
                <a:schemeClr val="accent1"/>
              </a:buClr>
              <a:buFont typeface="Arial" pitchFamily="34" charset="0"/>
              <a:buChar char="•"/>
            </a:pPr>
            <a:r>
              <a:rPr lang="en-CA" sz="2000" dirty="0" smtClean="0">
                <a:solidFill>
                  <a:schemeClr val="tx2"/>
                </a:solidFill>
              </a:rPr>
              <a:t>Understand content and significance of labels and MSDS</a:t>
            </a:r>
          </a:p>
          <a:p>
            <a:pPr marL="800100" lvl="1" indent="-342900" algn="just">
              <a:buClr>
                <a:schemeClr val="accent1"/>
              </a:buClr>
              <a:buFont typeface="Arial" pitchFamily="34" charset="0"/>
              <a:buChar char="•"/>
            </a:pPr>
            <a:r>
              <a:rPr lang="en-CA" sz="2000" dirty="0" smtClean="0">
                <a:solidFill>
                  <a:schemeClr val="tx2"/>
                </a:solidFill>
              </a:rPr>
              <a:t>Follow safe work procedures and WHMIS requirements</a:t>
            </a:r>
          </a:p>
          <a:p>
            <a:pPr marL="800100" lvl="1" indent="-342900" algn="just">
              <a:buClr>
                <a:schemeClr val="accent1"/>
              </a:buClr>
              <a:buFont typeface="Arial" pitchFamily="34" charset="0"/>
              <a:buChar char="•"/>
            </a:pPr>
            <a:r>
              <a:rPr lang="en-CA" sz="2000" dirty="0" smtClean="0">
                <a:solidFill>
                  <a:schemeClr val="tx2"/>
                </a:solidFill>
              </a:rPr>
              <a:t>Notify employers about problems with labels and MSDS</a:t>
            </a:r>
          </a:p>
          <a:p>
            <a:endParaRPr lang="en-US" dirty="0"/>
          </a:p>
        </p:txBody>
      </p:sp>
      <p:pic>
        <p:nvPicPr>
          <p:cNvPr id="13"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6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1+#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 calcmode="lin" valueType="num">
                                      <p:cBhvr additive="base">
                                        <p:cTn id="19" dur="500" fill="hold"/>
                                        <p:tgtEl>
                                          <p:spTgt spid="156"/>
                                        </p:tgtEl>
                                        <p:attrNameLst>
                                          <p:attrName>ppt_x</p:attrName>
                                        </p:attrNameLst>
                                      </p:cBhvr>
                                      <p:tavLst>
                                        <p:tav tm="0">
                                          <p:val>
                                            <p:strVal val="#ppt_x"/>
                                          </p:val>
                                        </p:tav>
                                        <p:tav tm="100000">
                                          <p:val>
                                            <p:strVal val="#ppt_x"/>
                                          </p:val>
                                        </p:tav>
                                      </p:tavLst>
                                    </p:anim>
                                    <p:anim calcmode="lin" valueType="num">
                                      <p:cBhvr additive="base">
                                        <p:cTn id="20" dur="500" fill="hold"/>
                                        <p:tgtEl>
                                          <p:spTgt spid="156"/>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4"/>
                                        </p:tgtEl>
                                        <p:attrNameLst>
                                          <p:attrName>style.visibility</p:attrName>
                                        </p:attrNameLst>
                                      </p:cBhvr>
                                      <p:to>
                                        <p:strVal val="visible"/>
                                      </p:to>
                                    </p:set>
                                    <p:anim calcmode="lin" valueType="num">
                                      <p:cBhvr additive="base">
                                        <p:cTn id="27" dur="500" fill="hold"/>
                                        <p:tgtEl>
                                          <p:spTgt spid="134"/>
                                        </p:tgtEl>
                                        <p:attrNameLst>
                                          <p:attrName>ppt_x</p:attrName>
                                        </p:attrNameLst>
                                      </p:cBhvr>
                                      <p:tavLst>
                                        <p:tav tm="0">
                                          <p:val>
                                            <p:strVal val="1+#ppt_w/2"/>
                                          </p:val>
                                        </p:tav>
                                        <p:tav tm="100000">
                                          <p:val>
                                            <p:strVal val="#ppt_x"/>
                                          </p:val>
                                        </p:tav>
                                      </p:tavLst>
                                    </p:anim>
                                    <p:anim calcmode="lin" valueType="num">
                                      <p:cBhvr additive="base">
                                        <p:cTn id="28" dur="500" fill="hold"/>
                                        <p:tgtEl>
                                          <p:spTgt spid="1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fill="hold"/>
                                        <p:tgtEl>
                                          <p:spTgt spid="114"/>
                                        </p:tgtEl>
                                        <p:attrNameLst>
                                          <p:attrName>ppt_x</p:attrName>
                                        </p:attrNameLst>
                                      </p:cBhvr>
                                      <p:tavLst>
                                        <p:tav tm="0">
                                          <p:val>
                                            <p:strVal val="1+#ppt_w/2"/>
                                          </p:val>
                                        </p:tav>
                                        <p:tav tm="100000">
                                          <p:val>
                                            <p:strVal val="#ppt_x"/>
                                          </p:val>
                                        </p:tav>
                                      </p:tavLst>
                                    </p:anim>
                                    <p:anim calcmode="lin" valueType="num">
                                      <p:cBhvr additive="base">
                                        <p:cTn id="32"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13272" y="215434"/>
            <a:ext cx="6798915" cy="646331"/>
          </a:xfrm>
          <a:prstGeom prst="rect">
            <a:avLst/>
          </a:prstGeom>
          <a:noFill/>
          <a:ln>
            <a:noFill/>
          </a:ln>
        </p:spPr>
        <p:txBody>
          <a:bodyPr wrap="square" rtlCol="0">
            <a:spAutoFit/>
          </a:bodyPr>
          <a:lstStyle/>
          <a:p>
            <a:r>
              <a:rPr lang="en-US" sz="3600" dirty="0" smtClean="0">
                <a:solidFill>
                  <a:srgbClr val="AD0101"/>
                </a:solidFill>
                <a:latin typeface="Franklin Gothic Heavy" panose="020B0903020102020204" pitchFamily="34" charset="0"/>
              </a:rPr>
              <a:t>WHMIS ELEMENTS</a:t>
            </a:r>
            <a:endParaRPr lang="en-US" sz="3600" dirty="0">
              <a:solidFill>
                <a:srgbClr val="AD0101"/>
              </a:solidFill>
              <a:latin typeface="Franklin Gothic Heavy" panose="020B0903020102020204" pitchFamily="34" charset="0"/>
            </a:endParaRPr>
          </a:p>
        </p:txBody>
      </p:sp>
      <p:sp>
        <p:nvSpPr>
          <p:cNvPr id="3" name="TextBox 2"/>
          <p:cNvSpPr txBox="1"/>
          <p:nvPr/>
        </p:nvSpPr>
        <p:spPr>
          <a:xfrm>
            <a:off x="1554079" y="892307"/>
            <a:ext cx="7003326" cy="2215991"/>
          </a:xfrm>
          <a:prstGeom prst="rect">
            <a:avLst/>
          </a:prstGeom>
          <a:noFill/>
        </p:spPr>
        <p:txBody>
          <a:bodyPr wrap="square" rtlCol="0">
            <a:spAutoFit/>
          </a:bodyPr>
          <a:lstStyle/>
          <a:p>
            <a:pPr algn="just"/>
            <a:r>
              <a:rPr lang="en-CA" sz="2000" dirty="0">
                <a:solidFill>
                  <a:schemeClr val="tx2"/>
                </a:solidFill>
              </a:rPr>
              <a:t>WHMIS controlled products are classified by their hazard. There are six hazard classes and eight hazard symbols that identify the specific </a:t>
            </a:r>
            <a:r>
              <a:rPr lang="en-CA" sz="2000" dirty="0" smtClean="0">
                <a:solidFill>
                  <a:schemeClr val="tx2"/>
                </a:solidFill>
              </a:rPr>
              <a:t>hazards (there </a:t>
            </a:r>
            <a:r>
              <a:rPr lang="en-CA" sz="2000" dirty="0">
                <a:solidFill>
                  <a:schemeClr val="tx2"/>
                </a:solidFill>
              </a:rPr>
              <a:t>are three symbols in Class </a:t>
            </a:r>
            <a:r>
              <a:rPr lang="en-CA" sz="2000" dirty="0" smtClean="0">
                <a:solidFill>
                  <a:schemeClr val="tx2"/>
                </a:solidFill>
              </a:rPr>
              <a:t>D). </a:t>
            </a:r>
          </a:p>
          <a:p>
            <a:pPr algn="just"/>
            <a:endParaRPr lang="en-CA" sz="2000" dirty="0">
              <a:solidFill>
                <a:schemeClr val="tx2"/>
              </a:solidFill>
            </a:endParaRPr>
          </a:p>
          <a:p>
            <a:pPr algn="just"/>
            <a:r>
              <a:rPr lang="en-CA" sz="2000" dirty="0" smtClean="0">
                <a:solidFill>
                  <a:schemeClr val="tx2"/>
                </a:solidFill>
              </a:rPr>
              <a:t>The </a:t>
            </a:r>
            <a:r>
              <a:rPr lang="en-CA" sz="2000" dirty="0">
                <a:solidFill>
                  <a:schemeClr val="tx2"/>
                </a:solidFill>
              </a:rPr>
              <a:t>eight hazard symbols identify the specific hazards of controlled products. </a:t>
            </a:r>
          </a:p>
          <a:p>
            <a:endParaRPr lang="en-US" dirty="0">
              <a:solidFill>
                <a:prstClr val="black"/>
              </a:solidFill>
            </a:endParaRP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471" y="3412047"/>
            <a:ext cx="3086100" cy="291111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3" name="Picture 2" descr="Z:\Logos and Templates\Harri Logo 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86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additive="base">
                                        <p:cTn id="19" dur="500" fill="hold"/>
                                        <p:tgtEl>
                                          <p:spTgt spid="134"/>
                                        </p:tgtEl>
                                        <p:attrNameLst>
                                          <p:attrName>ppt_x</p:attrName>
                                        </p:attrNameLst>
                                      </p:cBhvr>
                                      <p:tavLst>
                                        <p:tav tm="0">
                                          <p:val>
                                            <p:strVal val="1+#ppt_w/2"/>
                                          </p:val>
                                        </p:tav>
                                        <p:tav tm="100000">
                                          <p:val>
                                            <p:strVal val="#ppt_x"/>
                                          </p:val>
                                        </p:tav>
                                      </p:tavLst>
                                    </p:anim>
                                    <p:anim calcmode="lin" valueType="num">
                                      <p:cBhvr additive="base">
                                        <p:cTn id="20" dur="500" fill="hold"/>
                                        <p:tgtEl>
                                          <p:spTgt spid="13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anim calcmode="lin" valueType="num">
                                      <p:cBhvr additive="base">
                                        <p:cTn id="23" dur="500" fill="hold"/>
                                        <p:tgtEl>
                                          <p:spTgt spid="114"/>
                                        </p:tgtEl>
                                        <p:attrNameLst>
                                          <p:attrName>ppt_x</p:attrName>
                                        </p:attrNameLst>
                                      </p:cBhvr>
                                      <p:tavLst>
                                        <p:tav tm="0">
                                          <p:val>
                                            <p:strVal val="1+#ppt_w/2"/>
                                          </p:val>
                                        </p:tav>
                                        <p:tav tm="100000">
                                          <p:val>
                                            <p:strVal val="#ppt_x"/>
                                          </p:val>
                                        </p:tav>
                                      </p:tavLst>
                                    </p:anim>
                                    <p:anim calcmode="lin" valueType="num">
                                      <p:cBhvr additive="base">
                                        <p:cTn id="24" dur="500" fill="hold"/>
                                        <p:tgtEl>
                                          <p:spTgt spid="114"/>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ppt_x"/>
                                          </p:val>
                                        </p:tav>
                                        <p:tav tm="100000">
                                          <p:val>
                                            <p:strVal val="#ppt_x"/>
                                          </p:val>
                                        </p:tav>
                                      </p:tavLst>
                                    </p:anim>
                                    <p:anim calcmode="lin" valueType="num">
                                      <p:cBhvr additive="base">
                                        <p:cTn id="2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5624" y="96151"/>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orange"/>
          <p:cNvSpPr/>
          <p:nvPr/>
        </p:nvSpPr>
        <p:spPr>
          <a:xfrm>
            <a:off x="126301" y="4888627"/>
            <a:ext cx="848662" cy="17167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box_grey"/>
          <p:cNvSpPr/>
          <p:nvPr/>
        </p:nvSpPr>
        <p:spPr>
          <a:xfrm>
            <a:off x="6373261" y="2130099"/>
            <a:ext cx="832071" cy="833505"/>
          </a:xfrm>
          <a:prstGeom prst="rect">
            <a:avLst/>
          </a:prstGeom>
          <a:solidFill>
            <a:schemeClr val="accent4">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box_grey"/>
          <p:cNvSpPr/>
          <p:nvPr/>
        </p:nvSpPr>
        <p:spPr>
          <a:xfrm>
            <a:off x="3695345" y="2134695"/>
            <a:ext cx="1735251" cy="826924"/>
          </a:xfrm>
          <a:prstGeom prst="rect">
            <a:avLst/>
          </a:prstGeom>
          <a:solidFill>
            <a:schemeClr val="accent1">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1045233" y="4888627"/>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053359" y="5777082"/>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box_grey"/>
          <p:cNvSpPr/>
          <p:nvPr/>
        </p:nvSpPr>
        <p:spPr>
          <a:xfrm>
            <a:off x="8188501" y="1003143"/>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176449" y="5887348"/>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box_yellow"/>
          <p:cNvSpPr/>
          <p:nvPr/>
        </p:nvSpPr>
        <p:spPr>
          <a:xfrm>
            <a:off x="3695345" y="1249536"/>
            <a:ext cx="840068" cy="826593"/>
          </a:xfrm>
          <a:prstGeom prst="rect">
            <a:avLst/>
          </a:prstGeom>
          <a:solidFill>
            <a:schemeClr val="accent5">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box_green"/>
          <p:cNvSpPr/>
          <p:nvPr/>
        </p:nvSpPr>
        <p:spPr>
          <a:xfrm>
            <a:off x="8192666" y="96151"/>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TextBox 52"/>
          <p:cNvSpPr txBox="1"/>
          <p:nvPr/>
        </p:nvSpPr>
        <p:spPr>
          <a:xfrm>
            <a:off x="232011" y="157822"/>
            <a:ext cx="7367861" cy="646331"/>
          </a:xfrm>
          <a:prstGeom prst="rect">
            <a:avLst/>
          </a:prstGeom>
          <a:noFill/>
          <a:ln>
            <a:noFill/>
          </a:ln>
        </p:spPr>
        <p:txBody>
          <a:bodyPr wrap="square" rtlCol="0">
            <a:spAutoFit/>
          </a:bodyPr>
          <a:lstStyle/>
          <a:p>
            <a:r>
              <a:rPr lang="en-US" sz="3600" dirty="0" smtClean="0">
                <a:solidFill>
                  <a:srgbClr val="AC956E"/>
                </a:solidFill>
                <a:latin typeface="Franklin Gothic Heavy" panose="020B0903020102020204" pitchFamily="34" charset="0"/>
              </a:rPr>
              <a:t>CLASS A: Compressed Gas</a:t>
            </a:r>
            <a:endParaRPr lang="en-US" sz="3600" dirty="0">
              <a:solidFill>
                <a:srgbClr val="AC956E"/>
              </a:solidFill>
              <a:latin typeface="Franklin Gothic Heavy" panose="020B0903020102020204" pitchFamily="34" charset="0"/>
            </a:endParaRPr>
          </a:p>
        </p:txBody>
      </p:sp>
      <p:sp>
        <p:nvSpPr>
          <p:cNvPr id="55" name="TextBox 54"/>
          <p:cNvSpPr txBox="1"/>
          <p:nvPr/>
        </p:nvSpPr>
        <p:spPr>
          <a:xfrm>
            <a:off x="419183" y="1050114"/>
            <a:ext cx="7757265" cy="3724096"/>
          </a:xfrm>
          <a:prstGeom prst="rect">
            <a:avLst/>
          </a:prstGeom>
          <a:noFill/>
          <a:ln>
            <a:noFill/>
          </a:ln>
        </p:spPr>
        <p:txBody>
          <a:bodyPr wrap="square" rtlCol="0">
            <a:spAutoFit/>
          </a:bodyPr>
          <a:lstStyle/>
          <a:p>
            <a:r>
              <a:rPr lang="en-US" sz="2000" dirty="0">
                <a:solidFill>
                  <a:prstClr val="white"/>
                </a:solidFill>
                <a:cs typeface="Arial" panose="020B0604020202020204" pitchFamily="34" charset="0"/>
              </a:rPr>
              <a:t>Gas under </a:t>
            </a:r>
            <a:r>
              <a:rPr lang="en-US" sz="2000" dirty="0" smtClean="0">
                <a:solidFill>
                  <a:prstClr val="white"/>
                </a:solidFill>
                <a:cs typeface="Arial" panose="020B0604020202020204" pitchFamily="34" charset="0"/>
              </a:rPr>
              <a:t>pressure</a:t>
            </a:r>
            <a:endParaRPr lang="en-US" sz="2000" dirty="0">
              <a:solidFill>
                <a:prstClr val="white"/>
              </a:solidFill>
              <a:cs typeface="Arial" panose="020B0604020202020204" pitchFamily="34" charset="0"/>
            </a:endParaRPr>
          </a:p>
          <a:p>
            <a:endParaRPr lang="en-US" sz="2000" dirty="0" smtClean="0">
              <a:solidFill>
                <a:prstClr val="white"/>
              </a:solidFill>
              <a:cs typeface="Arial" panose="020B0604020202020204" pitchFamily="34" charset="0"/>
            </a:endParaRPr>
          </a:p>
          <a:p>
            <a:r>
              <a:rPr lang="en-US" sz="2000" dirty="0" smtClean="0">
                <a:solidFill>
                  <a:prstClr val="white"/>
                </a:solidFill>
                <a:cs typeface="Arial" panose="020B0604020202020204" pitchFamily="34" charset="0"/>
              </a:rPr>
              <a:t>Examples</a:t>
            </a:r>
            <a:r>
              <a:rPr lang="en-US" sz="2000" dirty="0">
                <a:solidFill>
                  <a:prstClr val="white"/>
                </a:solidFill>
                <a:cs typeface="Arial" panose="020B0604020202020204" pitchFamily="34" charset="0"/>
              </a:rPr>
              <a:t>: </a:t>
            </a:r>
            <a:endParaRPr lang="en-US" sz="2000" dirty="0" smtClean="0">
              <a:solidFill>
                <a:prstClr val="white"/>
              </a:solidFill>
              <a:cs typeface="Arial" panose="020B0604020202020204" pitchFamily="34" charset="0"/>
            </a:endParaRPr>
          </a:p>
          <a:p>
            <a:r>
              <a:rPr lang="en-US" sz="2000" dirty="0">
                <a:solidFill>
                  <a:prstClr val="white"/>
                </a:solidFill>
                <a:cs typeface="Arial" panose="020B0604020202020204" pitchFamily="34" charset="0"/>
              </a:rPr>
              <a:t>B</a:t>
            </a:r>
            <a:r>
              <a:rPr lang="en-US" sz="2000" dirty="0" smtClean="0">
                <a:solidFill>
                  <a:prstClr val="white"/>
                </a:solidFill>
                <a:cs typeface="Arial" panose="020B0604020202020204" pitchFamily="34" charset="0"/>
              </a:rPr>
              <a:t>utane</a:t>
            </a:r>
            <a:r>
              <a:rPr lang="en-US" sz="2000" dirty="0">
                <a:solidFill>
                  <a:prstClr val="white"/>
                </a:solidFill>
                <a:cs typeface="Arial" panose="020B0604020202020204" pitchFamily="34" charset="0"/>
              </a:rPr>
              <a:t>, propane, acetylene, and fire extinguishers</a:t>
            </a:r>
          </a:p>
          <a:p>
            <a:endParaRPr lang="en-US" sz="2000" dirty="0">
              <a:solidFill>
                <a:prstClr val="white"/>
              </a:solidFill>
              <a:cs typeface="Arial" panose="020B0604020202020204" pitchFamily="34" charset="0"/>
            </a:endParaRPr>
          </a:p>
          <a:p>
            <a:r>
              <a:rPr lang="en-US" sz="2000" dirty="0" smtClean="0">
                <a:solidFill>
                  <a:prstClr val="white"/>
                </a:solidFill>
                <a:cs typeface="Arial" panose="020B0604020202020204" pitchFamily="34" charset="0"/>
              </a:rPr>
              <a:t>Hazards:</a:t>
            </a:r>
          </a:p>
          <a:p>
            <a:r>
              <a:rPr lang="en-US" sz="2000" dirty="0" smtClean="0">
                <a:solidFill>
                  <a:prstClr val="white"/>
                </a:solidFill>
                <a:cs typeface="Arial" panose="020B0604020202020204" pitchFamily="34" charset="0"/>
              </a:rPr>
              <a:t>If </a:t>
            </a:r>
            <a:r>
              <a:rPr lang="en-US" sz="2000" dirty="0">
                <a:solidFill>
                  <a:prstClr val="white"/>
                </a:solidFill>
                <a:cs typeface="Arial" panose="020B0604020202020204" pitchFamily="34" charset="0"/>
              </a:rPr>
              <a:t>a pressurized container is punctured because it is dropped or exposed </a:t>
            </a:r>
            <a:r>
              <a:rPr lang="en-US" sz="2000" dirty="0" smtClean="0">
                <a:solidFill>
                  <a:prstClr val="white"/>
                </a:solidFill>
                <a:cs typeface="Arial" panose="020B0604020202020204" pitchFamily="34" charset="0"/>
              </a:rPr>
              <a:t>to excessive </a:t>
            </a:r>
            <a:r>
              <a:rPr lang="en-US" sz="2000" dirty="0">
                <a:solidFill>
                  <a:prstClr val="white"/>
                </a:solidFill>
                <a:cs typeface="Arial" panose="020B0604020202020204" pitchFamily="34" charset="0"/>
              </a:rPr>
              <a:t>heat, the exploding fragments or rocket-like projectiles present </a:t>
            </a:r>
            <a:r>
              <a:rPr lang="en-US" sz="2000" dirty="0" smtClean="0">
                <a:solidFill>
                  <a:prstClr val="white"/>
                </a:solidFill>
                <a:cs typeface="Arial" panose="020B0604020202020204" pitchFamily="34" charset="0"/>
              </a:rPr>
              <a:t>a serious </a:t>
            </a:r>
            <a:r>
              <a:rPr lang="en-US" sz="2000" dirty="0">
                <a:solidFill>
                  <a:prstClr val="white"/>
                </a:solidFill>
                <a:cs typeface="Arial" panose="020B0604020202020204" pitchFamily="34" charset="0"/>
              </a:rPr>
              <a:t>physical hazard. </a:t>
            </a:r>
            <a:r>
              <a:rPr lang="en-US" sz="2000" dirty="0" smtClean="0">
                <a:solidFill>
                  <a:prstClr val="white"/>
                </a:solidFill>
                <a:cs typeface="Arial" panose="020B0604020202020204" pitchFamily="34" charset="0"/>
              </a:rPr>
              <a:t>Heat </a:t>
            </a:r>
            <a:r>
              <a:rPr lang="en-US" sz="2000" dirty="0">
                <a:solidFill>
                  <a:prstClr val="white"/>
                </a:solidFill>
                <a:cs typeface="Arial" panose="020B0604020202020204" pitchFamily="34" charset="0"/>
              </a:rPr>
              <a:t>may cause container to </a:t>
            </a:r>
            <a:r>
              <a:rPr lang="en-US" sz="2000" dirty="0" smtClean="0">
                <a:solidFill>
                  <a:prstClr val="white"/>
                </a:solidFill>
                <a:cs typeface="Arial" panose="020B0604020202020204" pitchFamily="34" charset="0"/>
              </a:rPr>
              <a:t>explode. Container </a:t>
            </a:r>
            <a:r>
              <a:rPr lang="en-US" sz="2000" dirty="0">
                <a:solidFill>
                  <a:prstClr val="white"/>
                </a:solidFill>
                <a:cs typeface="Arial" panose="020B0604020202020204" pitchFamily="34" charset="0"/>
              </a:rPr>
              <a:t>may explode if dropped.</a:t>
            </a:r>
          </a:p>
          <a:p>
            <a:endParaRPr lang="en-US" b="1" dirty="0" smtClean="0">
              <a:solidFill>
                <a:prstClr val="white"/>
              </a:solidFill>
              <a:latin typeface="Franklin Gothic Heavy" panose="020B0903020102020204" pitchFamily="34" charset="0"/>
              <a:cs typeface="Arial" panose="020B0604020202020204" pitchFamily="34" charset="0"/>
            </a:endParaRPr>
          </a:p>
          <a:p>
            <a:pPr algn="ctr"/>
            <a:endParaRPr lang="en-US" b="1" dirty="0">
              <a:solidFill>
                <a:prstClr val="black"/>
              </a:solidFill>
              <a:latin typeface="Franklin Gothic Heavy" panose="020B0903020102020204" pitchFamily="34" charset="0"/>
              <a:cs typeface="Arial" panose="020B0604020202020204" pitchFamily="34" charset="0"/>
            </a:endParaRPr>
          </a:p>
        </p:txBody>
      </p:sp>
      <p:pic>
        <p:nvPicPr>
          <p:cNvPr id="56" name="st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95" y="742546"/>
            <a:ext cx="184832" cy="184832"/>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596" y="4120754"/>
            <a:ext cx="2611739" cy="260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Z:\Logos and Templates\Harri Logo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1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500" fill="hold"/>
                                        <p:tgtEl>
                                          <p:spTgt spid="142"/>
                                        </p:tgtEl>
                                        <p:attrNameLst>
                                          <p:attrName>ppt_x</p:attrName>
                                        </p:attrNameLst>
                                      </p:cBhvr>
                                      <p:tavLst>
                                        <p:tav tm="0">
                                          <p:val>
                                            <p:strVal val="1+#ppt_w/2"/>
                                          </p:val>
                                        </p:tav>
                                        <p:tav tm="100000">
                                          <p:val>
                                            <p:strVal val="#ppt_x"/>
                                          </p:val>
                                        </p:tav>
                                      </p:tavLst>
                                    </p:anim>
                                    <p:anim calcmode="lin" valueType="num">
                                      <p:cBhvr additive="base">
                                        <p:cTn id="24" dur="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5122"/>
                                        </p:tgtEl>
                                        <p:attrNameLst>
                                          <p:attrName>style.visibility</p:attrName>
                                        </p:attrNameLst>
                                      </p:cBhvr>
                                      <p:to>
                                        <p:strVal val="visible"/>
                                      </p:to>
                                    </p:set>
                                    <p:anim calcmode="lin" valueType="num">
                                      <p:cBhvr additive="base">
                                        <p:cTn id="32" dur="500" fill="hold"/>
                                        <p:tgtEl>
                                          <p:spTgt spid="5122"/>
                                        </p:tgtEl>
                                        <p:attrNameLst>
                                          <p:attrName>ppt_x</p:attrName>
                                        </p:attrNameLst>
                                      </p:cBhvr>
                                      <p:tavLst>
                                        <p:tav tm="0">
                                          <p:val>
                                            <p:strVal val="#ppt_x"/>
                                          </p:val>
                                        </p:tav>
                                        <p:tav tm="100000">
                                          <p:val>
                                            <p:strVal val="#ppt_x"/>
                                          </p:val>
                                        </p:tav>
                                      </p:tavLst>
                                    </p:anim>
                                    <p:anim calcmode="lin" valueType="num">
                                      <p:cBhvr additive="base">
                                        <p:cTn id="33"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animBg="1"/>
      <p:bldP spid="139" grpId="0" animBg="1"/>
      <p:bldP spid="1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alpha val="43000"/>
              </a:schemeClr>
            </a:gs>
          </a:gsLst>
          <a:lin ang="5400000" scaled="1"/>
          <a:tileRect/>
        </a:gradFill>
        <a:effectLst/>
      </p:bgPr>
    </p:bg>
    <p:spTree>
      <p:nvGrpSpPr>
        <p:cNvPr id="1" name=""/>
        <p:cNvGrpSpPr/>
        <p:nvPr/>
      </p:nvGrpSpPr>
      <p:grpSpPr>
        <a:xfrm>
          <a:off x="0" y="0"/>
          <a:ext cx="0" cy="0"/>
          <a:chOff x="0" y="0"/>
          <a:chExt cx="0" cy="0"/>
        </a:xfrm>
      </p:grpSpPr>
      <p:sp>
        <p:nvSpPr>
          <p:cNvPr id="2" name="box_blue"/>
          <p:cNvSpPr/>
          <p:nvPr/>
        </p:nvSpPr>
        <p:spPr>
          <a:xfrm>
            <a:off x="144624" y="227705"/>
            <a:ext cx="614501" cy="6090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8318552" y="6141689"/>
            <a:ext cx="624895" cy="603498"/>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4" name="box_green"/>
          <p:cNvSpPr/>
          <p:nvPr/>
        </p:nvSpPr>
        <p:spPr>
          <a:xfrm>
            <a:off x="8318552" y="5483706"/>
            <a:ext cx="622646" cy="6041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58004" y="860147"/>
            <a:ext cx="601121" cy="640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04416" y="223366"/>
            <a:ext cx="626705" cy="1276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3" name="box_grey"/>
          <p:cNvSpPr/>
          <p:nvPr/>
        </p:nvSpPr>
        <p:spPr>
          <a:xfrm>
            <a:off x="6917726" y="6152694"/>
            <a:ext cx="633968" cy="592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green"/>
          <p:cNvSpPr/>
          <p:nvPr/>
        </p:nvSpPr>
        <p:spPr>
          <a:xfrm>
            <a:off x="7612187" y="5483706"/>
            <a:ext cx="617849" cy="12614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2" name="TextBox 161"/>
          <p:cNvSpPr txBox="1"/>
          <p:nvPr/>
        </p:nvSpPr>
        <p:spPr>
          <a:xfrm>
            <a:off x="804417" y="306149"/>
            <a:ext cx="8156208" cy="492443"/>
          </a:xfrm>
          <a:prstGeom prst="rect">
            <a:avLst/>
          </a:prstGeom>
          <a:noFill/>
          <a:ln>
            <a:noFill/>
          </a:ln>
        </p:spPr>
        <p:txBody>
          <a:bodyPr wrap="square" rtlCol="0">
            <a:spAutoFit/>
          </a:bodyPr>
          <a:lstStyle/>
          <a:p>
            <a:r>
              <a:rPr lang="en-US" sz="2600" dirty="0">
                <a:solidFill>
                  <a:schemeClr val="accent1"/>
                </a:solidFill>
                <a:latin typeface="Franklin Gothic Heavy" panose="020B0903020102020204" pitchFamily="34" charset="0"/>
              </a:rPr>
              <a:t>CLASS B: Flammable and Combustible Materials</a:t>
            </a:r>
          </a:p>
        </p:txBody>
      </p:sp>
      <p:sp>
        <p:nvSpPr>
          <p:cNvPr id="3" name="TextBox 2"/>
          <p:cNvSpPr txBox="1"/>
          <p:nvPr/>
        </p:nvSpPr>
        <p:spPr>
          <a:xfrm>
            <a:off x="858904" y="1104876"/>
            <a:ext cx="8136782" cy="3139321"/>
          </a:xfrm>
          <a:prstGeom prst="rect">
            <a:avLst/>
          </a:prstGeom>
          <a:noFill/>
        </p:spPr>
        <p:txBody>
          <a:bodyPr wrap="square" rtlCol="0">
            <a:spAutoFit/>
          </a:bodyPr>
          <a:lstStyle/>
          <a:p>
            <a:r>
              <a:rPr lang="en-US" dirty="0">
                <a:solidFill>
                  <a:schemeClr val="tx2"/>
                </a:solidFill>
                <a:cs typeface="Arial" panose="020B0604020202020204" pitchFamily="34" charset="0"/>
              </a:rPr>
              <a:t>May catch fire or explode </a:t>
            </a:r>
          </a:p>
          <a:p>
            <a:endParaRPr lang="en-US" dirty="0" smtClean="0">
              <a:solidFill>
                <a:schemeClr val="tx2"/>
              </a:solidFill>
              <a:cs typeface="Arial" panose="020B0604020202020204" pitchFamily="34" charset="0"/>
            </a:endParaRPr>
          </a:p>
          <a:p>
            <a:r>
              <a:rPr lang="en-US" dirty="0" smtClean="0">
                <a:solidFill>
                  <a:schemeClr val="tx2"/>
                </a:solidFill>
                <a:cs typeface="Arial" panose="020B0604020202020204" pitchFamily="34" charset="0"/>
              </a:rPr>
              <a:t>Examples</a:t>
            </a:r>
            <a:r>
              <a:rPr lang="en-US" dirty="0">
                <a:solidFill>
                  <a:schemeClr val="tx2"/>
                </a:solidFill>
                <a:cs typeface="Arial" panose="020B0604020202020204" pitchFamily="34" charset="0"/>
              </a:rPr>
              <a:t>: </a:t>
            </a:r>
            <a:endParaRPr lang="en-US" dirty="0" smtClean="0">
              <a:solidFill>
                <a:schemeClr val="tx2"/>
              </a:solidFill>
              <a:cs typeface="Arial" panose="020B0604020202020204" pitchFamily="34" charset="0"/>
            </a:endParaRPr>
          </a:p>
          <a:p>
            <a:r>
              <a:rPr lang="en-US" dirty="0">
                <a:solidFill>
                  <a:schemeClr val="tx2"/>
                </a:solidFill>
                <a:cs typeface="Arial" panose="020B0604020202020204" pitchFamily="34" charset="0"/>
              </a:rPr>
              <a:t>A</a:t>
            </a:r>
            <a:r>
              <a:rPr lang="en-US" dirty="0" smtClean="0">
                <a:solidFill>
                  <a:schemeClr val="tx2"/>
                </a:solidFill>
                <a:cs typeface="Arial" panose="020B0604020202020204" pitchFamily="34" charset="0"/>
              </a:rPr>
              <a:t>cetone</a:t>
            </a:r>
            <a:r>
              <a:rPr lang="en-US" dirty="0">
                <a:solidFill>
                  <a:schemeClr val="tx2"/>
                </a:solidFill>
                <a:cs typeface="Arial" panose="020B0604020202020204" pitchFamily="34" charset="0"/>
              </a:rPr>
              <a:t>, isopropyl alcohol, </a:t>
            </a:r>
            <a:r>
              <a:rPr lang="en-US" dirty="0" err="1">
                <a:solidFill>
                  <a:schemeClr val="tx2"/>
                </a:solidFill>
                <a:cs typeface="Arial" panose="020B0604020202020204" pitchFamily="34" charset="0"/>
              </a:rPr>
              <a:t>stoddart</a:t>
            </a:r>
            <a:r>
              <a:rPr lang="en-US" dirty="0">
                <a:solidFill>
                  <a:schemeClr val="tx2"/>
                </a:solidFill>
                <a:cs typeface="Arial" panose="020B0604020202020204" pitchFamily="34" charset="0"/>
              </a:rPr>
              <a:t> solvent</a:t>
            </a:r>
          </a:p>
          <a:p>
            <a:endParaRPr lang="en-US" dirty="0">
              <a:solidFill>
                <a:schemeClr val="tx2"/>
              </a:solidFill>
              <a:cs typeface="Arial" panose="020B0604020202020204" pitchFamily="34" charset="0"/>
            </a:endParaRPr>
          </a:p>
          <a:p>
            <a:r>
              <a:rPr lang="en-US" dirty="0">
                <a:solidFill>
                  <a:schemeClr val="tx2"/>
                </a:solidFill>
                <a:cs typeface="Arial" panose="020B0604020202020204" pitchFamily="34" charset="0"/>
              </a:rPr>
              <a:t>Hazards:</a:t>
            </a:r>
          </a:p>
          <a:p>
            <a:r>
              <a:rPr lang="en-US" dirty="0">
                <a:solidFill>
                  <a:schemeClr val="tx2"/>
                </a:solidFill>
                <a:cs typeface="Arial" panose="020B0604020202020204" pitchFamily="34" charset="0"/>
              </a:rPr>
              <a:t>Flammables are more dangerous than combustibles because they ignite more easily. During use, they must be kept away from ignition sources such as sparks or open flames. When not in use, they must be stored in fire-resistant cabinets or other specified storage areas.</a:t>
            </a:r>
          </a:p>
          <a:p>
            <a:endParaRPr lang="en-US" dirty="0">
              <a:solidFill>
                <a:prstClr val="black"/>
              </a:solidFill>
            </a:endParaRPr>
          </a:p>
        </p:txBody>
      </p:sp>
      <p:pic>
        <p:nvPicPr>
          <p:cNvPr id="4098" name="Picture 2" descr="Z:\Logos and Templates\Harri Logo 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4" y="5785779"/>
            <a:ext cx="850924" cy="8722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48" y="4408098"/>
            <a:ext cx="2332390" cy="233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500" fill="hold"/>
                                        <p:tgtEl>
                                          <p:spTgt spid="139"/>
                                        </p:tgtEl>
                                        <p:attrNameLst>
                                          <p:attrName>ppt_x</p:attrName>
                                        </p:attrNameLst>
                                      </p:cBhvr>
                                      <p:tavLst>
                                        <p:tav tm="0">
                                          <p:val>
                                            <p:strVal val="0-#ppt_w/2"/>
                                          </p:val>
                                        </p:tav>
                                        <p:tav tm="100000">
                                          <p:val>
                                            <p:strVal val="#ppt_x"/>
                                          </p:val>
                                        </p:tav>
                                      </p:tavLst>
                                    </p:anim>
                                    <p:anim calcmode="lin" valueType="num">
                                      <p:cBhvr additive="base">
                                        <p:cTn id="12" dur="5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fill="hold"/>
                                        <p:tgtEl>
                                          <p:spTgt spid="134"/>
                                        </p:tgtEl>
                                        <p:attrNameLst>
                                          <p:attrName>ppt_x</p:attrName>
                                        </p:attrNameLst>
                                      </p:cBhvr>
                                      <p:tavLst>
                                        <p:tav tm="0">
                                          <p:val>
                                            <p:strVal val="1+#ppt_w/2"/>
                                          </p:val>
                                        </p:tav>
                                        <p:tav tm="100000">
                                          <p:val>
                                            <p:strVal val="#ppt_x"/>
                                          </p:val>
                                        </p:tav>
                                      </p:tavLst>
                                    </p:anim>
                                    <p:anim calcmode="lin" valueType="num">
                                      <p:cBhvr additive="base">
                                        <p:cTn id="24" dur="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3"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34" grpId="0" animBg="1"/>
      <p:bldP spid="139" grpId="0" animBg="1"/>
      <p:bldP spid="156" grpId="0" animBg="1"/>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box_blue"/>
          <p:cNvSpPr/>
          <p:nvPr/>
        </p:nvSpPr>
        <p:spPr>
          <a:xfrm>
            <a:off x="135624" y="96151"/>
            <a:ext cx="825879" cy="8312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6" name="box_orange"/>
          <p:cNvSpPr/>
          <p:nvPr/>
        </p:nvSpPr>
        <p:spPr>
          <a:xfrm>
            <a:off x="126301" y="4888627"/>
            <a:ext cx="848662" cy="171677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8" name="box_grey"/>
          <p:cNvSpPr/>
          <p:nvPr/>
        </p:nvSpPr>
        <p:spPr>
          <a:xfrm>
            <a:off x="6373261" y="2130099"/>
            <a:ext cx="832071" cy="833505"/>
          </a:xfrm>
          <a:prstGeom prst="rect">
            <a:avLst/>
          </a:prstGeom>
          <a:solidFill>
            <a:schemeClr val="accent4">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3" name="box_grey"/>
          <p:cNvSpPr/>
          <p:nvPr/>
        </p:nvSpPr>
        <p:spPr>
          <a:xfrm>
            <a:off x="3695345" y="2134695"/>
            <a:ext cx="1735251" cy="826924"/>
          </a:xfrm>
          <a:prstGeom prst="rect">
            <a:avLst/>
          </a:prstGeom>
          <a:solidFill>
            <a:schemeClr val="accent1">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4" name="box_grey"/>
          <p:cNvSpPr/>
          <p:nvPr/>
        </p:nvSpPr>
        <p:spPr>
          <a:xfrm>
            <a:off x="1045233" y="4888627"/>
            <a:ext cx="828752" cy="839001"/>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9" name="box_green"/>
          <p:cNvSpPr/>
          <p:nvPr/>
        </p:nvSpPr>
        <p:spPr>
          <a:xfrm>
            <a:off x="1053359" y="5777082"/>
            <a:ext cx="812499" cy="8283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2" name="box_grey"/>
          <p:cNvSpPr/>
          <p:nvPr/>
        </p:nvSpPr>
        <p:spPr>
          <a:xfrm>
            <a:off x="8188501" y="1003143"/>
            <a:ext cx="834099" cy="815494"/>
          </a:xfrm>
          <a:prstGeom prst="rect">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6" name="box_green"/>
          <p:cNvSpPr/>
          <p:nvPr/>
        </p:nvSpPr>
        <p:spPr>
          <a:xfrm>
            <a:off x="8176449" y="5887348"/>
            <a:ext cx="841987" cy="83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0" name="box_yellow"/>
          <p:cNvSpPr/>
          <p:nvPr/>
        </p:nvSpPr>
        <p:spPr>
          <a:xfrm>
            <a:off x="3695345" y="1249536"/>
            <a:ext cx="840068" cy="826593"/>
          </a:xfrm>
          <a:prstGeom prst="rect">
            <a:avLst/>
          </a:prstGeom>
          <a:solidFill>
            <a:schemeClr val="accent5">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box_green"/>
          <p:cNvSpPr/>
          <p:nvPr/>
        </p:nvSpPr>
        <p:spPr>
          <a:xfrm>
            <a:off x="8192666" y="96151"/>
            <a:ext cx="825770" cy="839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TextBox 52"/>
          <p:cNvSpPr txBox="1"/>
          <p:nvPr/>
        </p:nvSpPr>
        <p:spPr>
          <a:xfrm>
            <a:off x="232011" y="157822"/>
            <a:ext cx="7960655" cy="646331"/>
          </a:xfrm>
          <a:prstGeom prst="rect">
            <a:avLst/>
          </a:prstGeom>
          <a:noFill/>
          <a:ln>
            <a:noFill/>
          </a:ln>
        </p:spPr>
        <p:txBody>
          <a:bodyPr wrap="square" rtlCol="0">
            <a:spAutoFit/>
          </a:bodyPr>
          <a:lstStyle/>
          <a:p>
            <a:r>
              <a:rPr lang="en-US" sz="3600" dirty="0" smtClean="0">
                <a:solidFill>
                  <a:srgbClr val="AC956E"/>
                </a:solidFill>
                <a:latin typeface="Franklin Gothic Heavy" panose="020B0903020102020204" pitchFamily="34" charset="0"/>
              </a:rPr>
              <a:t>CLASS </a:t>
            </a:r>
            <a:r>
              <a:rPr lang="en-US" sz="3600" dirty="0">
                <a:solidFill>
                  <a:srgbClr val="AC956E"/>
                </a:solidFill>
                <a:latin typeface="Franklin Gothic Heavy" panose="020B0903020102020204" pitchFamily="34" charset="0"/>
              </a:rPr>
              <a:t>C: Oxidizers</a:t>
            </a:r>
          </a:p>
        </p:txBody>
      </p:sp>
      <p:sp>
        <p:nvSpPr>
          <p:cNvPr id="55" name="TextBox 54"/>
          <p:cNvSpPr txBox="1"/>
          <p:nvPr/>
        </p:nvSpPr>
        <p:spPr>
          <a:xfrm>
            <a:off x="564780" y="1016554"/>
            <a:ext cx="7627886" cy="3416320"/>
          </a:xfrm>
          <a:prstGeom prst="rect">
            <a:avLst/>
          </a:prstGeom>
          <a:noFill/>
          <a:ln>
            <a:noFill/>
          </a:ln>
        </p:spPr>
        <p:txBody>
          <a:bodyPr wrap="square" rtlCol="0">
            <a:spAutoFit/>
          </a:bodyPr>
          <a:lstStyle/>
          <a:p>
            <a:r>
              <a:rPr lang="en-US" sz="2000" dirty="0">
                <a:solidFill>
                  <a:prstClr val="white"/>
                </a:solidFill>
                <a:cs typeface="Arial" panose="020B0604020202020204" pitchFamily="34" charset="0"/>
              </a:rPr>
              <a:t>Products causing or contributing to the combustion of other materials</a:t>
            </a:r>
          </a:p>
          <a:p>
            <a:endParaRPr lang="en-US" sz="2000" dirty="0" smtClean="0">
              <a:solidFill>
                <a:prstClr val="white"/>
              </a:solidFill>
              <a:cs typeface="Arial" panose="020B0604020202020204" pitchFamily="34" charset="0"/>
            </a:endParaRPr>
          </a:p>
          <a:p>
            <a:r>
              <a:rPr lang="en-US" sz="2000" dirty="0" smtClean="0">
                <a:solidFill>
                  <a:prstClr val="white"/>
                </a:solidFill>
                <a:cs typeface="Arial" panose="020B0604020202020204" pitchFamily="34" charset="0"/>
              </a:rPr>
              <a:t>Examples</a:t>
            </a:r>
            <a:r>
              <a:rPr lang="en-US" sz="2000" dirty="0">
                <a:solidFill>
                  <a:prstClr val="white"/>
                </a:solidFill>
                <a:cs typeface="Arial" panose="020B0604020202020204" pitchFamily="34" charset="0"/>
              </a:rPr>
              <a:t>: </a:t>
            </a:r>
            <a:endParaRPr lang="en-US" sz="2000" dirty="0" smtClean="0">
              <a:solidFill>
                <a:prstClr val="white"/>
              </a:solidFill>
              <a:cs typeface="Arial" panose="020B0604020202020204" pitchFamily="34" charset="0"/>
            </a:endParaRPr>
          </a:p>
          <a:p>
            <a:r>
              <a:rPr lang="en-US" sz="2000" dirty="0">
                <a:solidFill>
                  <a:prstClr val="white"/>
                </a:solidFill>
                <a:cs typeface="Arial" panose="020B0604020202020204" pitchFamily="34" charset="0"/>
              </a:rPr>
              <a:t>H</a:t>
            </a:r>
            <a:r>
              <a:rPr lang="en-US" sz="2000" dirty="0" smtClean="0">
                <a:solidFill>
                  <a:prstClr val="white"/>
                </a:solidFill>
                <a:cs typeface="Arial" panose="020B0604020202020204" pitchFamily="34" charset="0"/>
              </a:rPr>
              <a:t>ydrogen </a:t>
            </a:r>
            <a:r>
              <a:rPr lang="en-US" sz="2000" dirty="0">
                <a:solidFill>
                  <a:prstClr val="white"/>
                </a:solidFill>
                <a:cs typeface="Arial" panose="020B0604020202020204" pitchFamily="34" charset="0"/>
              </a:rPr>
              <a:t>peroxide, potassium nitrate, sodium chlorate</a:t>
            </a:r>
          </a:p>
          <a:p>
            <a:endParaRPr lang="en-US" sz="2000" dirty="0">
              <a:solidFill>
                <a:prstClr val="white"/>
              </a:solidFill>
              <a:cs typeface="Arial" panose="020B0604020202020204" pitchFamily="34" charset="0"/>
            </a:endParaRPr>
          </a:p>
          <a:p>
            <a:r>
              <a:rPr lang="en-US" sz="2000" dirty="0" smtClean="0">
                <a:solidFill>
                  <a:prstClr val="white"/>
                </a:solidFill>
                <a:cs typeface="Arial" panose="020B0604020202020204" pitchFamily="34" charset="0"/>
              </a:rPr>
              <a:t>Hazards:</a:t>
            </a:r>
            <a:endParaRPr lang="en-US" sz="2000" dirty="0">
              <a:solidFill>
                <a:prstClr val="white"/>
              </a:solidFill>
              <a:cs typeface="Arial" panose="020B0604020202020204" pitchFamily="34" charset="0"/>
            </a:endParaRPr>
          </a:p>
          <a:p>
            <a:r>
              <a:rPr lang="en-US" sz="2000" dirty="0">
                <a:solidFill>
                  <a:prstClr val="white"/>
                </a:solidFill>
                <a:cs typeface="Arial" panose="020B0604020202020204" pitchFamily="34" charset="0"/>
              </a:rPr>
              <a:t>Oxidizing materials greatly increase the risk of fire if they come in contact with materials that can burn. They should never be stored near flammable or combustible materials.</a:t>
            </a:r>
          </a:p>
          <a:p>
            <a:endParaRPr lang="en-US" b="1" dirty="0" smtClean="0">
              <a:solidFill>
                <a:prstClr val="white"/>
              </a:solidFill>
              <a:latin typeface="Franklin Gothic Heavy" panose="020B0903020102020204" pitchFamily="34" charset="0"/>
              <a:cs typeface="Arial" panose="020B0604020202020204" pitchFamily="34" charset="0"/>
            </a:endParaRPr>
          </a:p>
          <a:p>
            <a:pPr algn="ctr"/>
            <a:endParaRPr lang="en-US" b="1" dirty="0">
              <a:solidFill>
                <a:prstClr val="black"/>
              </a:solidFill>
              <a:latin typeface="Franklin Gothic Heavy" panose="020B0903020102020204" pitchFamily="34" charset="0"/>
              <a:cs typeface="Arial" panose="020B0604020202020204" pitchFamily="34" charset="0"/>
            </a:endParaRPr>
          </a:p>
        </p:txBody>
      </p:sp>
      <p:pic>
        <p:nvPicPr>
          <p:cNvPr id="56" name="st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95" y="742546"/>
            <a:ext cx="184832" cy="184832"/>
          </a:xfrm>
          <a:prstGeom prst="rect">
            <a:avLst/>
          </a:prstGeom>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23" y="4432873"/>
            <a:ext cx="2284953" cy="2284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Z:\Logos and Templates\Harri Logo 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13" y="5670853"/>
            <a:ext cx="835590" cy="83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anim calcmode="lin" valueType="num">
                                      <p:cBhvr additive="base">
                                        <p:cTn id="11" dur="500" fill="hold"/>
                                        <p:tgtEl>
                                          <p:spTgt spid="114"/>
                                        </p:tgtEl>
                                        <p:attrNameLst>
                                          <p:attrName>ppt_x</p:attrName>
                                        </p:attrNameLst>
                                      </p:cBhvr>
                                      <p:tavLst>
                                        <p:tav tm="0">
                                          <p:val>
                                            <p:strVal val="0-#ppt_w/2"/>
                                          </p:val>
                                        </p:tav>
                                        <p:tav tm="100000">
                                          <p:val>
                                            <p:strVal val="#ppt_x"/>
                                          </p:val>
                                        </p:tav>
                                      </p:tavLst>
                                    </p:anim>
                                    <p:anim calcmode="lin" valueType="num">
                                      <p:cBhvr additive="base">
                                        <p:cTn id="12" dur="500" fill="hold"/>
                                        <p:tgtEl>
                                          <p:spTgt spid="1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additive="base">
                                        <p:cTn id="15" dur="500" fill="hold"/>
                                        <p:tgtEl>
                                          <p:spTgt spid="139"/>
                                        </p:tgtEl>
                                        <p:attrNameLst>
                                          <p:attrName>ppt_x</p:attrName>
                                        </p:attrNameLst>
                                      </p:cBhvr>
                                      <p:tavLst>
                                        <p:tav tm="0">
                                          <p:val>
                                            <p:strVal val="0-#ppt_w/2"/>
                                          </p:val>
                                        </p:tav>
                                        <p:tav tm="100000">
                                          <p:val>
                                            <p:strVal val="#ppt_x"/>
                                          </p:val>
                                        </p:tav>
                                      </p:tavLst>
                                    </p:anim>
                                    <p:anim calcmode="lin" valueType="num">
                                      <p:cBhvr additive="base">
                                        <p:cTn id="16" dur="500" fill="hold"/>
                                        <p:tgtEl>
                                          <p:spTgt spid="13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500" fill="hold"/>
                                        <p:tgtEl>
                                          <p:spTgt spid="142"/>
                                        </p:tgtEl>
                                        <p:attrNameLst>
                                          <p:attrName>ppt_x</p:attrName>
                                        </p:attrNameLst>
                                      </p:cBhvr>
                                      <p:tavLst>
                                        <p:tav tm="0">
                                          <p:val>
                                            <p:strVal val="1+#ppt_w/2"/>
                                          </p:val>
                                        </p:tav>
                                        <p:tav tm="100000">
                                          <p:val>
                                            <p:strVal val="#ppt_x"/>
                                          </p:val>
                                        </p:tav>
                                      </p:tavLst>
                                    </p:anim>
                                    <p:anim calcmode="lin" valueType="num">
                                      <p:cBhvr additive="base">
                                        <p:cTn id="24" dur="500" fill="hold"/>
                                        <p:tgtEl>
                                          <p:spTgt spid="14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14" grpId="0" animBg="1"/>
      <p:bldP spid="139" grpId="0" animBg="1"/>
      <p:bldP spid="142" grpId="0" animBg="1"/>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98&quot;&gt;&lt;object type=&quot;3&quot; unique_id=&quot;10099&quot;&gt;&lt;property id=&quot;20148&quot; value=&quot;5&quot;/&gt;&lt;property id=&quot;20300&quot; value=&quot;Slide 1&quot;/&gt;&lt;property id=&quot;20307&quot; value=&quot;284&quot;/&gt;&lt;/object&gt;&lt;object type=&quot;3&quot; unique_id=&quot;10100&quot;&gt;&lt;property id=&quot;20148&quot; value=&quot;5&quot;/&gt;&lt;property id=&quot;20300&quot; value=&quot;Slide 5&quot;/&gt;&lt;property id=&quot;20307&quot; value=&quot;312&quot;/&gt;&lt;/object&gt;&lt;object type=&quot;3&quot; unique_id=&quot;10109&quot;&gt;&lt;property id=&quot;20148&quot; value=&quot;5&quot;/&gt;&lt;property id=&quot;20300&quot; value=&quot;Slide 3&quot;/&gt;&lt;property id=&quot;20307&quot; value=&quot;291&quot;/&gt;&lt;/object&gt;&lt;object type=&quot;3&quot; unique_id=&quot;10114&quot;&gt;&lt;property id=&quot;20148&quot; value=&quot;5&quot;/&gt;&lt;property id=&quot;20300&quot; value=&quot;Slide 2&quot;/&gt;&lt;property id=&quot;20307&quot; value=&quot;318&quot;/&gt;&lt;/object&gt;&lt;object type=&quot;3&quot; unique_id=&quot;10117&quot;&gt;&lt;property id=&quot;20148&quot; value=&quot;5&quot;/&gt;&lt;property id=&quot;20300&quot; value=&quot;Slide 4&quot;/&gt;&lt;property id=&quot;20307&quot; value=&quot;321&quot;/&gt;&lt;/object&gt;&lt;object type=&quot;3&quot; unique_id=&quot;10493&quot;&gt;&lt;property id=&quot;20148&quot; value=&quot;5&quot;/&gt;&lt;property id=&quot;20300&quot; value=&quot;Slide 6&quot;/&gt;&lt;property id=&quot;20307&quot; value=&quot;330&quot;/&gt;&lt;/object&gt;&lt;object type=&quot;3&quot; unique_id=&quot;10494&quot;&gt;&lt;property id=&quot;20148&quot; value=&quot;5&quot;/&gt;&lt;property id=&quot;20300&quot; value=&quot;Slide 7&quot;/&gt;&lt;property id=&quot;20307&quot; value=&quot;327&quot;/&gt;&lt;/object&gt;&lt;object type=&quot;3&quot; unique_id=&quot;10495&quot;&gt;&lt;property id=&quot;20148&quot; value=&quot;5&quot;/&gt;&lt;property id=&quot;20300&quot; value=&quot;Slide 8&quot;/&gt;&lt;property id=&quot;20307&quot; value=&quot;329&quot;/&gt;&lt;/object&gt;&lt;object type=&quot;3&quot; unique_id=&quot;10496&quot;&gt;&lt;property id=&quot;20148&quot; value=&quot;5&quot;/&gt;&lt;property id=&quot;20300&quot; value=&quot;Slide 9&quot;/&gt;&lt;property id=&quot;20307&quot; value=&quot;328&quot;/&gt;&lt;/object&gt;&lt;object type=&quot;3&quot; unique_id=&quot;10497&quot;&gt;&lt;property id=&quot;20148&quot; value=&quot;5&quot;/&gt;&lt;property id=&quot;20300&quot; value=&quot;Slide 10&quot;/&gt;&lt;property id=&quot;20307&quot; value=&quot;331&quot;/&gt;&lt;/object&gt;&lt;object type=&quot;3&quot; unique_id=&quot;10498&quot;&gt;&lt;property id=&quot;20148&quot; value=&quot;5&quot;/&gt;&lt;property id=&quot;20300&quot; value=&quot;Slide 11&quot;/&gt;&lt;property id=&quot;20307&quot; value=&quot;332&quot;/&gt;&lt;/object&gt;&lt;object type=&quot;3&quot; unique_id=&quot;10563&quot;&gt;&lt;property id=&quot;20148&quot; value=&quot;5&quot;/&gt;&lt;property id=&quot;20300&quot; value=&quot;Slide 12&quot;/&gt;&lt;property id=&quot;20307&quot; value=&quot;333&quot;/&gt;&lt;/object&gt;&lt;object type=&quot;3&quot; unique_id=&quot;10564&quot;&gt;&lt;property id=&quot;20148&quot; value=&quot;5&quot;/&gt;&lt;property id=&quot;20300&quot; value=&quot;Slide 13&quot;/&gt;&lt;property id=&quot;20307&quot; value=&quot;334&quot;/&gt;&lt;/object&gt;&lt;object type=&quot;3&quot; unique_id=&quot;10565&quot;&gt;&lt;property id=&quot;20148&quot; value=&quot;5&quot;/&gt;&lt;property id=&quot;20300&quot; value=&quot;Slide 14&quot;/&gt;&lt;property id=&quot;20307&quot; value=&quot;335&quot;/&gt;&lt;/object&gt;&lt;object type=&quot;3&quot; unique_id=&quot;13051&quot;&gt;&lt;property id=&quot;20148&quot; value=&quot;5&quot;/&gt;&lt;property id=&quot;20300&quot; value=&quot;Slide 15&quot;/&gt;&lt;property id=&quot;20307&quot; value=&quot;336&quot;/&gt;&lt;/object&gt;&lt;object type=&quot;3&quot; unique_id=&quot;13052&quot;&gt;&lt;property id=&quot;20148&quot; value=&quot;5&quot;/&gt;&lt;property id=&quot;20300&quot; value=&quot;Slide 16&quot;/&gt;&lt;property id=&quot;20307&quot; value=&quot;337&quot;/&gt;&lt;/object&gt;&lt;object type=&quot;3&quot; unique_id=&quot;13053&quot;&gt;&lt;property id=&quot;20148&quot; value=&quot;5&quot;/&gt;&lt;property id=&quot;20300&quot; value=&quot;Slide 17&quot;/&gt;&lt;property id=&quot;20307&quot; value=&quot;338&quot;/&gt;&lt;/object&gt;&lt;object type=&quot;3&quot; unique_id=&quot;13054&quot;&gt;&lt;property id=&quot;20148&quot; value=&quot;5&quot;/&gt;&lt;property id=&quot;20300&quot; value=&quot;Slide 18&quot;/&gt;&lt;property id=&quot;20307&quot; value=&quot;339&quot;/&gt;&lt;/object&gt;&lt;object type=&quot;3&quot; unique_id=&quot;13055&quot;&gt;&lt;property id=&quot;20148&quot; value=&quot;5&quot;/&gt;&lt;property id=&quot;20300&quot; value=&quot;Slide 19&quot;/&gt;&lt;property id=&quot;20307&quot; value=&quot;340&quot;/&gt;&lt;/object&gt;&lt;object type=&quot;3&quot; unique_id=&quot;13056&quot;&gt;&lt;property id=&quot;20148&quot; value=&quot;5&quot;/&gt;&lt;property id=&quot;20300&quot; value=&quot;Slide 20&quot;/&gt;&lt;property id=&quot;20307&quot; value=&quot;341&quot;/&gt;&lt;/object&gt;&lt;object type=&quot;3&quot; unique_id=&quot;13057&quot;&gt;&lt;property id=&quot;20148&quot; value=&quot;5&quot;/&gt;&lt;property id=&quot;20300&quot; value=&quot;Slide 21&quot;/&gt;&lt;property id=&quot;20307&quot; value=&quot;342&quot;/&gt;&lt;/object&gt;&lt;object type=&quot;3&quot; unique_id=&quot;13058&quot;&gt;&lt;property id=&quot;20148&quot; value=&quot;5&quot;/&gt;&lt;property id=&quot;20300&quot; value=&quot;Slide 22&quot;/&gt;&lt;property id=&quot;20307&quot; value=&quot;343&quot;/&gt;&lt;/object&gt;&lt;object type=&quot;3&quot; unique_id=&quot;13059&quot;&gt;&lt;property id=&quot;20148&quot; value=&quot;5&quot;/&gt;&lt;property id=&quot;20300&quot; value=&quot;Slide 23&quot;/&gt;&lt;property id=&quot;20307&quot; value=&quot;344&quot;/&gt;&lt;/object&gt;&lt;object type=&quot;3&quot; unique_id=&quot;13060&quot;&gt;&lt;property id=&quot;20148&quot; value=&quot;5&quot;/&gt;&lt;property id=&quot;20300&quot; value=&quot;Slide 24&quot;/&gt;&lt;property id=&quot;20307&quot; value=&quot;345&quot;/&gt;&lt;/object&gt;&lt;object type=&quot;3&quot; unique_id=&quot;13061&quot;&gt;&lt;property id=&quot;20148&quot; value=&quot;5&quot;/&gt;&lt;property id=&quot;20300&quot; value=&quot;Slide 25&quot;/&gt;&lt;property id=&quot;20307&quot; value=&quot;346&quot;/&gt;&lt;/object&gt;&lt;object type=&quot;3&quot; unique_id=&quot;13062&quot;&gt;&lt;property id=&quot;20148&quot; value=&quot;5&quot;/&gt;&lt;property id=&quot;20300&quot; value=&quot;Slide 26&quot;/&gt;&lt;property id=&quot;20307&quot; value=&quot;347&quot;/&gt;&lt;/object&gt;&lt;object type=&quot;3&quot; unique_id=&quot;13063&quot;&gt;&lt;property id=&quot;20148&quot; value=&quot;5&quot;/&gt;&lt;property id=&quot;20300&quot; value=&quot;Slide 27&quot;/&gt;&lt;property id=&quot;20307&quot; value=&quot;348&quot;/&gt;&lt;/object&gt;&lt;object type=&quot;3&quot; unique_id=&quot;13064&quot;&gt;&lt;property id=&quot;20148&quot; value=&quot;5&quot;/&gt;&lt;property id=&quot;20300&quot; value=&quot;Slide 28&quot;/&gt;&lt;property id=&quot;20307&quot; value=&quot;349&quot;/&gt;&lt;/object&gt;&lt;object type=&quot;3&quot; unique_id=&quot;13065&quot;&gt;&lt;property id=&quot;20148&quot; value=&quot;5&quot;/&gt;&lt;property id=&quot;20300&quot; value=&quot;Slide 29&quot;/&gt;&lt;property id=&quot;20307&quot; value=&quot;350&quot;/&gt;&lt;/object&gt;&lt;object type=&quot;3&quot; unique_id=&quot;13066&quot;&gt;&lt;property id=&quot;20148&quot; value=&quot;5&quot;/&gt;&lt;property id=&quot;20300&quot; value=&quot;Slide 30&quot;/&gt;&lt;property id=&quot;20307&quot; value=&quot;351&quot;/&gt;&lt;/object&gt;&lt;/object&gt;&lt;object type=&quot;8&quot; unique_id=&quot;10148&quot;&gt;&lt;/object&gt;&lt;/object&gt;&lt;/database&gt;"/>
  <p:tag name="SECTOMILLISECCONVERTED" val="1"/>
</p:tagLst>
</file>

<file path=ppt/theme/theme1.xml><?xml version="1.0" encoding="utf-8"?>
<a:theme xmlns:a="http://schemas.openxmlformats.org/drawingml/2006/main" name="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18477</TotalTime>
  <Words>2253</Words>
  <Application>Microsoft Office PowerPoint</Application>
  <PresentationFormat>On-screen Show (4:3)</PresentationFormat>
  <Paragraphs>257</Paragraphs>
  <Slides>30</Slides>
  <Notes>0</Notes>
  <HiddenSlides>0</HiddenSlides>
  <MMClips>0</MMClips>
  <ScaleCrop>false</ScaleCrop>
  <HeadingPairs>
    <vt:vector size="4" baseType="variant">
      <vt:variant>
        <vt:lpstr>Theme</vt:lpstr>
      </vt:variant>
      <vt:variant>
        <vt:i4>13</vt:i4>
      </vt:variant>
      <vt:variant>
        <vt:lpstr>Slide Titles</vt:lpstr>
      </vt:variant>
      <vt:variant>
        <vt:i4>30</vt:i4>
      </vt:variant>
    </vt:vector>
  </HeadingPairs>
  <TitlesOfParts>
    <vt:vector size="43"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Pamela Cooley</cp:lastModifiedBy>
  <cp:revision>462</cp:revision>
  <dcterms:created xsi:type="dcterms:W3CDTF">2013-10-01T18:56:24Z</dcterms:created>
  <dcterms:modified xsi:type="dcterms:W3CDTF">2014-07-23T17:31:07Z</dcterms:modified>
</cp:coreProperties>
</file>