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2"/>
  </p:notesMasterIdLst>
  <p:handoutMasterIdLst>
    <p:handoutMasterId r:id="rId33"/>
  </p:handoutMasterIdLst>
  <p:sldIdLst>
    <p:sldId id="256" r:id="rId2"/>
    <p:sldId id="257" r:id="rId3"/>
    <p:sldId id="281" r:id="rId4"/>
    <p:sldId id="259" r:id="rId5"/>
    <p:sldId id="260" r:id="rId6"/>
    <p:sldId id="258" r:id="rId7"/>
    <p:sldId id="261" r:id="rId8"/>
    <p:sldId id="262" r:id="rId9"/>
    <p:sldId id="263" r:id="rId10"/>
    <p:sldId id="287" r:id="rId11"/>
    <p:sldId id="264" r:id="rId12"/>
    <p:sldId id="265" r:id="rId13"/>
    <p:sldId id="266" r:id="rId14"/>
    <p:sldId id="267" r:id="rId15"/>
    <p:sldId id="268" r:id="rId16"/>
    <p:sldId id="271" r:id="rId17"/>
    <p:sldId id="272" r:id="rId18"/>
    <p:sldId id="273" r:id="rId19"/>
    <p:sldId id="274" r:id="rId20"/>
    <p:sldId id="275" r:id="rId21"/>
    <p:sldId id="276" r:id="rId22"/>
    <p:sldId id="277" r:id="rId23"/>
    <p:sldId id="279" r:id="rId24"/>
    <p:sldId id="278" r:id="rId25"/>
    <p:sldId id="269" r:id="rId26"/>
    <p:sldId id="270" r:id="rId27"/>
    <p:sldId id="282" r:id="rId28"/>
    <p:sldId id="283" r:id="rId29"/>
    <p:sldId id="284" r:id="rId30"/>
    <p:sldId id="286"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220" autoAdjust="0"/>
    <p:restoredTop sz="94599" autoAdjust="0"/>
  </p:normalViewPr>
  <p:slideViewPr>
    <p:cSldViewPr>
      <p:cViewPr varScale="1">
        <p:scale>
          <a:sx n="69" d="100"/>
          <a:sy n="69" d="100"/>
        </p:scale>
        <p:origin x="-158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074"/>
    </p:cViewPr>
  </p:sorterViewPr>
  <p:notesViewPr>
    <p:cSldViewPr>
      <p:cViewPr varScale="1">
        <p:scale>
          <a:sx n="69" d="100"/>
          <a:sy n="69" d="100"/>
        </p:scale>
        <p:origin x="-243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r>
              <a:rPr lang="en-CA" dirty="0" smtClean="0"/>
              <a:t>WHMIS TRAINING</a:t>
            </a: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A2FC0527-3FD1-40D8-83D4-B865B6BCA105}" type="datetimeFigureOut">
              <a:rPr lang="en-US" smtClean="0"/>
              <a:t>7/14/2014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83527A24-EE21-46AF-A7A0-EDAF1A8ED83D}" type="slidenum">
              <a:rPr lang="en-US" smtClean="0"/>
              <a:t>‹#›</a:t>
            </a:fld>
            <a:endParaRPr lang="en-US"/>
          </a:p>
        </p:txBody>
      </p:sp>
    </p:spTree>
    <p:extLst>
      <p:ext uri="{BB962C8B-B14F-4D97-AF65-F5344CB8AC3E}">
        <p14:creationId xmlns:p14="http://schemas.microsoft.com/office/powerpoint/2010/main" val="803634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BBDB85D8-28ED-4D24-8ABC-618CC7B013EC}" type="datetimeFigureOut">
              <a:rPr lang="en-US" smtClean="0"/>
              <a:t>7/14/2014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160F466F-2B27-46A0-AE6A-E4D447AEFC8E}" type="slidenum">
              <a:rPr lang="en-US" smtClean="0"/>
              <a:t>‹#›</a:t>
            </a:fld>
            <a:endParaRPr lang="en-US"/>
          </a:p>
        </p:txBody>
      </p:sp>
    </p:spTree>
    <p:extLst>
      <p:ext uri="{BB962C8B-B14F-4D97-AF65-F5344CB8AC3E}">
        <p14:creationId xmlns:p14="http://schemas.microsoft.com/office/powerpoint/2010/main" val="3880453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0F466F-2B27-46A0-AE6A-E4D447AEFC8E}" type="slidenum">
              <a:rPr lang="en-US" smtClean="0"/>
              <a:t>4</a:t>
            </a:fld>
            <a:endParaRPr lang="en-US"/>
          </a:p>
        </p:txBody>
      </p:sp>
    </p:spTree>
    <p:extLst>
      <p:ext uri="{BB962C8B-B14F-4D97-AF65-F5344CB8AC3E}">
        <p14:creationId xmlns:p14="http://schemas.microsoft.com/office/powerpoint/2010/main" val="1821389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0F466F-2B27-46A0-AE6A-E4D447AEFC8E}" type="slidenum">
              <a:rPr lang="en-US" smtClean="0"/>
              <a:t>23</a:t>
            </a:fld>
            <a:endParaRPr lang="en-US"/>
          </a:p>
        </p:txBody>
      </p:sp>
    </p:spTree>
    <p:extLst>
      <p:ext uri="{BB962C8B-B14F-4D97-AF65-F5344CB8AC3E}">
        <p14:creationId xmlns:p14="http://schemas.microsoft.com/office/powerpoint/2010/main" val="2821776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EAF9C1-75AB-4258-93FC-91612F02E953}" type="datetimeFigureOut">
              <a:rPr lang="en-US" smtClean="0"/>
              <a:t>7/14/2014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1729B-FC33-4DD2-8934-54730E421BF8}" type="slidenum">
              <a:rPr lang="en-US" smtClean="0"/>
              <a:t>‹#›</a:t>
            </a:fld>
            <a:endParaRPr lang="en-US"/>
          </a:p>
        </p:txBody>
      </p:sp>
    </p:spTree>
    <p:extLst>
      <p:ext uri="{BB962C8B-B14F-4D97-AF65-F5344CB8AC3E}">
        <p14:creationId xmlns:p14="http://schemas.microsoft.com/office/powerpoint/2010/main" val="2488010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EAF9C1-75AB-4258-93FC-91612F02E953}" type="datetimeFigureOut">
              <a:rPr lang="en-US" smtClean="0"/>
              <a:t>7/14/2014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1729B-FC33-4DD2-8934-54730E421BF8}" type="slidenum">
              <a:rPr lang="en-US" smtClean="0"/>
              <a:t>‹#›</a:t>
            </a:fld>
            <a:endParaRPr lang="en-US"/>
          </a:p>
        </p:txBody>
      </p:sp>
    </p:spTree>
    <p:extLst>
      <p:ext uri="{BB962C8B-B14F-4D97-AF65-F5344CB8AC3E}">
        <p14:creationId xmlns:p14="http://schemas.microsoft.com/office/powerpoint/2010/main" val="2779795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EAF9C1-75AB-4258-93FC-91612F02E953}" type="datetimeFigureOut">
              <a:rPr lang="en-US" smtClean="0"/>
              <a:t>7/14/2014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1729B-FC33-4DD2-8934-54730E421BF8}" type="slidenum">
              <a:rPr lang="en-US" smtClean="0"/>
              <a:t>‹#›</a:t>
            </a:fld>
            <a:endParaRPr lang="en-US"/>
          </a:p>
        </p:txBody>
      </p:sp>
    </p:spTree>
    <p:extLst>
      <p:ext uri="{BB962C8B-B14F-4D97-AF65-F5344CB8AC3E}">
        <p14:creationId xmlns:p14="http://schemas.microsoft.com/office/powerpoint/2010/main" val="3915829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EAF9C1-75AB-4258-93FC-91612F02E953}" type="datetimeFigureOut">
              <a:rPr lang="en-US" smtClean="0"/>
              <a:t>7/14/2014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1729B-FC33-4DD2-8934-54730E421BF8}" type="slidenum">
              <a:rPr lang="en-US" smtClean="0"/>
              <a:t>‹#›</a:t>
            </a:fld>
            <a:endParaRPr lang="en-US"/>
          </a:p>
        </p:txBody>
      </p:sp>
    </p:spTree>
    <p:extLst>
      <p:ext uri="{BB962C8B-B14F-4D97-AF65-F5344CB8AC3E}">
        <p14:creationId xmlns:p14="http://schemas.microsoft.com/office/powerpoint/2010/main" val="1300960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EAF9C1-75AB-4258-93FC-91612F02E953}" type="datetimeFigureOut">
              <a:rPr lang="en-US" smtClean="0"/>
              <a:t>7/14/2014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1729B-FC33-4DD2-8934-54730E421BF8}" type="slidenum">
              <a:rPr lang="en-US" smtClean="0"/>
              <a:t>‹#›</a:t>
            </a:fld>
            <a:endParaRPr lang="en-US"/>
          </a:p>
        </p:txBody>
      </p:sp>
    </p:spTree>
    <p:extLst>
      <p:ext uri="{BB962C8B-B14F-4D97-AF65-F5344CB8AC3E}">
        <p14:creationId xmlns:p14="http://schemas.microsoft.com/office/powerpoint/2010/main" val="2332957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EAF9C1-75AB-4258-93FC-91612F02E953}" type="datetimeFigureOut">
              <a:rPr lang="en-US" smtClean="0"/>
              <a:t>7/14/2014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31729B-FC33-4DD2-8934-54730E421BF8}" type="slidenum">
              <a:rPr lang="en-US" smtClean="0"/>
              <a:t>‹#›</a:t>
            </a:fld>
            <a:endParaRPr lang="en-US"/>
          </a:p>
        </p:txBody>
      </p:sp>
    </p:spTree>
    <p:extLst>
      <p:ext uri="{BB962C8B-B14F-4D97-AF65-F5344CB8AC3E}">
        <p14:creationId xmlns:p14="http://schemas.microsoft.com/office/powerpoint/2010/main" val="2017879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EAF9C1-75AB-4258-93FC-91612F02E953}" type="datetimeFigureOut">
              <a:rPr lang="en-US" smtClean="0"/>
              <a:t>7/14/2014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31729B-FC33-4DD2-8934-54730E421BF8}" type="slidenum">
              <a:rPr lang="en-US" smtClean="0"/>
              <a:t>‹#›</a:t>
            </a:fld>
            <a:endParaRPr lang="en-US"/>
          </a:p>
        </p:txBody>
      </p:sp>
    </p:spTree>
    <p:extLst>
      <p:ext uri="{BB962C8B-B14F-4D97-AF65-F5344CB8AC3E}">
        <p14:creationId xmlns:p14="http://schemas.microsoft.com/office/powerpoint/2010/main" val="943812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EAF9C1-75AB-4258-93FC-91612F02E953}" type="datetimeFigureOut">
              <a:rPr lang="en-US" smtClean="0"/>
              <a:t>7/14/2014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31729B-FC33-4DD2-8934-54730E421BF8}" type="slidenum">
              <a:rPr lang="en-US" smtClean="0"/>
              <a:t>‹#›</a:t>
            </a:fld>
            <a:endParaRPr lang="en-US"/>
          </a:p>
        </p:txBody>
      </p:sp>
    </p:spTree>
    <p:extLst>
      <p:ext uri="{BB962C8B-B14F-4D97-AF65-F5344CB8AC3E}">
        <p14:creationId xmlns:p14="http://schemas.microsoft.com/office/powerpoint/2010/main" val="2146315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EAF9C1-75AB-4258-93FC-91612F02E953}" type="datetimeFigureOut">
              <a:rPr lang="en-US" smtClean="0"/>
              <a:t>7/14/2014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31729B-FC33-4DD2-8934-54730E421BF8}" type="slidenum">
              <a:rPr lang="en-US" smtClean="0"/>
              <a:t>‹#›</a:t>
            </a:fld>
            <a:endParaRPr lang="en-US"/>
          </a:p>
        </p:txBody>
      </p:sp>
    </p:spTree>
    <p:extLst>
      <p:ext uri="{BB962C8B-B14F-4D97-AF65-F5344CB8AC3E}">
        <p14:creationId xmlns:p14="http://schemas.microsoft.com/office/powerpoint/2010/main" val="436065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EAF9C1-75AB-4258-93FC-91612F02E953}" type="datetimeFigureOut">
              <a:rPr lang="en-US" smtClean="0"/>
              <a:t>7/14/2014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31729B-FC33-4DD2-8934-54730E421BF8}" type="slidenum">
              <a:rPr lang="en-US" smtClean="0"/>
              <a:t>‹#›</a:t>
            </a:fld>
            <a:endParaRPr lang="en-US"/>
          </a:p>
        </p:txBody>
      </p:sp>
    </p:spTree>
    <p:extLst>
      <p:ext uri="{BB962C8B-B14F-4D97-AF65-F5344CB8AC3E}">
        <p14:creationId xmlns:p14="http://schemas.microsoft.com/office/powerpoint/2010/main" val="1891955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EAF9C1-75AB-4258-93FC-91612F02E953}" type="datetimeFigureOut">
              <a:rPr lang="en-US" smtClean="0"/>
              <a:t>7/14/2014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31729B-FC33-4DD2-8934-54730E421BF8}" type="slidenum">
              <a:rPr lang="en-US" smtClean="0"/>
              <a:t>‹#›</a:t>
            </a:fld>
            <a:endParaRPr lang="en-US"/>
          </a:p>
        </p:txBody>
      </p:sp>
    </p:spTree>
    <p:extLst>
      <p:ext uri="{BB962C8B-B14F-4D97-AF65-F5344CB8AC3E}">
        <p14:creationId xmlns:p14="http://schemas.microsoft.com/office/powerpoint/2010/main" val="2469044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EAF9C1-75AB-4258-93FC-91612F02E953}" type="datetimeFigureOut">
              <a:rPr lang="en-US" smtClean="0"/>
              <a:t>7/14/2014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31729B-FC33-4DD2-8934-54730E421BF8}" type="slidenum">
              <a:rPr lang="en-US" smtClean="0"/>
              <a:t>‹#›</a:t>
            </a:fld>
            <a:endParaRPr lang="en-US"/>
          </a:p>
        </p:txBody>
      </p:sp>
    </p:spTree>
    <p:extLst>
      <p:ext uri="{BB962C8B-B14F-4D97-AF65-F5344CB8AC3E}">
        <p14:creationId xmlns:p14="http://schemas.microsoft.com/office/powerpoint/2010/main" val="12525030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www.msdsforschools.ca/"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 Id="rId5" Type="http://schemas.openxmlformats.org/officeDocument/2006/relationships/image" Target="../media/image21.emf"/><Relationship Id="rId4" Type="http://schemas.openxmlformats.org/officeDocument/2006/relationships/image" Target="../media/image20.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3276600"/>
            <a:ext cx="5723468" cy="1828090"/>
          </a:xfrm>
        </p:spPr>
        <p:txBody>
          <a:bodyPr>
            <a:normAutofit/>
          </a:bodyPr>
          <a:lstStyle/>
          <a:p>
            <a:r>
              <a:rPr lang="en-CA" sz="7200" b="1" dirty="0" smtClean="0"/>
              <a:t>WHMIS</a:t>
            </a:r>
            <a:endParaRPr lang="en-US" sz="7200" b="1"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967809" y="685800"/>
            <a:ext cx="5323445" cy="2746672"/>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3864739" y="4648200"/>
            <a:ext cx="1529586" cy="461665"/>
          </a:xfrm>
          <a:prstGeom prst="rect">
            <a:avLst/>
          </a:prstGeom>
        </p:spPr>
        <p:txBody>
          <a:bodyPr wrap="none">
            <a:spAutoFit/>
          </a:bodyPr>
          <a:lstStyle/>
          <a:p>
            <a:pPr algn="ctr"/>
            <a:r>
              <a:rPr lang="en-CA" sz="2400" dirty="0"/>
              <a:t>The Basics</a:t>
            </a:r>
            <a:endParaRPr lang="en-US" dirty="0"/>
          </a:p>
        </p:txBody>
      </p:sp>
    </p:spTree>
    <p:extLst>
      <p:ext uri="{BB962C8B-B14F-4D97-AF65-F5344CB8AC3E}">
        <p14:creationId xmlns:p14="http://schemas.microsoft.com/office/powerpoint/2010/main" val="30812514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9200" y="1295400"/>
            <a:ext cx="3454472" cy="646331"/>
          </a:xfrm>
          <a:prstGeom prst="rect">
            <a:avLst/>
          </a:prstGeom>
          <a:noFill/>
        </p:spPr>
        <p:txBody>
          <a:bodyPr wrap="none" rtlCol="0">
            <a:spAutoFit/>
          </a:bodyPr>
          <a:lstStyle/>
          <a:p>
            <a:r>
              <a:rPr lang="en-CA" b="1" dirty="0"/>
              <a:t>CLASS D</a:t>
            </a:r>
            <a:r>
              <a:rPr lang="en-CA" dirty="0"/>
              <a:t> </a:t>
            </a:r>
            <a:br>
              <a:rPr lang="en-CA" dirty="0"/>
            </a:br>
            <a:r>
              <a:rPr lang="en-CA" dirty="0"/>
              <a:t>Poisonous and Infectious Materials</a:t>
            </a:r>
          </a:p>
        </p:txBody>
      </p:sp>
      <p:sp>
        <p:nvSpPr>
          <p:cNvPr id="4" name="TextBox 3"/>
          <p:cNvSpPr txBox="1"/>
          <p:nvPr/>
        </p:nvSpPr>
        <p:spPr>
          <a:xfrm>
            <a:off x="1219200" y="2667000"/>
            <a:ext cx="4015843" cy="369332"/>
          </a:xfrm>
          <a:prstGeom prst="rect">
            <a:avLst/>
          </a:prstGeom>
          <a:noFill/>
        </p:spPr>
        <p:txBody>
          <a:bodyPr wrap="none" rtlCol="0">
            <a:spAutoFit/>
          </a:bodyPr>
          <a:lstStyle/>
          <a:p>
            <a:r>
              <a:rPr lang="en-CA" dirty="0" smtClean="0"/>
              <a:t>This class has 3 divisions: D1, D2 and D3.</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454" y="3505200"/>
            <a:ext cx="1981200" cy="184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0725" y="3505200"/>
            <a:ext cx="1692275" cy="169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322101"/>
            <a:ext cx="2058472" cy="205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0917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90600"/>
            <a:ext cx="3352800" cy="914400"/>
          </a:xfrm>
        </p:spPr>
        <p:txBody>
          <a:bodyPr>
            <a:normAutofit fontScale="90000"/>
          </a:bodyPr>
          <a:lstStyle/>
          <a:p>
            <a:r>
              <a:rPr lang="en-CA" dirty="0" smtClean="0"/>
              <a:t/>
            </a:r>
            <a:br>
              <a:rPr lang="en-CA" dirty="0" smtClean="0"/>
            </a:br>
            <a:r>
              <a:rPr lang="en-CA" dirty="0" smtClean="0"/>
              <a:t/>
            </a:r>
            <a:br>
              <a:rPr lang="en-CA" dirty="0" smtClean="0"/>
            </a:br>
            <a:r>
              <a:rPr lang="en-CA" dirty="0" smtClean="0"/>
              <a:t>Class D1</a:t>
            </a:r>
            <a:br>
              <a:rPr lang="en-CA" dirty="0" smtClean="0"/>
            </a:br>
            <a:r>
              <a:rPr lang="en-CA" dirty="0" smtClean="0"/>
              <a:t>Materials causing immediate and serious toxic effects</a:t>
            </a:r>
            <a:endParaRPr lang="en-US" dirty="0"/>
          </a:p>
        </p:txBody>
      </p:sp>
      <p:sp>
        <p:nvSpPr>
          <p:cNvPr id="4" name="Text Placeholder 3"/>
          <p:cNvSpPr>
            <a:spLocks noGrp="1"/>
          </p:cNvSpPr>
          <p:nvPr>
            <p:ph type="body" sz="half" idx="2"/>
          </p:nvPr>
        </p:nvSpPr>
        <p:spPr>
          <a:xfrm>
            <a:off x="1144402" y="2057400"/>
            <a:ext cx="2897313" cy="3962089"/>
          </a:xfrm>
        </p:spPr>
        <p:txBody>
          <a:bodyPr>
            <a:normAutofit/>
          </a:bodyPr>
          <a:lstStyle/>
          <a:p>
            <a:pPr marL="742950" lvl="1" indent="-285750">
              <a:buFont typeface="Arial" pitchFamily="34" charset="0"/>
              <a:buChar char="•"/>
            </a:pPr>
            <a:r>
              <a:rPr lang="en-CA" sz="1600" b="1" dirty="0" smtClean="0"/>
              <a:t>Poisonous, may be fatal</a:t>
            </a:r>
          </a:p>
          <a:p>
            <a:pPr lvl="1"/>
            <a:r>
              <a:rPr lang="en-CA" sz="1400" b="1" dirty="0" smtClean="0"/>
              <a:t>Examples</a:t>
            </a:r>
            <a:r>
              <a:rPr lang="en-CA" sz="1400" b="1" dirty="0" smtClean="0"/>
              <a:t>: arsenic, methylene chloride, formaldehyde</a:t>
            </a:r>
          </a:p>
          <a:p>
            <a:pPr algn="l"/>
            <a:endParaRPr lang="en-CA" sz="800" dirty="0" smtClean="0"/>
          </a:p>
          <a:p>
            <a:pPr algn="l"/>
            <a:r>
              <a:rPr lang="en-CA" i="1" dirty="0" smtClean="0"/>
              <a:t>Hazards</a:t>
            </a:r>
          </a:p>
          <a:p>
            <a:pPr algn="l"/>
            <a:r>
              <a:rPr lang="en-CA" sz="1400" i="1" dirty="0" smtClean="0"/>
              <a:t>May be fatal if inhaled, swallowed or absorbed through skin</a:t>
            </a:r>
          </a:p>
          <a:p>
            <a:pPr algn="l"/>
            <a:r>
              <a:rPr lang="en-CA" i="1" dirty="0" smtClean="0"/>
              <a:t>May burn skin or eyes upon contact</a:t>
            </a:r>
            <a:endParaRPr lang="en-US" sz="1400" i="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667000"/>
            <a:ext cx="2832182" cy="26286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99062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1000"/>
                                        <p:tgtEl>
                                          <p:spTgt spid="4">
                                            <p:txEl>
                                              <p:pRg st="4" end="4"/>
                                            </p:txEl>
                                          </p:spTgt>
                                        </p:tgtEl>
                                      </p:cBhvr>
                                    </p:animEffect>
                                    <p:anim calcmode="lin" valueType="num">
                                      <p:cBhvr>
                                        <p:cTn id="2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1000"/>
                                        <p:tgtEl>
                                          <p:spTgt spid="4">
                                            <p:txEl>
                                              <p:pRg st="5" end="5"/>
                                            </p:txEl>
                                          </p:spTgt>
                                        </p:tgtEl>
                                      </p:cBhvr>
                                    </p:animEffect>
                                    <p:anim calcmode="lin" valueType="num">
                                      <p:cBhvr>
                                        <p:cTn id="3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075875" y="1062960"/>
            <a:ext cx="3191024" cy="1067822"/>
          </a:xfrm>
        </p:spPr>
        <p:txBody>
          <a:bodyPr>
            <a:normAutofit fontScale="90000"/>
          </a:bodyPr>
          <a:lstStyle/>
          <a:p>
            <a:r>
              <a:rPr lang="en-CA" dirty="0" smtClean="0"/>
              <a:t>Class D2 </a:t>
            </a:r>
            <a:br>
              <a:rPr lang="en-CA" dirty="0" smtClean="0"/>
            </a:br>
            <a:r>
              <a:rPr lang="en-CA" dirty="0" smtClean="0"/>
              <a:t>Materials Causing Other Toxic Effects</a:t>
            </a:r>
            <a:br>
              <a:rPr lang="en-CA" dirty="0" smtClean="0"/>
            </a:br>
            <a:endParaRPr lang="en-US" dirty="0"/>
          </a:p>
        </p:txBody>
      </p:sp>
      <p:sp>
        <p:nvSpPr>
          <p:cNvPr id="4" name="Text Placeholder 3"/>
          <p:cNvSpPr>
            <a:spLocks noGrp="1"/>
          </p:cNvSpPr>
          <p:nvPr>
            <p:ph type="body" sz="half" idx="2"/>
          </p:nvPr>
        </p:nvSpPr>
        <p:spPr>
          <a:xfrm rot="-60000">
            <a:off x="1144402" y="2439963"/>
            <a:ext cx="2897313" cy="3579526"/>
          </a:xfrm>
        </p:spPr>
        <p:txBody>
          <a:bodyPr>
            <a:normAutofit fontScale="85000" lnSpcReduction="20000"/>
          </a:bodyPr>
          <a:lstStyle/>
          <a:p>
            <a:pPr marL="285750" indent="-285750" algn="l">
              <a:buFont typeface="Arial" pitchFamily="34" charset="0"/>
              <a:buChar char="•"/>
            </a:pPr>
            <a:r>
              <a:rPr lang="en-CA" sz="1800" b="1" dirty="0" smtClean="0"/>
              <a:t>Poisonous, but not immediately dangerous to health</a:t>
            </a:r>
          </a:p>
          <a:p>
            <a:pPr marL="285750" indent="-285750" algn="l">
              <a:buFont typeface="Arial" pitchFamily="34" charset="0"/>
              <a:buChar char="•"/>
            </a:pPr>
            <a:r>
              <a:rPr lang="en-CA" sz="1800" b="1" dirty="0" smtClean="0"/>
              <a:t>Chronic health effects on body </a:t>
            </a:r>
            <a:r>
              <a:rPr lang="en-CA" sz="1800" b="1" dirty="0" err="1" smtClean="0"/>
              <a:t>orgrans</a:t>
            </a:r>
            <a:r>
              <a:rPr lang="en-CA" sz="1800" b="1" dirty="0" smtClean="0"/>
              <a:t>, cardiovascular or nervous system</a:t>
            </a:r>
            <a:endParaRPr lang="en-CA" sz="1800" b="1" dirty="0" smtClean="0"/>
          </a:p>
          <a:p>
            <a:pPr marL="285750" indent="-285750" algn="l">
              <a:buFont typeface="Arial" pitchFamily="34" charset="0"/>
              <a:buChar char="•"/>
            </a:pPr>
            <a:endParaRPr lang="en-CA" sz="1800" b="1" dirty="0" smtClean="0"/>
          </a:p>
          <a:p>
            <a:pPr lvl="1"/>
            <a:r>
              <a:rPr lang="en-CA" sz="1400" b="1" dirty="0" smtClean="0"/>
              <a:t>Examples: carcinogens (asbestos, crystalline silica, benzene) sensitizers (methyl methacrylate) </a:t>
            </a:r>
            <a:r>
              <a:rPr lang="en-CA" sz="1400" b="1" dirty="0" err="1" smtClean="0"/>
              <a:t>embroyotoxin</a:t>
            </a:r>
            <a:r>
              <a:rPr lang="en-CA" sz="1400" b="1" dirty="0" smtClean="0"/>
              <a:t> (xylene)</a:t>
            </a:r>
          </a:p>
          <a:p>
            <a:pPr algn="l"/>
            <a:endParaRPr lang="en-CA" sz="800" dirty="0" smtClean="0"/>
          </a:p>
          <a:p>
            <a:pPr algn="l"/>
            <a:r>
              <a:rPr lang="en-CA" i="1" dirty="0" smtClean="0"/>
              <a:t>Hazards</a:t>
            </a:r>
          </a:p>
          <a:p>
            <a:pPr algn="l"/>
            <a:r>
              <a:rPr lang="en-CA" i="1" dirty="0" smtClean="0"/>
              <a:t>Repeated exposure may cause death or permanent injury.</a:t>
            </a:r>
          </a:p>
          <a:p>
            <a:pPr algn="l"/>
            <a:r>
              <a:rPr lang="en-CA" i="1" dirty="0" smtClean="0"/>
              <a:t>May be a skin irritant or sensitizer causing allergic reaction.</a:t>
            </a:r>
            <a:endParaRPr lang="en-CA" i="1" dirty="0" smtClean="0"/>
          </a:p>
          <a:p>
            <a:pPr algn="l"/>
            <a:r>
              <a:rPr lang="en-CA" sz="1400" i="1" dirty="0" smtClean="0"/>
              <a:t>May cause </a:t>
            </a:r>
            <a:r>
              <a:rPr lang="en-CA" sz="1400" i="1" dirty="0" smtClean="0"/>
              <a:t>birth defects, cancer, reproductive problems, or impairment of body organs and systems.</a:t>
            </a:r>
            <a:endParaRPr lang="en-US" sz="1400" i="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752601"/>
            <a:ext cx="2438400" cy="2438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39414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1000"/>
                                        <p:tgtEl>
                                          <p:spTgt spid="4">
                                            <p:txEl>
                                              <p:pRg st="6" end="6"/>
                                            </p:txEl>
                                          </p:spTgt>
                                        </p:tgtEl>
                                      </p:cBhvr>
                                    </p:animEffect>
                                    <p:anim calcmode="lin" valueType="num">
                                      <p:cBhvr>
                                        <p:cTn id="3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000"/>
                                        <p:tgtEl>
                                          <p:spTgt spid="4">
                                            <p:txEl>
                                              <p:pRg st="7" end="7"/>
                                            </p:txEl>
                                          </p:spTgt>
                                        </p:tgtEl>
                                      </p:cBhvr>
                                    </p:animEffect>
                                    <p:anim calcmode="lin" valueType="num">
                                      <p:cBhvr>
                                        <p:cTn id="4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1000"/>
                                        <p:tgtEl>
                                          <p:spTgt spid="4">
                                            <p:txEl>
                                              <p:pRg st="8" end="8"/>
                                            </p:txEl>
                                          </p:spTgt>
                                        </p:tgtEl>
                                      </p:cBhvr>
                                    </p:animEffect>
                                    <p:anim calcmode="lin" valueType="num">
                                      <p:cBhvr>
                                        <p:cTn id="4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075875" y="1062960"/>
            <a:ext cx="3191024" cy="1067822"/>
          </a:xfrm>
        </p:spPr>
        <p:txBody>
          <a:bodyPr>
            <a:normAutofit/>
          </a:bodyPr>
          <a:lstStyle/>
          <a:p>
            <a:r>
              <a:rPr lang="en-CA" b="1" dirty="0" smtClean="0"/>
              <a:t>Class D3</a:t>
            </a:r>
            <a:br>
              <a:rPr lang="en-CA" b="1" dirty="0" smtClean="0"/>
            </a:br>
            <a:r>
              <a:rPr lang="en-CA" dirty="0" err="1" smtClean="0"/>
              <a:t>Biohazardous</a:t>
            </a:r>
            <a:r>
              <a:rPr lang="en-CA" dirty="0" smtClean="0"/>
              <a:t> Infectious Material</a:t>
            </a:r>
            <a:endParaRPr lang="en-US" dirty="0"/>
          </a:p>
        </p:txBody>
      </p:sp>
      <p:sp>
        <p:nvSpPr>
          <p:cNvPr id="4" name="Text Placeholder 3"/>
          <p:cNvSpPr>
            <a:spLocks noGrp="1"/>
          </p:cNvSpPr>
          <p:nvPr>
            <p:ph type="body" sz="half" idx="2"/>
          </p:nvPr>
        </p:nvSpPr>
        <p:spPr>
          <a:xfrm>
            <a:off x="947369" y="2163229"/>
            <a:ext cx="3428478" cy="3808091"/>
          </a:xfrm>
        </p:spPr>
        <p:txBody>
          <a:bodyPr>
            <a:normAutofit fontScale="92500" lnSpcReduction="10000"/>
          </a:bodyPr>
          <a:lstStyle/>
          <a:p>
            <a:pPr marL="742950" lvl="1" indent="-285750">
              <a:buFont typeface="Arial" pitchFamily="34" charset="0"/>
              <a:buChar char="•"/>
            </a:pPr>
            <a:r>
              <a:rPr lang="en-CA" sz="1600" b="1" dirty="0" smtClean="0"/>
              <a:t>May cause serious disease, resulting in death or illness</a:t>
            </a:r>
          </a:p>
          <a:p>
            <a:pPr lvl="1"/>
            <a:endParaRPr lang="en-CA" sz="1600" b="1" dirty="0" smtClean="0"/>
          </a:p>
          <a:p>
            <a:pPr lvl="1"/>
            <a:r>
              <a:rPr lang="en-CA" sz="1400" b="1" dirty="0" err="1" smtClean="0"/>
              <a:t>Classifed</a:t>
            </a:r>
            <a:r>
              <a:rPr lang="en-CA" sz="1400" b="1" dirty="0" smtClean="0"/>
              <a:t> </a:t>
            </a:r>
            <a:r>
              <a:rPr lang="en-CA" sz="1400" b="1" dirty="0" smtClean="0"/>
              <a:t>as Risk Groups II, III or IV as defined by the Medical Research Council of Canada</a:t>
            </a:r>
          </a:p>
          <a:p>
            <a:pPr lvl="1"/>
            <a:r>
              <a:rPr lang="en-CA" sz="1400" b="1" dirty="0" smtClean="0"/>
              <a:t>Examples include: commercial cultures containing infectious organisms such as HIV, Ebola, and Hepatitis B</a:t>
            </a:r>
          </a:p>
          <a:p>
            <a:pPr algn="l"/>
            <a:endParaRPr lang="en-CA" sz="800" dirty="0" smtClean="0"/>
          </a:p>
          <a:p>
            <a:pPr algn="l"/>
            <a:r>
              <a:rPr lang="en-CA" i="1" dirty="0" smtClean="0"/>
              <a:t>Hazards</a:t>
            </a:r>
          </a:p>
          <a:p>
            <a:pPr algn="l"/>
            <a:r>
              <a:rPr lang="en-CA" sz="1400" i="1" dirty="0" smtClean="0"/>
              <a:t>Microorganisms (includes viruses, bacteria, fungi) </a:t>
            </a:r>
            <a:r>
              <a:rPr lang="en-CA" i="1" dirty="0" smtClean="0"/>
              <a:t>can cause</a:t>
            </a:r>
            <a:r>
              <a:rPr lang="en-CA" sz="1400" i="1" dirty="0" smtClean="0"/>
              <a:t> disease in persons and animals. They may be present in cultures. Products containing </a:t>
            </a:r>
            <a:r>
              <a:rPr lang="en-CA" sz="1400" i="1" dirty="0" err="1" smtClean="0"/>
              <a:t>biohazardous</a:t>
            </a:r>
            <a:r>
              <a:rPr lang="en-CA" sz="1400" i="1" dirty="0" smtClean="0"/>
              <a:t> infectious materials may be found in laboratory and research facilities associated with the medical or agricultural sectors.</a:t>
            </a:r>
            <a:endParaRPr lang="en-US" sz="1400" i="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524000"/>
            <a:ext cx="2781300" cy="27813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07287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fade">
                                      <p:cBhvr>
                                        <p:cTn id="33" dur="1000"/>
                                        <p:tgtEl>
                                          <p:spTgt spid="4">
                                            <p:txEl>
                                              <p:pRg st="6" end="6"/>
                                            </p:txEl>
                                          </p:spTgt>
                                        </p:tgtEl>
                                      </p:cBhvr>
                                    </p:animEffect>
                                    <p:anim calcmode="lin" valueType="num">
                                      <p:cBhvr>
                                        <p:cTn id="3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075875" y="1062960"/>
            <a:ext cx="3191024" cy="1067822"/>
          </a:xfrm>
        </p:spPr>
        <p:txBody>
          <a:bodyPr>
            <a:normAutofit/>
          </a:bodyPr>
          <a:lstStyle/>
          <a:p>
            <a:r>
              <a:rPr lang="en-CA" b="1" dirty="0" smtClean="0"/>
              <a:t>CLASS E</a:t>
            </a:r>
            <a:r>
              <a:rPr lang="en-CA" dirty="0" smtClean="0"/>
              <a:t/>
            </a:r>
            <a:br>
              <a:rPr lang="en-CA" dirty="0" smtClean="0"/>
            </a:br>
            <a:r>
              <a:rPr lang="en-CA" dirty="0" smtClean="0"/>
              <a:t>Corrosive Materials</a:t>
            </a:r>
            <a:endParaRPr lang="en-US" dirty="0"/>
          </a:p>
        </p:txBody>
      </p:sp>
      <p:sp>
        <p:nvSpPr>
          <p:cNvPr id="4" name="Text Placeholder 3"/>
          <p:cNvSpPr>
            <a:spLocks noGrp="1"/>
          </p:cNvSpPr>
          <p:nvPr>
            <p:ph type="body" sz="half" idx="2"/>
          </p:nvPr>
        </p:nvSpPr>
        <p:spPr>
          <a:xfrm>
            <a:off x="1145203" y="2589697"/>
            <a:ext cx="3199913" cy="3427149"/>
          </a:xfrm>
        </p:spPr>
        <p:txBody>
          <a:bodyPr>
            <a:normAutofit/>
          </a:bodyPr>
          <a:lstStyle/>
          <a:p>
            <a:pPr marL="285750" indent="-285750" algn="l">
              <a:buFont typeface="Wingdings" pitchFamily="2" charset="2"/>
              <a:buChar char="§"/>
            </a:pPr>
            <a:r>
              <a:rPr lang="en-CA" sz="1800" b="1" dirty="0"/>
              <a:t>C</a:t>
            </a:r>
            <a:r>
              <a:rPr lang="en-CA" sz="1800" b="1" dirty="0" smtClean="0"/>
              <a:t>austics </a:t>
            </a:r>
            <a:r>
              <a:rPr lang="en-CA" sz="1800" b="1" dirty="0" smtClean="0"/>
              <a:t>or acids causing </a:t>
            </a:r>
            <a:r>
              <a:rPr lang="en-CA" sz="1800" b="1" dirty="0" smtClean="0"/>
              <a:t>severe irritation and burns </a:t>
            </a:r>
            <a:r>
              <a:rPr lang="en-CA" sz="1800" b="1" dirty="0" smtClean="0"/>
              <a:t>to skin or eyes</a:t>
            </a:r>
          </a:p>
          <a:p>
            <a:pPr lvl="1"/>
            <a:r>
              <a:rPr lang="en-CA" sz="1400" b="1" dirty="0" smtClean="0"/>
              <a:t>Examples: sodium hydroxide, bleach, hydrochloric acid, hydrofluoric acid</a:t>
            </a:r>
          </a:p>
          <a:p>
            <a:pPr algn="l"/>
            <a:endParaRPr lang="en-CA" sz="800" dirty="0" smtClean="0"/>
          </a:p>
          <a:p>
            <a:pPr algn="l"/>
            <a:r>
              <a:rPr lang="en-CA" i="1" dirty="0" smtClean="0"/>
              <a:t>Hazards</a:t>
            </a:r>
          </a:p>
          <a:p>
            <a:pPr algn="l"/>
            <a:r>
              <a:rPr lang="en-CA" sz="1400" i="1" dirty="0" smtClean="0"/>
              <a:t>Corrosive materials can cause permanent damage (e.g., burns) to skin and eyes</a:t>
            </a:r>
            <a:r>
              <a:rPr lang="en-CA" sz="1400" i="1" dirty="0" smtClean="0"/>
              <a:t>.</a:t>
            </a:r>
          </a:p>
          <a:p>
            <a:pPr algn="l"/>
            <a:r>
              <a:rPr lang="en-CA" i="1" dirty="0" smtClean="0"/>
              <a:t>May be harmful if inhaled.</a:t>
            </a:r>
          </a:p>
          <a:p>
            <a:pPr algn="l"/>
            <a:r>
              <a:rPr lang="en-CA" sz="1400" i="1" dirty="0" smtClean="0"/>
              <a:t>May eat through metal.</a:t>
            </a:r>
            <a:endParaRPr lang="en-US" sz="1400" i="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676400"/>
            <a:ext cx="2480849" cy="2362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0106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1000"/>
                                        <p:tgtEl>
                                          <p:spTgt spid="4">
                                            <p:txEl>
                                              <p:pRg st="4" end="4"/>
                                            </p:txEl>
                                          </p:spTgt>
                                        </p:tgtEl>
                                      </p:cBhvr>
                                    </p:animEffect>
                                    <p:anim calcmode="lin" valueType="num">
                                      <p:cBhvr>
                                        <p:cTn id="2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1000"/>
                                        <p:tgtEl>
                                          <p:spTgt spid="4">
                                            <p:txEl>
                                              <p:pRg st="5" end="5"/>
                                            </p:txEl>
                                          </p:spTgt>
                                        </p:tgtEl>
                                      </p:cBhvr>
                                    </p:animEffect>
                                    <p:anim calcmode="lin" valueType="num">
                                      <p:cBhvr>
                                        <p:cTn id="2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1000"/>
                                        <p:tgtEl>
                                          <p:spTgt spid="4">
                                            <p:txEl>
                                              <p:pRg st="6" end="6"/>
                                            </p:txEl>
                                          </p:spTgt>
                                        </p:tgtEl>
                                      </p:cBhvr>
                                    </p:animEffect>
                                    <p:anim calcmode="lin" valueType="num">
                                      <p:cBhvr>
                                        <p:cTn id="3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075875" y="1062960"/>
            <a:ext cx="3191024" cy="1067822"/>
          </a:xfrm>
        </p:spPr>
        <p:txBody>
          <a:bodyPr>
            <a:normAutofit/>
          </a:bodyPr>
          <a:lstStyle/>
          <a:p>
            <a:r>
              <a:rPr lang="en-CA" b="1" dirty="0" smtClean="0"/>
              <a:t>CLASS F</a:t>
            </a:r>
            <a:r>
              <a:rPr lang="en-CA" dirty="0" smtClean="0"/>
              <a:t/>
            </a:r>
            <a:br>
              <a:rPr lang="en-CA" dirty="0" smtClean="0"/>
            </a:br>
            <a:r>
              <a:rPr lang="en-CA" dirty="0" smtClean="0"/>
              <a:t>Dangerously Reactive Materials</a:t>
            </a:r>
            <a:endParaRPr lang="en-US" dirty="0"/>
          </a:p>
        </p:txBody>
      </p:sp>
      <p:sp>
        <p:nvSpPr>
          <p:cNvPr id="4" name="Text Placeholder 3"/>
          <p:cNvSpPr>
            <a:spLocks noGrp="1"/>
          </p:cNvSpPr>
          <p:nvPr>
            <p:ph type="body" sz="half" idx="2"/>
          </p:nvPr>
        </p:nvSpPr>
        <p:spPr>
          <a:xfrm rot="-60000">
            <a:off x="1098673" y="2336232"/>
            <a:ext cx="3320431" cy="3681684"/>
          </a:xfrm>
        </p:spPr>
        <p:txBody>
          <a:bodyPr>
            <a:normAutofit/>
          </a:bodyPr>
          <a:lstStyle/>
          <a:p>
            <a:pPr marL="285750" indent="-285750" algn="l">
              <a:buFont typeface="Wingdings" pitchFamily="2" charset="2"/>
              <a:buChar char="§"/>
            </a:pPr>
            <a:r>
              <a:rPr lang="en-CA" sz="1800" b="1" dirty="0" smtClean="0"/>
              <a:t>Products that can undergo dangerous reaction if subject to heat, light, pressure, shock, water, air</a:t>
            </a:r>
          </a:p>
          <a:p>
            <a:pPr lvl="1"/>
            <a:r>
              <a:rPr lang="en-CA" sz="1400" b="1" dirty="0" smtClean="0"/>
              <a:t>Examples: hydrogen cyanide, </a:t>
            </a:r>
            <a:r>
              <a:rPr lang="en-CA" sz="1400" b="1" dirty="0" smtClean="0"/>
              <a:t>vinyl acetate, chlorine </a:t>
            </a:r>
            <a:r>
              <a:rPr lang="en-CA" sz="1400" b="1" dirty="0" smtClean="0"/>
              <a:t>dioxide</a:t>
            </a:r>
          </a:p>
          <a:p>
            <a:pPr algn="l"/>
            <a:endParaRPr lang="en-CA" sz="800" dirty="0" smtClean="0"/>
          </a:p>
          <a:p>
            <a:pPr algn="l"/>
            <a:r>
              <a:rPr lang="en-CA" i="1" dirty="0" smtClean="0"/>
              <a:t>Hazards</a:t>
            </a:r>
            <a:endParaRPr lang="en-CA" i="1" dirty="0" smtClean="0"/>
          </a:p>
          <a:p>
            <a:pPr algn="l"/>
            <a:r>
              <a:rPr lang="en-CA" sz="1400" i="1" dirty="0" smtClean="0"/>
              <a:t>Products in this class are very unstable . They can </a:t>
            </a:r>
            <a:r>
              <a:rPr lang="en-CA" sz="1400" i="1" dirty="0" smtClean="0"/>
              <a:t>undergo vigorous polymerization reaction on their own, or become self-reactive when exposed to shock or to increase in pressure or temperature.  It also includes products that react vigorously with water to release a toxic gas.</a:t>
            </a:r>
            <a:endParaRPr lang="en-US" sz="1400" i="1"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02954"/>
            <a:ext cx="2447925" cy="2447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61620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1000"/>
                                        <p:tgtEl>
                                          <p:spTgt spid="4">
                                            <p:txEl>
                                              <p:pRg st="4" end="4"/>
                                            </p:txEl>
                                          </p:spTgt>
                                        </p:tgtEl>
                                      </p:cBhvr>
                                    </p:animEffect>
                                    <p:anim calcmode="lin" valueType="num">
                                      <p:cBhvr>
                                        <p:cTn id="2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914400"/>
            <a:ext cx="6254044" cy="732370"/>
          </a:xfrm>
        </p:spPr>
        <p:txBody>
          <a:bodyPr/>
          <a:lstStyle/>
          <a:p>
            <a:r>
              <a:rPr lang="en-CA" dirty="0" smtClean="0"/>
              <a:t>WHMIS Labels</a:t>
            </a:r>
            <a:endParaRPr lang="en-US" dirty="0"/>
          </a:p>
        </p:txBody>
      </p:sp>
      <p:sp>
        <p:nvSpPr>
          <p:cNvPr id="3" name="Text Placeholder 2"/>
          <p:cNvSpPr>
            <a:spLocks noGrp="1"/>
          </p:cNvSpPr>
          <p:nvPr>
            <p:ph type="body" idx="1"/>
          </p:nvPr>
        </p:nvSpPr>
        <p:spPr>
          <a:xfrm>
            <a:off x="1295400" y="1676400"/>
            <a:ext cx="6781800" cy="1295400"/>
          </a:xfrm>
        </p:spPr>
        <p:txBody>
          <a:bodyPr>
            <a:normAutofit lnSpcReduction="10000"/>
          </a:bodyPr>
          <a:lstStyle/>
          <a:p>
            <a:pPr algn="l"/>
            <a:r>
              <a:rPr lang="en-CA" b="1" dirty="0" smtClean="0">
                <a:solidFill>
                  <a:schemeClr val="tx1"/>
                </a:solidFill>
              </a:rPr>
              <a:t>WHMIS Labels</a:t>
            </a:r>
          </a:p>
          <a:p>
            <a:pPr algn="l"/>
            <a:r>
              <a:rPr lang="en-CA" dirty="0" smtClean="0">
                <a:solidFill>
                  <a:schemeClr val="tx1"/>
                </a:solidFill>
              </a:rPr>
              <a:t>The purpose of labels is to alert workers to the main hazards of controlled products and provide instructions for safe handling, and to direct workers to the MSDS for more information.</a:t>
            </a:r>
          </a:p>
        </p:txBody>
      </p:sp>
      <p:sp>
        <p:nvSpPr>
          <p:cNvPr id="4" name="TextBox 3"/>
          <p:cNvSpPr txBox="1"/>
          <p:nvPr/>
        </p:nvSpPr>
        <p:spPr>
          <a:xfrm>
            <a:off x="1371600" y="3191723"/>
            <a:ext cx="6553200" cy="2262158"/>
          </a:xfrm>
          <a:prstGeom prst="rect">
            <a:avLst/>
          </a:prstGeom>
          <a:noFill/>
          <a:ln w="38100">
            <a:noFill/>
          </a:ln>
          <a:effectLst>
            <a:glow rad="139700">
              <a:schemeClr val="accent2">
                <a:satMod val="175000"/>
                <a:alpha val="40000"/>
              </a:schemeClr>
            </a:glow>
          </a:effectLst>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spcAft>
                <a:spcPts val="600"/>
              </a:spcAft>
              <a:buFont typeface="Wingdings" pitchFamily="2" charset="2"/>
              <a:buChar char="Ø"/>
            </a:pPr>
            <a:r>
              <a:rPr lang="en-CA" dirty="0" smtClean="0">
                <a:solidFill>
                  <a:schemeClr val="tx1"/>
                </a:solidFill>
              </a:rPr>
              <a:t>All WHMIS controlled products must be labelled</a:t>
            </a:r>
          </a:p>
          <a:p>
            <a:pPr marL="285750" indent="-285750">
              <a:buFont typeface="Wingdings" pitchFamily="2" charset="2"/>
              <a:buChar char="Ø"/>
            </a:pPr>
            <a:r>
              <a:rPr lang="en-CA" dirty="0" smtClean="0">
                <a:solidFill>
                  <a:schemeClr val="tx1"/>
                </a:solidFill>
              </a:rPr>
              <a:t>There are 2 types of WHMIS Labels</a:t>
            </a:r>
          </a:p>
          <a:p>
            <a:pPr marL="742950" lvl="1" indent="-285750">
              <a:buFont typeface="Wingdings" pitchFamily="2" charset="2"/>
              <a:buChar char="§"/>
            </a:pPr>
            <a:r>
              <a:rPr lang="en-CA" dirty="0" smtClean="0">
                <a:solidFill>
                  <a:schemeClr val="tx1"/>
                </a:solidFill>
              </a:rPr>
              <a:t>Supplier Labels</a:t>
            </a:r>
          </a:p>
          <a:p>
            <a:pPr marL="742950" lvl="1" indent="-285750">
              <a:spcAft>
                <a:spcPts val="600"/>
              </a:spcAft>
              <a:buFont typeface="Wingdings" pitchFamily="2" charset="2"/>
              <a:buChar char="§"/>
            </a:pPr>
            <a:r>
              <a:rPr lang="en-CA" dirty="0" smtClean="0">
                <a:solidFill>
                  <a:schemeClr val="tx1"/>
                </a:solidFill>
              </a:rPr>
              <a:t>Workplace Labels</a:t>
            </a:r>
          </a:p>
          <a:p>
            <a:pPr marL="285750" indent="-285750">
              <a:buFont typeface="Wingdings" pitchFamily="2" charset="2"/>
              <a:buChar char="Ø"/>
            </a:pPr>
            <a:r>
              <a:rPr lang="en-CA" dirty="0" smtClean="0">
                <a:solidFill>
                  <a:schemeClr val="tx1"/>
                </a:solidFill>
              </a:rPr>
              <a:t>Other means of identification</a:t>
            </a:r>
          </a:p>
          <a:p>
            <a:pPr marL="742950" lvl="1" indent="-285750">
              <a:spcAft>
                <a:spcPts val="600"/>
              </a:spcAft>
              <a:buFont typeface="Wingdings" pitchFamily="2" charset="2"/>
              <a:buChar char="§"/>
            </a:pPr>
            <a:r>
              <a:rPr lang="en-CA" dirty="0" smtClean="0">
                <a:solidFill>
                  <a:schemeClr val="tx1"/>
                </a:solidFill>
              </a:rPr>
              <a:t>placards, warning signs, colour codes</a:t>
            </a:r>
          </a:p>
          <a:p>
            <a:pPr marL="285750" indent="-285750">
              <a:spcAft>
                <a:spcPts val="600"/>
              </a:spcAft>
              <a:buFont typeface="Wingdings" pitchFamily="2" charset="2"/>
              <a:buChar char="Ø"/>
            </a:pPr>
            <a:r>
              <a:rPr lang="en-CA" dirty="0" smtClean="0">
                <a:solidFill>
                  <a:schemeClr val="tx1"/>
                </a:solidFill>
              </a:rPr>
              <a:t>Labels alert workers to hazards and safe handling instructions</a:t>
            </a:r>
            <a:endParaRPr lang="en-US" dirty="0">
              <a:solidFill>
                <a:schemeClr val="tx1"/>
              </a:solidFill>
            </a:endParaRPr>
          </a:p>
        </p:txBody>
      </p:sp>
    </p:spTree>
    <p:extLst>
      <p:ext uri="{BB962C8B-B14F-4D97-AF65-F5344CB8AC3E}">
        <p14:creationId xmlns:p14="http://schemas.microsoft.com/office/powerpoint/2010/main" val="27765416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1000"/>
                                        <p:tgtEl>
                                          <p:spTgt spid="4">
                                            <p:txEl>
                                              <p:pRg st="4" end="4"/>
                                            </p:txEl>
                                          </p:spTgt>
                                        </p:tgtEl>
                                      </p:cBhvr>
                                    </p:animEffect>
                                    <p:anim calcmode="lin" valueType="num">
                                      <p:cBhvr>
                                        <p:cTn id="3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anim calcmode="lin" valueType="num">
                                      <p:cBhvr>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fade">
                                      <p:cBhvr>
                                        <p:cTn id="43" dur="1000"/>
                                        <p:tgtEl>
                                          <p:spTgt spid="4">
                                            <p:txEl>
                                              <p:pRg st="6" end="6"/>
                                            </p:txEl>
                                          </p:spTgt>
                                        </p:tgtEl>
                                      </p:cBhvr>
                                    </p:animEffect>
                                    <p:anim calcmode="lin" valueType="num">
                                      <p:cBhvr>
                                        <p:cTn id="4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914400"/>
            <a:ext cx="6254044" cy="732370"/>
          </a:xfrm>
        </p:spPr>
        <p:txBody>
          <a:bodyPr/>
          <a:lstStyle/>
          <a:p>
            <a:r>
              <a:rPr lang="en-CA" dirty="0" smtClean="0"/>
              <a:t>Supplier Label</a:t>
            </a:r>
            <a:endParaRPr lang="en-US" dirty="0"/>
          </a:p>
        </p:txBody>
      </p:sp>
      <p:sp>
        <p:nvSpPr>
          <p:cNvPr id="3" name="Text Placeholder 2"/>
          <p:cNvSpPr>
            <a:spLocks noGrp="1"/>
          </p:cNvSpPr>
          <p:nvPr>
            <p:ph type="body" idx="1"/>
          </p:nvPr>
        </p:nvSpPr>
        <p:spPr>
          <a:xfrm>
            <a:off x="1371600" y="1752600"/>
            <a:ext cx="7086600" cy="2133600"/>
          </a:xfrm>
        </p:spPr>
        <p:txBody>
          <a:bodyPr>
            <a:normAutofit fontScale="92500" lnSpcReduction="20000"/>
          </a:bodyPr>
          <a:lstStyle/>
          <a:p>
            <a:pPr algn="l"/>
            <a:r>
              <a:rPr lang="en-CA" dirty="0" smtClean="0">
                <a:solidFill>
                  <a:schemeClr val="tx1"/>
                </a:solidFill>
              </a:rPr>
              <a:t>Suppliers must provide supplier labels on containers of all controlled products sold or imported for use in the workplace.</a:t>
            </a:r>
          </a:p>
          <a:p>
            <a:pPr marL="342900" indent="-342900" algn="l">
              <a:spcBef>
                <a:spcPts val="600"/>
              </a:spcBef>
              <a:buFont typeface="Wingdings" pitchFamily="2" charset="2"/>
              <a:buChar char="§"/>
            </a:pPr>
            <a:r>
              <a:rPr lang="en-CA" b="1" dirty="0" smtClean="0">
                <a:solidFill>
                  <a:schemeClr val="tx1"/>
                </a:solidFill>
              </a:rPr>
              <a:t>Supplier labels </a:t>
            </a:r>
            <a:r>
              <a:rPr lang="en-CA" dirty="0" smtClean="0">
                <a:solidFill>
                  <a:schemeClr val="tx1"/>
                </a:solidFill>
              </a:rPr>
              <a:t>will show seven types of information within the WHMIS hatched border.</a:t>
            </a:r>
          </a:p>
          <a:p>
            <a:pPr marL="342900" indent="-342900" algn="l">
              <a:buFont typeface="Wingdings" pitchFamily="2" charset="2"/>
              <a:buChar char="§"/>
            </a:pPr>
            <a:r>
              <a:rPr lang="en-CA" dirty="0" smtClean="0">
                <a:solidFill>
                  <a:schemeClr val="tx1"/>
                </a:solidFill>
              </a:rPr>
              <a:t>The label must be clearly separated by a border to stand out from the container itself and other markings on the container (i.e., the size of the label should be appropriate for the size of the container).</a:t>
            </a:r>
          </a:p>
        </p:txBody>
      </p:sp>
      <p:sp>
        <p:nvSpPr>
          <p:cNvPr id="4" name="TextBox 3"/>
          <p:cNvSpPr txBox="1"/>
          <p:nvPr/>
        </p:nvSpPr>
        <p:spPr>
          <a:xfrm>
            <a:off x="1371600" y="3918734"/>
            <a:ext cx="7239000" cy="2385268"/>
          </a:xfrm>
          <a:prstGeom prst="rect">
            <a:avLst/>
          </a:prstGeom>
          <a:solidFill>
            <a:schemeClr val="bg1"/>
          </a:solidFill>
          <a:ln w="38100">
            <a:noFill/>
          </a:ln>
          <a:effectLst/>
        </p:spPr>
        <p:style>
          <a:lnRef idx="2">
            <a:schemeClr val="accent5"/>
          </a:lnRef>
          <a:fillRef idx="1">
            <a:schemeClr val="lt1"/>
          </a:fillRef>
          <a:effectRef idx="0">
            <a:schemeClr val="accent5"/>
          </a:effectRef>
          <a:fontRef idx="minor">
            <a:schemeClr val="dk1"/>
          </a:fontRef>
        </p:style>
        <p:txBody>
          <a:bodyPr wrap="square" rtlCol="0">
            <a:spAutoFit/>
          </a:bodyPr>
          <a:lstStyle/>
          <a:p>
            <a:r>
              <a:rPr lang="en-CA" sz="1600" dirty="0" smtClean="0">
                <a:solidFill>
                  <a:schemeClr val="tx1"/>
                </a:solidFill>
              </a:rPr>
              <a:t>Supplier Labels contain the following:</a:t>
            </a:r>
          </a:p>
          <a:p>
            <a:pPr marL="742950" lvl="1" indent="-285750">
              <a:buFont typeface="Wingdings" pitchFamily="2" charset="2"/>
              <a:buChar char="§"/>
            </a:pPr>
            <a:r>
              <a:rPr lang="en-CA" sz="1600" dirty="0" smtClean="0">
                <a:solidFill>
                  <a:schemeClr val="tx1"/>
                </a:solidFill>
              </a:rPr>
              <a:t>Product name</a:t>
            </a:r>
          </a:p>
          <a:p>
            <a:pPr marL="742950" lvl="1" indent="-285750">
              <a:buFont typeface="Wingdings" pitchFamily="2" charset="2"/>
              <a:buChar char="§"/>
            </a:pPr>
            <a:r>
              <a:rPr lang="en-CA" sz="1600" dirty="0" smtClean="0">
                <a:solidFill>
                  <a:schemeClr val="tx1"/>
                </a:solidFill>
              </a:rPr>
              <a:t>Hazard symbols</a:t>
            </a:r>
          </a:p>
          <a:p>
            <a:pPr marL="742950" lvl="1" indent="-285750">
              <a:buFont typeface="Wingdings" pitchFamily="2" charset="2"/>
              <a:buChar char="§"/>
            </a:pPr>
            <a:r>
              <a:rPr lang="en-CA" sz="1600" dirty="0" smtClean="0">
                <a:solidFill>
                  <a:schemeClr val="tx1"/>
                </a:solidFill>
              </a:rPr>
              <a:t>Risk phrases</a:t>
            </a:r>
          </a:p>
          <a:p>
            <a:pPr marL="742950" lvl="1" indent="-285750">
              <a:buFont typeface="Wingdings" pitchFamily="2" charset="2"/>
              <a:buChar char="§"/>
            </a:pPr>
            <a:r>
              <a:rPr lang="en-CA" sz="1600" dirty="0" smtClean="0">
                <a:solidFill>
                  <a:schemeClr val="tx1"/>
                </a:solidFill>
              </a:rPr>
              <a:t>Precautionary measures</a:t>
            </a:r>
          </a:p>
          <a:p>
            <a:pPr marL="742950" lvl="1" indent="-285750">
              <a:buFont typeface="Wingdings" pitchFamily="2" charset="2"/>
              <a:buChar char="§"/>
            </a:pPr>
            <a:r>
              <a:rPr lang="en-CA" sz="1600" dirty="0" smtClean="0">
                <a:solidFill>
                  <a:schemeClr val="tx1"/>
                </a:solidFill>
              </a:rPr>
              <a:t>First aid measures</a:t>
            </a:r>
          </a:p>
          <a:p>
            <a:pPr marL="742950" lvl="1" indent="-285750">
              <a:buFont typeface="Wingdings" pitchFamily="2" charset="2"/>
              <a:buChar char="§"/>
            </a:pPr>
            <a:r>
              <a:rPr lang="en-CA" sz="1600" dirty="0" smtClean="0">
                <a:solidFill>
                  <a:schemeClr val="tx1"/>
                </a:solidFill>
              </a:rPr>
              <a:t>Supplier identifier</a:t>
            </a:r>
          </a:p>
          <a:p>
            <a:pPr marL="742950" lvl="1" indent="-285750">
              <a:spcAft>
                <a:spcPts val="600"/>
              </a:spcAft>
              <a:buFont typeface="Wingdings" pitchFamily="2" charset="2"/>
              <a:buChar char="§"/>
            </a:pPr>
            <a:r>
              <a:rPr lang="en-CA" sz="1600" dirty="0" smtClean="0">
                <a:solidFill>
                  <a:schemeClr val="tx1"/>
                </a:solidFill>
              </a:rPr>
              <a:t>Reference to MSDS</a:t>
            </a:r>
          </a:p>
          <a:p>
            <a:r>
              <a:rPr lang="en-CA" sz="1600" dirty="0" smtClean="0">
                <a:solidFill>
                  <a:schemeClr val="tx1"/>
                </a:solidFill>
              </a:rPr>
              <a:t>All information must be disclosed in English and French within a hatched border</a:t>
            </a:r>
            <a:endParaRPr lang="en-US" sz="1600" dirty="0">
              <a:solidFill>
                <a:schemeClr val="tx1"/>
              </a:solidFill>
            </a:endParaRPr>
          </a:p>
        </p:txBody>
      </p:sp>
      <p:pic>
        <p:nvPicPr>
          <p:cNvPr id="7" name="Picture 6"/>
          <p:cNvPicPr>
            <a:picLocks noChangeAspect="1"/>
          </p:cNvPicPr>
          <p:nvPr/>
        </p:nvPicPr>
        <p:blipFill>
          <a:blip r:embed="rId2"/>
          <a:stretch>
            <a:fillRect/>
          </a:stretch>
        </p:blipFill>
        <p:spPr>
          <a:xfrm>
            <a:off x="4567237" y="3424237"/>
            <a:ext cx="9525" cy="9525"/>
          </a:xfrm>
          <a:prstGeom prst="rect">
            <a:avLst/>
          </a:prstGeom>
        </p:spPr>
      </p:pic>
    </p:spTree>
    <p:extLst>
      <p:ext uri="{BB962C8B-B14F-4D97-AF65-F5344CB8AC3E}">
        <p14:creationId xmlns:p14="http://schemas.microsoft.com/office/powerpoint/2010/main" val="26032791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anim calcmode="lin" valueType="num">
                                      <p:cBhvr>
                                        <p:cTn id="3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1000"/>
                                        <p:tgtEl>
                                          <p:spTgt spid="4">
                                            <p:txEl>
                                              <p:pRg st="6" end="6"/>
                                            </p:txEl>
                                          </p:spTgt>
                                        </p:tgtEl>
                                      </p:cBhvr>
                                    </p:animEffect>
                                    <p:anim calcmode="lin" valueType="num">
                                      <p:cBhvr>
                                        <p:cTn id="3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000"/>
                                        <p:tgtEl>
                                          <p:spTgt spid="4">
                                            <p:txEl>
                                              <p:pRg st="7" end="7"/>
                                            </p:txEl>
                                          </p:spTgt>
                                        </p:tgtEl>
                                      </p:cBhvr>
                                    </p:animEffect>
                                    <p:anim calcmode="lin" valueType="num">
                                      <p:cBhvr>
                                        <p:cTn id="4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Effect transition="in" filter="fade">
                                      <p:cBhvr>
                                        <p:cTn id="49" dur="1000"/>
                                        <p:tgtEl>
                                          <p:spTgt spid="4">
                                            <p:txEl>
                                              <p:pRg st="8" end="8"/>
                                            </p:txEl>
                                          </p:spTgt>
                                        </p:tgtEl>
                                      </p:cBhvr>
                                    </p:animEffect>
                                    <p:anim calcmode="lin" valueType="num">
                                      <p:cBhvr>
                                        <p:cTn id="50"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1" end="1"/>
                                            </p:txEl>
                                          </p:spTgt>
                                        </p:tgtEl>
                                        <p:attrNameLst>
                                          <p:attrName>style.visibility</p:attrName>
                                        </p:attrNameLst>
                                      </p:cBhvr>
                                      <p:to>
                                        <p:strVal val="visible"/>
                                      </p:to>
                                    </p:set>
                                    <p:animEffect transition="in" filter="fade">
                                      <p:cBhvr>
                                        <p:cTn id="56" dur="1000"/>
                                        <p:tgtEl>
                                          <p:spTgt spid="3">
                                            <p:txEl>
                                              <p:pRg st="1" end="1"/>
                                            </p:txEl>
                                          </p:spTgt>
                                        </p:tgtEl>
                                      </p:cBhvr>
                                    </p:animEffect>
                                    <p:anim calcmode="lin" valueType="num">
                                      <p:cBhvr>
                                        <p:cTn id="5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2" end="2"/>
                                            </p:txEl>
                                          </p:spTgt>
                                        </p:tgtEl>
                                        <p:attrNameLst>
                                          <p:attrName>style.visibility</p:attrName>
                                        </p:attrNameLst>
                                      </p:cBhvr>
                                      <p:to>
                                        <p:strVal val="visible"/>
                                      </p:to>
                                    </p:set>
                                    <p:animEffect transition="in" filter="fade">
                                      <p:cBhvr>
                                        <p:cTn id="63" dur="1000"/>
                                        <p:tgtEl>
                                          <p:spTgt spid="3">
                                            <p:txEl>
                                              <p:pRg st="2" end="2"/>
                                            </p:txEl>
                                          </p:spTgt>
                                        </p:tgtEl>
                                      </p:cBhvr>
                                    </p:animEffect>
                                    <p:anim calcmode="lin" valueType="num">
                                      <p:cBhvr>
                                        <p:cTn id="6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Acceptable Format for the Supplier Label</a:t>
            </a:r>
            <a:endParaRPr lang="en-US" dirty="0"/>
          </a:p>
        </p:txBody>
      </p:sp>
      <p:sp>
        <p:nvSpPr>
          <p:cNvPr id="3" name="Content Placeholder 2"/>
          <p:cNvSpPr>
            <a:spLocks noGrp="1"/>
          </p:cNvSpPr>
          <p:nvPr>
            <p:ph idx="1"/>
          </p:nvPr>
        </p:nvSpPr>
        <p:spPr>
          <a:xfrm>
            <a:off x="3128907" y="2119257"/>
            <a:ext cx="2890894" cy="3603812"/>
          </a:xfrm>
        </p:spPr>
        <p:txBody>
          <a:bodyPr/>
          <a:lstStyle/>
          <a:p>
            <a:pPr marL="0" indent="0">
              <a:buNone/>
            </a:pP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8906" y="2133600"/>
            <a:ext cx="2890894" cy="367535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5" name="Line Callout 1 4"/>
          <p:cNvSpPr/>
          <p:nvPr/>
        </p:nvSpPr>
        <p:spPr>
          <a:xfrm>
            <a:off x="6477000" y="2023431"/>
            <a:ext cx="1752600" cy="677537"/>
          </a:xfrm>
          <a:prstGeom prst="borderCallout1">
            <a:avLst>
              <a:gd name="adj1" fmla="val 50361"/>
              <a:gd name="adj2" fmla="val -1385"/>
              <a:gd name="adj3" fmla="val 164568"/>
              <a:gd name="adj4" fmla="val -94977"/>
            </a:avLst>
          </a:prstGeom>
          <a:ln cmpd="sng">
            <a:solidFill>
              <a:schemeClr val="tx1"/>
            </a:solidFill>
            <a:tailEnd type="ova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CA" sz="1600" dirty="0" smtClean="0"/>
              <a:t>Hazard Symbol(s)</a:t>
            </a:r>
            <a:endParaRPr lang="en-US" sz="1600" dirty="0"/>
          </a:p>
        </p:txBody>
      </p:sp>
      <p:sp>
        <p:nvSpPr>
          <p:cNvPr id="7" name="Line Callout 1 6"/>
          <p:cNvSpPr/>
          <p:nvPr/>
        </p:nvSpPr>
        <p:spPr>
          <a:xfrm>
            <a:off x="6477000" y="3200400"/>
            <a:ext cx="1752600" cy="677537"/>
          </a:xfrm>
          <a:prstGeom prst="borderCallout1">
            <a:avLst>
              <a:gd name="adj1" fmla="val 50361"/>
              <a:gd name="adj2" fmla="val 1130"/>
              <a:gd name="adj3" fmla="val 63755"/>
              <a:gd name="adj4" fmla="val -46609"/>
            </a:avLst>
          </a:prstGeom>
          <a:ln cmpd="sng">
            <a:solidFill>
              <a:schemeClr val="tx1"/>
            </a:solidFill>
            <a:tailEnd type="ova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CA" sz="1600" dirty="0" smtClean="0"/>
              <a:t>Precautionary Statement(s)</a:t>
            </a:r>
            <a:endParaRPr lang="en-US" sz="1600" dirty="0"/>
          </a:p>
        </p:txBody>
      </p:sp>
      <p:sp>
        <p:nvSpPr>
          <p:cNvPr id="8" name="Line Callout 1 7"/>
          <p:cNvSpPr/>
          <p:nvPr/>
        </p:nvSpPr>
        <p:spPr>
          <a:xfrm>
            <a:off x="6477000" y="4227309"/>
            <a:ext cx="1752600" cy="677537"/>
          </a:xfrm>
          <a:prstGeom prst="borderCallout1">
            <a:avLst>
              <a:gd name="adj1" fmla="val 48735"/>
              <a:gd name="adj2" fmla="val -756"/>
              <a:gd name="adj3" fmla="val 150686"/>
              <a:gd name="adj4" fmla="val -61884"/>
            </a:avLst>
          </a:prstGeom>
          <a:ln cmpd="sng">
            <a:solidFill>
              <a:schemeClr val="tx1"/>
            </a:solidFill>
            <a:tailEnd type="ova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CA" sz="1600" dirty="0" smtClean="0"/>
              <a:t>Supplier Identifier</a:t>
            </a:r>
            <a:endParaRPr lang="en-US" sz="1600" dirty="0"/>
          </a:p>
        </p:txBody>
      </p:sp>
      <p:sp>
        <p:nvSpPr>
          <p:cNvPr id="9" name="Line Callout 1 8"/>
          <p:cNvSpPr/>
          <p:nvPr/>
        </p:nvSpPr>
        <p:spPr>
          <a:xfrm>
            <a:off x="990600" y="2074843"/>
            <a:ext cx="1752600" cy="677537"/>
          </a:xfrm>
          <a:prstGeom prst="borderCallout1">
            <a:avLst>
              <a:gd name="adj1" fmla="val 48735"/>
              <a:gd name="adj2" fmla="val 101077"/>
              <a:gd name="adj3" fmla="val 52373"/>
              <a:gd name="adj4" fmla="val 152029"/>
            </a:avLst>
          </a:prstGeom>
          <a:ln cmpd="sng">
            <a:solidFill>
              <a:schemeClr val="tx1"/>
            </a:solidFill>
            <a:tailEnd type="ova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CA" sz="1600" dirty="0" smtClean="0"/>
              <a:t>Product Identifier</a:t>
            </a:r>
            <a:endParaRPr lang="en-US" sz="1600" dirty="0"/>
          </a:p>
        </p:txBody>
      </p:sp>
      <p:sp>
        <p:nvSpPr>
          <p:cNvPr id="10" name="Line Callout 1 9"/>
          <p:cNvSpPr/>
          <p:nvPr/>
        </p:nvSpPr>
        <p:spPr>
          <a:xfrm>
            <a:off x="1006666" y="3899971"/>
            <a:ext cx="1752600" cy="677537"/>
          </a:xfrm>
          <a:prstGeom prst="borderCallout1">
            <a:avLst>
              <a:gd name="adj1" fmla="val 48735"/>
              <a:gd name="adj2" fmla="val 101077"/>
              <a:gd name="adj3" fmla="val 39365"/>
              <a:gd name="adj4" fmla="val 132542"/>
            </a:avLst>
          </a:prstGeom>
          <a:ln cmpd="sng">
            <a:solidFill>
              <a:schemeClr val="tx1"/>
            </a:solidFill>
            <a:tailEnd type="ova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CA" sz="1600" dirty="0" smtClean="0"/>
              <a:t>First Aid Measures</a:t>
            </a:r>
            <a:endParaRPr lang="en-US" sz="1600" dirty="0"/>
          </a:p>
        </p:txBody>
      </p:sp>
      <p:sp>
        <p:nvSpPr>
          <p:cNvPr id="11" name="Line Callout 1 10"/>
          <p:cNvSpPr/>
          <p:nvPr/>
        </p:nvSpPr>
        <p:spPr>
          <a:xfrm>
            <a:off x="990600" y="2954972"/>
            <a:ext cx="1752600" cy="677537"/>
          </a:xfrm>
          <a:prstGeom prst="borderCallout1">
            <a:avLst>
              <a:gd name="adj1" fmla="val 48735"/>
              <a:gd name="adj2" fmla="val 101077"/>
              <a:gd name="adj3" fmla="val 18227"/>
              <a:gd name="adj4" fmla="val 141343"/>
            </a:avLst>
          </a:prstGeom>
          <a:ln cmpd="sng">
            <a:solidFill>
              <a:schemeClr val="tx1"/>
            </a:solidFill>
            <a:tailEnd type="ova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CA" sz="1600" dirty="0" smtClean="0"/>
              <a:t>Risk Phrases</a:t>
            </a:r>
            <a:endParaRPr lang="en-US" sz="1600" dirty="0"/>
          </a:p>
        </p:txBody>
      </p:sp>
      <p:sp>
        <p:nvSpPr>
          <p:cNvPr id="12" name="Line Callout 1 11"/>
          <p:cNvSpPr/>
          <p:nvPr/>
        </p:nvSpPr>
        <p:spPr>
          <a:xfrm>
            <a:off x="1006666" y="4919031"/>
            <a:ext cx="1752600" cy="677537"/>
          </a:xfrm>
          <a:prstGeom prst="borderCallout1">
            <a:avLst>
              <a:gd name="adj1" fmla="val 48735"/>
              <a:gd name="adj2" fmla="val 101077"/>
              <a:gd name="adj3" fmla="val 5218"/>
              <a:gd name="adj4" fmla="val 143857"/>
            </a:avLst>
          </a:prstGeom>
          <a:ln cmpd="sng">
            <a:solidFill>
              <a:schemeClr val="tx1"/>
            </a:solidFill>
            <a:tailEnd type="ova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CA" sz="1600" dirty="0" smtClean="0"/>
              <a:t>Reference to the MSDS</a:t>
            </a:r>
            <a:endParaRPr lang="en-US" sz="1600" dirty="0"/>
          </a:p>
        </p:txBody>
      </p:sp>
      <p:sp>
        <p:nvSpPr>
          <p:cNvPr id="13" name="Line Callout 1 12"/>
          <p:cNvSpPr/>
          <p:nvPr/>
        </p:nvSpPr>
        <p:spPr>
          <a:xfrm>
            <a:off x="6477000" y="5103135"/>
            <a:ext cx="1752600" cy="677537"/>
          </a:xfrm>
          <a:prstGeom prst="borderCallout1">
            <a:avLst>
              <a:gd name="adj1" fmla="val 48735"/>
              <a:gd name="adj2" fmla="val -756"/>
              <a:gd name="adj3" fmla="val 49466"/>
              <a:gd name="adj4" fmla="val -28623"/>
            </a:avLst>
          </a:prstGeom>
          <a:ln cmpd="sng">
            <a:solidFill>
              <a:schemeClr val="tx1"/>
            </a:solidFill>
            <a:tailEnd type="oval"/>
          </a:ln>
          <a:effectLst>
            <a:glow rad="101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CA" sz="1600" dirty="0" smtClean="0"/>
              <a:t>Hatched Border</a:t>
            </a:r>
            <a:endParaRPr lang="en-US" sz="1600" dirty="0"/>
          </a:p>
        </p:txBody>
      </p:sp>
    </p:spTree>
    <p:extLst>
      <p:ext uri="{BB962C8B-B14F-4D97-AF65-F5344CB8AC3E}">
        <p14:creationId xmlns:p14="http://schemas.microsoft.com/office/powerpoint/2010/main" val="11443962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50" y="685800"/>
            <a:ext cx="6965245" cy="706418"/>
          </a:xfrm>
        </p:spPr>
        <p:txBody>
          <a:bodyPr>
            <a:normAutofit fontScale="90000"/>
          </a:bodyPr>
          <a:lstStyle/>
          <a:p>
            <a:r>
              <a:rPr lang="en-CA" dirty="0" smtClean="0"/>
              <a:t>Supplier Label Example</a:t>
            </a:r>
            <a:endParaRPr lang="en-US" dirty="0"/>
          </a:p>
        </p:txBody>
      </p:sp>
      <p:pic>
        <p:nvPicPr>
          <p:cNvPr id="12291"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09800" y="1447800"/>
            <a:ext cx="4983946" cy="482358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39759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1000"/>
                                        <p:tgtEl>
                                          <p:spTgt spid="12291"/>
                                        </p:tgtEl>
                                      </p:cBhvr>
                                    </p:animEffect>
                                    <p:anim calcmode="lin" valueType="num">
                                      <p:cBhvr>
                                        <p:cTn id="8" dur="1000" fill="hold"/>
                                        <p:tgtEl>
                                          <p:spTgt spid="12291"/>
                                        </p:tgtEl>
                                        <p:attrNameLst>
                                          <p:attrName>ppt_x</p:attrName>
                                        </p:attrNameLst>
                                      </p:cBhvr>
                                      <p:tavLst>
                                        <p:tav tm="0">
                                          <p:val>
                                            <p:strVal val="#ppt_x"/>
                                          </p:val>
                                        </p:tav>
                                        <p:tav tm="100000">
                                          <p:val>
                                            <p:strVal val="#ppt_x"/>
                                          </p:val>
                                        </p:tav>
                                      </p:tavLst>
                                    </p:anim>
                                    <p:anim calcmode="lin" valueType="num">
                                      <p:cBhvr>
                                        <p:cTn id="9" dur="1000" fill="hold"/>
                                        <p:tgtEl>
                                          <p:spTgt spid="122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9345" y="762000"/>
            <a:ext cx="6254044" cy="1362075"/>
          </a:xfrm>
        </p:spPr>
        <p:txBody>
          <a:bodyPr/>
          <a:lstStyle/>
          <a:p>
            <a:r>
              <a:rPr lang="en-CA" dirty="0" smtClean="0"/>
              <a:t>Overview</a:t>
            </a:r>
            <a:endParaRPr lang="en-US" dirty="0"/>
          </a:p>
        </p:txBody>
      </p:sp>
      <p:sp>
        <p:nvSpPr>
          <p:cNvPr id="3" name="Text Placeholder 2"/>
          <p:cNvSpPr>
            <a:spLocks noGrp="1"/>
          </p:cNvSpPr>
          <p:nvPr>
            <p:ph type="body" idx="1"/>
          </p:nvPr>
        </p:nvSpPr>
        <p:spPr>
          <a:xfrm>
            <a:off x="1457036" y="3563184"/>
            <a:ext cx="6239933" cy="1915005"/>
          </a:xfrm>
        </p:spPr>
        <p:txBody>
          <a:bodyPr>
            <a:normAutofit/>
          </a:bodyPr>
          <a:lstStyle/>
          <a:p>
            <a:pPr algn="just"/>
            <a:r>
              <a:rPr lang="en-CA" sz="1800" dirty="0" smtClean="0">
                <a:solidFill>
                  <a:schemeClr val="tx1"/>
                </a:solidFill>
              </a:rPr>
              <a:t>Under WHMIS, workers have the right to receive information about each controlled product they use – its identity, hazards, and safety precautions. The goal of WHMIS is to reduce injury and disease by communicating specific health and safety information about controlled products so that the information can be used to  reduce exposure to hazardous materials.</a:t>
            </a:r>
            <a:endParaRPr lang="en-US" sz="1800" dirty="0">
              <a:solidFill>
                <a:schemeClr val="tx1"/>
              </a:solidFill>
            </a:endParaRPr>
          </a:p>
        </p:txBody>
      </p:sp>
      <p:sp>
        <p:nvSpPr>
          <p:cNvPr id="4" name="Text Placeholder 2"/>
          <p:cNvSpPr txBox="1">
            <a:spLocks/>
          </p:cNvSpPr>
          <p:nvPr/>
        </p:nvSpPr>
        <p:spPr>
          <a:xfrm>
            <a:off x="1447800" y="2286000"/>
            <a:ext cx="6239933" cy="1309511"/>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Clr>
                <a:schemeClr val="accent2"/>
              </a:buClr>
              <a:buSzPct val="85000"/>
              <a:buFont typeface="Brush Script MT" pitchFamily="66" charset="0"/>
              <a:buNone/>
              <a:defRPr sz="2000" kern="1200">
                <a:solidFill>
                  <a:schemeClr val="tx2"/>
                </a:solidFill>
                <a:latin typeface="+mn-lt"/>
                <a:ea typeface="+mn-ea"/>
                <a:cs typeface="+mn-cs"/>
              </a:defRPr>
            </a:lvl1pPr>
            <a:lvl2pPr marL="457200" indent="0" algn="l" defTabSz="914400" rtl="0" eaLnBrk="1" latinLnBrk="0" hangingPunct="1">
              <a:spcBef>
                <a:spcPct val="20000"/>
              </a:spcBef>
              <a:buClr>
                <a:schemeClr val="accent2"/>
              </a:buClr>
              <a:buSzPct val="85000"/>
              <a:buFont typeface="Brush Script MT" pitchFamily="66"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2"/>
              </a:buClr>
              <a:buSzPct val="85000"/>
              <a:buFont typeface="Brush Script MT" pitchFamily="66"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2"/>
              </a:buClr>
              <a:buSzPct val="85000"/>
              <a:buFont typeface="Brush Script MT" pitchFamily="66"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2"/>
              </a:buClr>
              <a:buSzPct val="85000"/>
              <a:buFont typeface="Brush Script MT" pitchFamily="66"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Clr>
                <a:schemeClr val="accent2"/>
              </a:buClr>
              <a:buSzPct val="85000"/>
              <a:buFont typeface="Brush Script MT" pitchFamily="66"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accent2"/>
              </a:buClr>
              <a:buSzPct val="85000"/>
              <a:buFont typeface="Brush Script MT" pitchFamily="66"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accent2"/>
              </a:buClr>
              <a:buSzPct val="85000"/>
              <a:buFont typeface="Brush Script MT" pitchFamily="66"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accent2"/>
              </a:buClr>
              <a:buSzPct val="85000"/>
              <a:buFont typeface="Brush Script MT" pitchFamily="66" charset="0"/>
              <a:buNone/>
              <a:defRPr sz="1400" kern="1200">
                <a:solidFill>
                  <a:schemeClr val="tx1">
                    <a:tint val="75000"/>
                  </a:schemeClr>
                </a:solidFill>
                <a:latin typeface="+mn-lt"/>
                <a:ea typeface="+mn-ea"/>
                <a:cs typeface="+mn-cs"/>
              </a:defRPr>
            </a:lvl9pPr>
          </a:lstStyle>
          <a:p>
            <a:pPr algn="just"/>
            <a:r>
              <a:rPr lang="en-CA" sz="1800" dirty="0" smtClean="0">
                <a:solidFill>
                  <a:schemeClr val="tx1"/>
                </a:solidFill>
              </a:rPr>
              <a:t>The </a:t>
            </a:r>
            <a:r>
              <a:rPr lang="en-CA" sz="1800" b="1" dirty="0" smtClean="0">
                <a:solidFill>
                  <a:schemeClr val="tx1"/>
                </a:solidFill>
              </a:rPr>
              <a:t>Workplace Hazardous Materials Information System (WHMIS)</a:t>
            </a:r>
            <a:r>
              <a:rPr lang="en-CA" sz="1800" dirty="0" smtClean="0">
                <a:solidFill>
                  <a:schemeClr val="tx1"/>
                </a:solidFill>
              </a:rPr>
              <a:t> provides information about many hazardous materials used in the workplace. WHMIS calls these hazardous materials controlled products.</a:t>
            </a:r>
            <a:endParaRPr lang="en-US" sz="1800" dirty="0">
              <a:solidFill>
                <a:schemeClr val="tx1"/>
              </a:solidFill>
            </a:endParaRPr>
          </a:p>
        </p:txBody>
      </p:sp>
    </p:spTree>
    <p:extLst>
      <p:ext uri="{BB962C8B-B14F-4D97-AF65-F5344CB8AC3E}">
        <p14:creationId xmlns:p14="http://schemas.microsoft.com/office/powerpoint/2010/main" val="89706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914400"/>
            <a:ext cx="6254044" cy="732370"/>
          </a:xfrm>
        </p:spPr>
        <p:txBody>
          <a:bodyPr/>
          <a:lstStyle/>
          <a:p>
            <a:r>
              <a:rPr lang="en-CA" dirty="0" smtClean="0"/>
              <a:t>Workplace Labels</a:t>
            </a:r>
            <a:endParaRPr lang="en-US" dirty="0"/>
          </a:p>
        </p:txBody>
      </p:sp>
      <p:sp>
        <p:nvSpPr>
          <p:cNvPr id="3" name="Text Placeholder 2"/>
          <p:cNvSpPr>
            <a:spLocks noGrp="1"/>
          </p:cNvSpPr>
          <p:nvPr>
            <p:ph type="body" idx="1"/>
          </p:nvPr>
        </p:nvSpPr>
        <p:spPr>
          <a:xfrm>
            <a:off x="1371600" y="1905000"/>
            <a:ext cx="7162800" cy="3886200"/>
          </a:xfrm>
        </p:spPr>
        <p:txBody>
          <a:bodyPr>
            <a:normAutofit lnSpcReduction="10000"/>
          </a:bodyPr>
          <a:lstStyle/>
          <a:p>
            <a:pPr algn="l"/>
            <a:r>
              <a:rPr lang="en-CA" dirty="0" smtClean="0">
                <a:solidFill>
                  <a:schemeClr val="tx1"/>
                </a:solidFill>
              </a:rPr>
              <a:t>Workplace labels are required on containers of controlled products produced on site, and on secondary containers where the product has been transferred from the original container.</a:t>
            </a:r>
          </a:p>
          <a:p>
            <a:pPr algn="l"/>
            <a:r>
              <a:rPr lang="en-CA" dirty="0" smtClean="0">
                <a:solidFill>
                  <a:schemeClr val="tx1"/>
                </a:solidFill>
              </a:rPr>
              <a:t>Workplace labels are applied to:</a:t>
            </a:r>
          </a:p>
          <a:p>
            <a:pPr marL="800100" lvl="1" indent="-342900">
              <a:buFont typeface="Wingdings" pitchFamily="2" charset="2"/>
              <a:buChar char="§"/>
            </a:pPr>
            <a:r>
              <a:rPr lang="en-CA" dirty="0" smtClean="0">
                <a:solidFill>
                  <a:schemeClr val="tx1"/>
                </a:solidFill>
              </a:rPr>
              <a:t>Secondary containers</a:t>
            </a:r>
          </a:p>
          <a:p>
            <a:pPr marL="800100" lvl="1" indent="-342900">
              <a:buFont typeface="Wingdings" pitchFamily="2" charset="2"/>
              <a:buChar char="§"/>
            </a:pPr>
            <a:r>
              <a:rPr lang="en-CA" dirty="0" smtClean="0">
                <a:solidFill>
                  <a:schemeClr val="tx1"/>
                </a:solidFill>
              </a:rPr>
              <a:t>Containers of products received in bulk</a:t>
            </a:r>
          </a:p>
          <a:p>
            <a:pPr marL="800100" lvl="1" indent="-342900">
              <a:buFont typeface="Wingdings" pitchFamily="2" charset="2"/>
              <a:buChar char="§"/>
            </a:pPr>
            <a:r>
              <a:rPr lang="en-CA" dirty="0" smtClean="0">
                <a:solidFill>
                  <a:schemeClr val="tx1"/>
                </a:solidFill>
              </a:rPr>
              <a:t>Employer-purchased products</a:t>
            </a:r>
          </a:p>
          <a:p>
            <a:pPr marL="800100" lvl="1" indent="-342900">
              <a:buFont typeface="Wingdings" pitchFamily="2" charset="2"/>
              <a:buChar char="§"/>
            </a:pPr>
            <a:r>
              <a:rPr lang="en-CA" dirty="0" smtClean="0">
                <a:solidFill>
                  <a:schemeClr val="tx1"/>
                </a:solidFill>
              </a:rPr>
              <a:t>Containers with missing or illegible supplier labels</a:t>
            </a:r>
          </a:p>
          <a:p>
            <a:r>
              <a:rPr lang="en-CA" dirty="0" smtClean="0">
                <a:solidFill>
                  <a:schemeClr val="tx1"/>
                </a:solidFill>
              </a:rPr>
              <a:t>Workplace labels contain the following:</a:t>
            </a:r>
          </a:p>
          <a:p>
            <a:pPr marL="742950" lvl="1" indent="-285750">
              <a:buFont typeface="Wingdings" pitchFamily="2" charset="2"/>
              <a:buChar char="§"/>
            </a:pPr>
            <a:r>
              <a:rPr lang="en-CA" dirty="0" smtClean="0">
                <a:solidFill>
                  <a:schemeClr val="tx1"/>
                </a:solidFill>
              </a:rPr>
              <a:t>Product name</a:t>
            </a:r>
          </a:p>
          <a:p>
            <a:pPr marL="742950" lvl="1" indent="-285750">
              <a:buFont typeface="Wingdings" pitchFamily="2" charset="2"/>
              <a:buChar char="§"/>
            </a:pPr>
            <a:r>
              <a:rPr lang="en-CA" dirty="0" smtClean="0">
                <a:solidFill>
                  <a:schemeClr val="tx1"/>
                </a:solidFill>
              </a:rPr>
              <a:t>Safe handling procedures</a:t>
            </a:r>
          </a:p>
          <a:p>
            <a:pPr marL="742950" lvl="1" indent="-285750">
              <a:buFont typeface="Wingdings" pitchFamily="2" charset="2"/>
              <a:buChar char="§"/>
            </a:pPr>
            <a:r>
              <a:rPr lang="en-CA" dirty="0" smtClean="0">
                <a:solidFill>
                  <a:schemeClr val="tx1"/>
                </a:solidFill>
              </a:rPr>
              <a:t>Reference to the MSDS</a:t>
            </a:r>
          </a:p>
          <a:p>
            <a:pPr marL="800100" lvl="1" indent="-342900">
              <a:buFont typeface="Wingdings" pitchFamily="2" charset="2"/>
              <a:buChar char="§"/>
            </a:pPr>
            <a:endParaRPr lang="en-CA" dirty="0" smtClean="0">
              <a:solidFill>
                <a:schemeClr val="tx1"/>
              </a:solidFill>
            </a:endParaRPr>
          </a:p>
        </p:txBody>
      </p:sp>
    </p:spTree>
    <p:extLst>
      <p:ext uri="{BB962C8B-B14F-4D97-AF65-F5344CB8AC3E}">
        <p14:creationId xmlns:p14="http://schemas.microsoft.com/office/powerpoint/2010/main" val="22567568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anim calcmode="lin" valueType="num">
                                      <p:cBhvr>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1000"/>
                                        <p:tgtEl>
                                          <p:spTgt spid="3">
                                            <p:txEl>
                                              <p:pRg st="9" end="9"/>
                                            </p:txEl>
                                          </p:spTgt>
                                        </p:tgtEl>
                                      </p:cBhvr>
                                    </p:animEffect>
                                    <p:anim calcmode="lin" valueType="num">
                                      <p:cBhvr>
                                        <p:cTn id="5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914400"/>
            <a:ext cx="6254044" cy="732370"/>
          </a:xfrm>
        </p:spPr>
        <p:txBody>
          <a:bodyPr>
            <a:normAutofit fontScale="90000"/>
          </a:bodyPr>
          <a:lstStyle/>
          <a:p>
            <a:r>
              <a:rPr lang="en-CA" dirty="0" smtClean="0"/>
              <a:t>Workplace Label Example</a:t>
            </a:r>
            <a:endParaRPr lang="en-US" dirty="0"/>
          </a:p>
        </p:txBody>
      </p:sp>
      <p:sp>
        <p:nvSpPr>
          <p:cNvPr id="3" name="Text Placeholder 2"/>
          <p:cNvSpPr>
            <a:spLocks noGrp="1"/>
          </p:cNvSpPr>
          <p:nvPr>
            <p:ph type="body" idx="1"/>
          </p:nvPr>
        </p:nvSpPr>
        <p:spPr>
          <a:xfrm>
            <a:off x="1404937" y="1524000"/>
            <a:ext cx="6477000" cy="914400"/>
          </a:xfrm>
        </p:spPr>
        <p:txBody>
          <a:bodyPr>
            <a:normAutofit/>
          </a:bodyPr>
          <a:lstStyle/>
          <a:p>
            <a:pPr algn="l"/>
            <a:r>
              <a:rPr lang="en-CA" dirty="0" smtClean="0">
                <a:solidFill>
                  <a:schemeClr val="tx1"/>
                </a:solidFill>
              </a:rPr>
              <a:t>The format for workplace labels is flexible and may be in the language of choice in the workplace.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399" y="2514600"/>
            <a:ext cx="4410075" cy="3695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45943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066801"/>
            <a:ext cx="6254044" cy="914400"/>
          </a:xfrm>
        </p:spPr>
        <p:txBody>
          <a:bodyPr/>
          <a:lstStyle/>
          <a:p>
            <a:r>
              <a:rPr lang="en-CA" dirty="0" smtClean="0"/>
              <a:t>MSDS Information</a:t>
            </a:r>
            <a:endParaRPr lang="en-US" dirty="0"/>
          </a:p>
        </p:txBody>
      </p:sp>
      <p:sp>
        <p:nvSpPr>
          <p:cNvPr id="3" name="Text Placeholder 2"/>
          <p:cNvSpPr>
            <a:spLocks noGrp="1"/>
          </p:cNvSpPr>
          <p:nvPr>
            <p:ph type="body" idx="1"/>
          </p:nvPr>
        </p:nvSpPr>
        <p:spPr>
          <a:xfrm>
            <a:off x="1456267" y="2362200"/>
            <a:ext cx="6231467" cy="2971800"/>
          </a:xfrm>
        </p:spPr>
        <p:txBody>
          <a:bodyPr>
            <a:normAutofit fontScale="85000" lnSpcReduction="10000"/>
          </a:bodyPr>
          <a:lstStyle/>
          <a:p>
            <a:pPr algn="l"/>
            <a:r>
              <a:rPr lang="en-CA" dirty="0" smtClean="0">
                <a:solidFill>
                  <a:schemeClr val="tx1"/>
                </a:solidFill>
              </a:rPr>
              <a:t>A </a:t>
            </a:r>
            <a:r>
              <a:rPr lang="en-CA" b="1" dirty="0" smtClean="0">
                <a:solidFill>
                  <a:schemeClr val="tx1"/>
                </a:solidFill>
              </a:rPr>
              <a:t>Material Safety Data Sheet </a:t>
            </a:r>
            <a:r>
              <a:rPr lang="en-CA" dirty="0" smtClean="0">
                <a:solidFill>
                  <a:schemeClr val="tx1"/>
                </a:solidFill>
              </a:rPr>
              <a:t>is a technical bulletin that provides specific hazard information, safe handling information, and emergency procedures for a controlled product. Since the MSDS contains detailed health and safety information specific to each controlled product, it should be used as a key source of information for developing training programs and safe work procedures. It is also a valuable reference source of health and safety information for workers, health and safety committees, and emergency service personnel.</a:t>
            </a:r>
          </a:p>
          <a:p>
            <a:pPr algn="l"/>
            <a:endParaRPr lang="en-CA" dirty="0">
              <a:solidFill>
                <a:schemeClr val="tx1"/>
              </a:solidFill>
            </a:endParaRPr>
          </a:p>
          <a:p>
            <a:pPr algn="l"/>
            <a:r>
              <a:rPr lang="en-CA" b="1" i="1" dirty="0" smtClean="0">
                <a:solidFill>
                  <a:schemeClr val="tx1"/>
                </a:solidFill>
              </a:rPr>
              <a:t>The MSDS must be made available and accessible to all workers.</a:t>
            </a:r>
            <a:endParaRPr lang="en-US" b="1" i="1" dirty="0">
              <a:solidFill>
                <a:schemeClr val="tx1"/>
              </a:solidFill>
            </a:endParaRPr>
          </a:p>
        </p:txBody>
      </p:sp>
    </p:spTree>
    <p:extLst>
      <p:ext uri="{BB962C8B-B14F-4D97-AF65-F5344CB8AC3E}">
        <p14:creationId xmlns:p14="http://schemas.microsoft.com/office/powerpoint/2010/main" val="25488050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914400"/>
            <a:ext cx="6254044" cy="1066800"/>
          </a:xfrm>
        </p:spPr>
        <p:txBody>
          <a:bodyPr>
            <a:normAutofit fontScale="90000"/>
          </a:bodyPr>
          <a:lstStyle/>
          <a:p>
            <a:r>
              <a:rPr lang="en-CA" dirty="0" smtClean="0"/>
              <a:t>Material Safety Data Sheet (MSDS)</a:t>
            </a:r>
            <a:endParaRPr lang="en-US" dirty="0"/>
          </a:p>
        </p:txBody>
      </p:sp>
      <p:sp>
        <p:nvSpPr>
          <p:cNvPr id="3" name="Text Placeholder 2"/>
          <p:cNvSpPr>
            <a:spLocks noGrp="1"/>
          </p:cNvSpPr>
          <p:nvPr>
            <p:ph type="body" idx="1"/>
          </p:nvPr>
        </p:nvSpPr>
        <p:spPr>
          <a:xfrm>
            <a:off x="1447800" y="2057400"/>
            <a:ext cx="6629400" cy="3886200"/>
          </a:xfrm>
          <a:scene3d>
            <a:camera prst="orthographicFront"/>
            <a:lightRig rig="threePt" dir="t"/>
          </a:scene3d>
          <a:sp3d>
            <a:bevelT/>
          </a:sp3d>
        </p:spPr>
        <p:txBody>
          <a:bodyPr>
            <a:normAutofit/>
          </a:bodyPr>
          <a:lstStyle/>
          <a:p>
            <a:pPr marL="342900" indent="-342900" algn="l">
              <a:buFont typeface="Wingdings" pitchFamily="2" charset="2"/>
              <a:buChar char="Ø"/>
            </a:pPr>
            <a:r>
              <a:rPr lang="en-CA" dirty="0" smtClean="0">
                <a:solidFill>
                  <a:schemeClr val="tx1"/>
                </a:solidFill>
              </a:rPr>
              <a:t>A technical document providing information on a controlled product, for example:</a:t>
            </a:r>
          </a:p>
          <a:p>
            <a:pPr marL="800100" lvl="1" indent="-342900">
              <a:buFont typeface="Wingdings" pitchFamily="2" charset="2"/>
              <a:buChar char="§"/>
            </a:pPr>
            <a:r>
              <a:rPr lang="en-CA" dirty="0" smtClean="0">
                <a:solidFill>
                  <a:schemeClr val="tx1"/>
                </a:solidFill>
              </a:rPr>
              <a:t>Hazardous ingredients</a:t>
            </a:r>
          </a:p>
          <a:p>
            <a:pPr marL="800100" lvl="1" indent="-342900">
              <a:buFont typeface="Wingdings" pitchFamily="2" charset="2"/>
              <a:buChar char="§"/>
            </a:pPr>
            <a:r>
              <a:rPr lang="en-CA" dirty="0" smtClean="0">
                <a:solidFill>
                  <a:schemeClr val="tx1"/>
                </a:solidFill>
              </a:rPr>
              <a:t>Hazards (fire, explosion, reactivity)</a:t>
            </a:r>
          </a:p>
          <a:p>
            <a:pPr marL="800100" lvl="1" indent="-342900">
              <a:buFont typeface="Wingdings" pitchFamily="2" charset="2"/>
              <a:buChar char="§"/>
            </a:pPr>
            <a:r>
              <a:rPr lang="en-CA" dirty="0" smtClean="0">
                <a:solidFill>
                  <a:schemeClr val="tx1"/>
                </a:solidFill>
              </a:rPr>
              <a:t>Health effects of exposure (acute and chronic)</a:t>
            </a:r>
          </a:p>
          <a:p>
            <a:pPr marL="800100" lvl="1" indent="-342900">
              <a:buFont typeface="Wingdings" pitchFamily="2" charset="2"/>
              <a:buChar char="§"/>
            </a:pPr>
            <a:r>
              <a:rPr lang="en-CA" dirty="0" smtClean="0">
                <a:solidFill>
                  <a:schemeClr val="tx1"/>
                </a:solidFill>
              </a:rPr>
              <a:t>Hazard evaluation related to storage and handling</a:t>
            </a:r>
          </a:p>
          <a:p>
            <a:pPr marL="800100" lvl="1" indent="-342900">
              <a:buFont typeface="Wingdings" pitchFamily="2" charset="2"/>
              <a:buChar char="§"/>
            </a:pPr>
            <a:r>
              <a:rPr lang="en-CA" dirty="0" smtClean="0">
                <a:solidFill>
                  <a:schemeClr val="tx1"/>
                </a:solidFill>
              </a:rPr>
              <a:t>Measures to protect workers</a:t>
            </a:r>
          </a:p>
          <a:p>
            <a:pPr marL="800100" lvl="1" indent="-342900">
              <a:buFont typeface="Wingdings" pitchFamily="2" charset="2"/>
              <a:buChar char="§"/>
            </a:pPr>
            <a:r>
              <a:rPr lang="en-CA" dirty="0" smtClean="0">
                <a:solidFill>
                  <a:schemeClr val="tx1"/>
                </a:solidFill>
              </a:rPr>
              <a:t>Emergency procedures</a:t>
            </a:r>
            <a:endParaRPr lang="en-CA" dirty="0">
              <a:solidFill>
                <a:schemeClr val="tx1"/>
              </a:solidFill>
            </a:endParaRPr>
          </a:p>
          <a:p>
            <a:pPr marL="342900" indent="-342900" algn="l">
              <a:buFont typeface="Wingdings" pitchFamily="2" charset="2"/>
              <a:buChar char="Ø"/>
            </a:pPr>
            <a:r>
              <a:rPr lang="en-CA" dirty="0" smtClean="0">
                <a:solidFill>
                  <a:schemeClr val="tx1"/>
                </a:solidFill>
              </a:rPr>
              <a:t>Must be current (no more than 3 years old), complete, and readily available to workers</a:t>
            </a:r>
          </a:p>
        </p:txBody>
      </p:sp>
    </p:spTree>
    <p:extLst>
      <p:ext uri="{BB962C8B-B14F-4D97-AF65-F5344CB8AC3E}">
        <p14:creationId xmlns:p14="http://schemas.microsoft.com/office/powerpoint/2010/main" val="16091406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1000"/>
                                        <p:tgtEl>
                                          <p:spTgt spid="3">
                                            <p:txEl>
                                              <p:pRg st="7" end="7"/>
                                            </p:txEl>
                                          </p:spTgt>
                                        </p:tgtEl>
                                      </p:cBhvr>
                                    </p:animEffect>
                                    <p:anim calcmode="lin" valueType="num">
                                      <p:cBhvr>
                                        <p:cTn id="5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95400" y="1524001"/>
            <a:ext cx="7391400" cy="1371600"/>
          </a:xfrm>
        </p:spPr>
        <p:txBody>
          <a:bodyPr>
            <a:normAutofit fontScale="92500" lnSpcReduction="20000"/>
          </a:bodyPr>
          <a:lstStyle/>
          <a:p>
            <a:pPr algn="l"/>
            <a:r>
              <a:rPr lang="en-CA" dirty="0" smtClean="0">
                <a:solidFill>
                  <a:schemeClr val="tx1"/>
                </a:solidFill>
              </a:rPr>
              <a:t>Employers may use an electronic database to store MSDSs. In this case, it is essential that workers are provided information on accessing such a database to retrieve an MSDS. A hard copy of the MSDS should always be on hand when working with a controlled product in case electronic files are not accessible (e.g., the system is down).</a:t>
            </a:r>
          </a:p>
        </p:txBody>
      </p:sp>
      <p:sp>
        <p:nvSpPr>
          <p:cNvPr id="4" name="TextBox 3"/>
          <p:cNvSpPr txBox="1"/>
          <p:nvPr/>
        </p:nvSpPr>
        <p:spPr>
          <a:xfrm>
            <a:off x="1295400" y="2915960"/>
            <a:ext cx="7315200" cy="1354217"/>
          </a:xfrm>
          <a:prstGeom prst="rect">
            <a:avLst/>
          </a:prstGeom>
          <a:noFill/>
          <a:ln w="38100">
            <a:noFill/>
          </a:ln>
          <a:effectLst>
            <a:glow rad="139700">
              <a:schemeClr val="accent2">
                <a:satMod val="175000"/>
                <a:alpha val="40000"/>
              </a:schemeClr>
            </a:glow>
          </a:effectLst>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spcAft>
                <a:spcPts val="600"/>
              </a:spcAft>
              <a:buFont typeface="Wingdings" pitchFamily="2" charset="2"/>
              <a:buChar char="Ø"/>
            </a:pPr>
            <a:r>
              <a:rPr lang="en-CA" dirty="0" smtClean="0">
                <a:solidFill>
                  <a:schemeClr val="tx1"/>
                </a:solidFill>
              </a:rPr>
              <a:t>Provides detailed information on the hazards of a controlled product</a:t>
            </a:r>
          </a:p>
          <a:p>
            <a:pPr marL="285750" indent="-285750">
              <a:spcAft>
                <a:spcPts val="600"/>
              </a:spcAft>
              <a:buFont typeface="Wingdings" pitchFamily="2" charset="2"/>
              <a:buChar char="Ø"/>
            </a:pPr>
            <a:r>
              <a:rPr lang="en-CA" dirty="0" smtClean="0">
                <a:solidFill>
                  <a:schemeClr val="tx1"/>
                </a:solidFill>
              </a:rPr>
              <a:t>An important element for developing safe work procedures and control measures</a:t>
            </a:r>
          </a:p>
          <a:p>
            <a:pPr marL="285750" indent="-285750">
              <a:spcAft>
                <a:spcPts val="600"/>
              </a:spcAft>
              <a:buFont typeface="Wingdings" pitchFamily="2" charset="2"/>
              <a:buChar char="Ø"/>
            </a:pPr>
            <a:r>
              <a:rPr lang="en-CA" dirty="0" smtClean="0">
                <a:solidFill>
                  <a:schemeClr val="tx1"/>
                </a:solidFill>
              </a:rPr>
              <a:t>A key element of worker education and training</a:t>
            </a:r>
          </a:p>
        </p:txBody>
      </p:sp>
      <p:sp>
        <p:nvSpPr>
          <p:cNvPr id="5" name="TextBox 4"/>
          <p:cNvSpPr txBox="1"/>
          <p:nvPr/>
        </p:nvSpPr>
        <p:spPr>
          <a:xfrm>
            <a:off x="1287780" y="4628078"/>
            <a:ext cx="6941820" cy="646331"/>
          </a:xfrm>
          <a:prstGeom prst="rect">
            <a:avLst/>
          </a:prstGeom>
          <a:noFill/>
        </p:spPr>
        <p:txBody>
          <a:bodyPr wrap="square" rtlCol="0">
            <a:spAutoFit/>
          </a:bodyPr>
          <a:lstStyle/>
          <a:p>
            <a:r>
              <a:rPr lang="en-CA" b="1" dirty="0" smtClean="0"/>
              <a:t>Halton District School Board uses “MSDS Request” on </a:t>
            </a:r>
            <a:r>
              <a:rPr lang="en-CA" b="1" dirty="0" err="1" smtClean="0"/>
              <a:t>MyHDSB</a:t>
            </a:r>
            <a:r>
              <a:rPr lang="en-CA" b="1" dirty="0" smtClean="0"/>
              <a:t> to store electronic copies of all </a:t>
            </a:r>
            <a:r>
              <a:rPr lang="en-CA" b="1" dirty="0"/>
              <a:t>MSDS. </a:t>
            </a:r>
            <a:r>
              <a:rPr lang="en-CA" b="1" dirty="0" smtClean="0"/>
              <a:t>Link: </a:t>
            </a:r>
            <a:r>
              <a:rPr lang="en-CA" b="1" dirty="0" smtClean="0">
                <a:hlinkClick r:id="rId2"/>
              </a:rPr>
              <a:t>http</a:t>
            </a:r>
            <a:r>
              <a:rPr lang="en-CA" b="1" dirty="0">
                <a:hlinkClick r:id="rId2"/>
              </a:rPr>
              <a:t>://www.msdsforschools.ca/</a:t>
            </a:r>
            <a:endParaRPr lang="en-US" b="1" dirty="0"/>
          </a:p>
        </p:txBody>
      </p:sp>
      <p:sp>
        <p:nvSpPr>
          <p:cNvPr id="6" name="TextBox 5"/>
          <p:cNvSpPr txBox="1"/>
          <p:nvPr/>
        </p:nvSpPr>
        <p:spPr>
          <a:xfrm>
            <a:off x="1295400" y="838200"/>
            <a:ext cx="6608284" cy="461665"/>
          </a:xfrm>
          <a:prstGeom prst="rect">
            <a:avLst/>
          </a:prstGeom>
          <a:noFill/>
        </p:spPr>
        <p:txBody>
          <a:bodyPr wrap="square" rtlCol="0">
            <a:spAutoFit/>
          </a:bodyPr>
          <a:lstStyle/>
          <a:p>
            <a:r>
              <a:rPr lang="en-CA" sz="2400" b="1" dirty="0" smtClean="0"/>
              <a:t>Where to Find an MSDS</a:t>
            </a:r>
            <a:endParaRPr lang="en-US" sz="2400" b="1" dirty="0"/>
          </a:p>
        </p:txBody>
      </p:sp>
    </p:spTree>
    <p:extLst>
      <p:ext uri="{BB962C8B-B14F-4D97-AF65-F5344CB8AC3E}">
        <p14:creationId xmlns:p14="http://schemas.microsoft.com/office/powerpoint/2010/main" val="14179813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914400"/>
            <a:ext cx="6254044" cy="732370"/>
          </a:xfrm>
        </p:spPr>
        <p:txBody>
          <a:bodyPr/>
          <a:lstStyle/>
          <a:p>
            <a:r>
              <a:rPr lang="en-CA" dirty="0" smtClean="0"/>
              <a:t>Partial Exemptions</a:t>
            </a:r>
            <a:endParaRPr lang="en-US" dirty="0"/>
          </a:p>
        </p:txBody>
      </p:sp>
      <p:sp>
        <p:nvSpPr>
          <p:cNvPr id="3" name="Text Placeholder 2"/>
          <p:cNvSpPr>
            <a:spLocks noGrp="1"/>
          </p:cNvSpPr>
          <p:nvPr>
            <p:ph type="body" idx="1"/>
          </p:nvPr>
        </p:nvSpPr>
        <p:spPr>
          <a:xfrm>
            <a:off x="1295400" y="1828800"/>
            <a:ext cx="7238999" cy="1543853"/>
          </a:xfrm>
        </p:spPr>
        <p:txBody>
          <a:bodyPr>
            <a:normAutofit lnSpcReduction="10000"/>
          </a:bodyPr>
          <a:lstStyle/>
          <a:p>
            <a:pPr algn="l"/>
            <a:r>
              <a:rPr lang="en-CA" dirty="0" smtClean="0">
                <a:solidFill>
                  <a:schemeClr val="tx1"/>
                </a:solidFill>
              </a:rPr>
              <a:t>Some products are already covered by other labelling legislation and do not require WHMIS labels and MSDSs. However, Provincial legislation requires employers to educate and train workers about the hazards of partially exempt products, and safe work procedures. Partially exempt products still require Workplace Labels.</a:t>
            </a:r>
          </a:p>
        </p:txBody>
      </p:sp>
      <p:sp>
        <p:nvSpPr>
          <p:cNvPr id="4" name="TextBox 3"/>
          <p:cNvSpPr txBox="1"/>
          <p:nvPr/>
        </p:nvSpPr>
        <p:spPr>
          <a:xfrm>
            <a:off x="1331742" y="3962400"/>
            <a:ext cx="6775938" cy="2031325"/>
          </a:xfrm>
          <a:prstGeom prst="rect">
            <a:avLst/>
          </a:prstGeom>
          <a:noFill/>
          <a:ln w="38100">
            <a:noFill/>
          </a:ln>
          <a:effectLst>
            <a:glow rad="139700">
              <a:schemeClr val="accent2">
                <a:satMod val="175000"/>
                <a:alpha val="40000"/>
              </a:schemeClr>
            </a:glow>
          </a:effectLst>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wrap="square" rtlCol="0">
            <a:spAutoFit/>
          </a:bodyPr>
          <a:lstStyle/>
          <a:p>
            <a:pPr marL="742950" lvl="1" indent="-285750">
              <a:buFont typeface="Wingdings" pitchFamily="2" charset="2"/>
              <a:buChar char="Ø"/>
            </a:pPr>
            <a:r>
              <a:rPr lang="en-CA" dirty="0" smtClean="0">
                <a:solidFill>
                  <a:schemeClr val="tx1"/>
                </a:solidFill>
              </a:rPr>
              <a:t>Some Consumer Products</a:t>
            </a:r>
          </a:p>
          <a:p>
            <a:pPr marL="742950" lvl="1" indent="-285750">
              <a:buFont typeface="Wingdings" pitchFamily="2" charset="2"/>
              <a:buChar char="Ø"/>
            </a:pPr>
            <a:r>
              <a:rPr lang="en-CA" dirty="0" smtClean="0">
                <a:solidFill>
                  <a:schemeClr val="tx1"/>
                </a:solidFill>
              </a:rPr>
              <a:t>Cosmetics</a:t>
            </a:r>
          </a:p>
          <a:p>
            <a:pPr marL="742950" lvl="1" indent="-285750">
              <a:buFont typeface="Wingdings" pitchFamily="2" charset="2"/>
              <a:buChar char="Ø"/>
            </a:pPr>
            <a:r>
              <a:rPr lang="en-CA" dirty="0" smtClean="0">
                <a:solidFill>
                  <a:schemeClr val="tx1"/>
                </a:solidFill>
              </a:rPr>
              <a:t>Food and Drugs</a:t>
            </a:r>
          </a:p>
          <a:p>
            <a:pPr marL="742950" lvl="1" indent="-285750">
              <a:buFont typeface="Wingdings" pitchFamily="2" charset="2"/>
              <a:buChar char="Ø"/>
            </a:pPr>
            <a:r>
              <a:rPr lang="en-CA" dirty="0" smtClean="0">
                <a:solidFill>
                  <a:schemeClr val="tx1"/>
                </a:solidFill>
              </a:rPr>
              <a:t>Medical Devices</a:t>
            </a:r>
          </a:p>
          <a:p>
            <a:pPr marL="742950" lvl="1" indent="-285750">
              <a:buFont typeface="Wingdings" pitchFamily="2" charset="2"/>
              <a:buChar char="Ø"/>
            </a:pPr>
            <a:r>
              <a:rPr lang="en-CA" dirty="0" smtClean="0">
                <a:solidFill>
                  <a:schemeClr val="tx1"/>
                </a:solidFill>
              </a:rPr>
              <a:t>Radioactive Substances</a:t>
            </a:r>
          </a:p>
          <a:p>
            <a:pPr marL="742950" lvl="1" indent="-285750">
              <a:buFont typeface="Wingdings" pitchFamily="2" charset="2"/>
              <a:buChar char="Ø"/>
            </a:pPr>
            <a:r>
              <a:rPr lang="en-CA" dirty="0" smtClean="0">
                <a:solidFill>
                  <a:schemeClr val="tx1"/>
                </a:solidFill>
              </a:rPr>
              <a:t>Pesticides</a:t>
            </a:r>
          </a:p>
          <a:p>
            <a:pPr marL="742950" lvl="1" indent="-285750">
              <a:buFont typeface="Wingdings" pitchFamily="2" charset="2"/>
              <a:buChar char="Ø"/>
            </a:pPr>
            <a:r>
              <a:rPr lang="en-CA" dirty="0" smtClean="0">
                <a:solidFill>
                  <a:schemeClr val="tx1"/>
                </a:solidFill>
              </a:rPr>
              <a:t>Explosives</a:t>
            </a:r>
            <a:endParaRPr lang="en-US" dirty="0">
              <a:solidFill>
                <a:schemeClr val="tx1"/>
              </a:solidFill>
            </a:endParaRPr>
          </a:p>
        </p:txBody>
      </p:sp>
      <p:sp>
        <p:nvSpPr>
          <p:cNvPr id="6" name="TextBox 5"/>
          <p:cNvSpPr txBox="1"/>
          <p:nvPr/>
        </p:nvSpPr>
        <p:spPr>
          <a:xfrm>
            <a:off x="1301262" y="3493475"/>
            <a:ext cx="7004538" cy="58477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CA" sz="1600" dirty="0" smtClean="0"/>
              <a:t>No WHMIS Supplier Label and MSDS Required</a:t>
            </a:r>
          </a:p>
          <a:p>
            <a:r>
              <a:rPr lang="en-CA" sz="1600" b="1" i="1" dirty="0" smtClean="0"/>
              <a:t>Education &amp; Training and Workplace Labels Required</a:t>
            </a:r>
            <a:endParaRPr lang="en-US" sz="1600" b="1" i="1" dirty="0"/>
          </a:p>
        </p:txBody>
      </p:sp>
    </p:spTree>
    <p:extLst>
      <p:ext uri="{BB962C8B-B14F-4D97-AF65-F5344CB8AC3E}">
        <p14:creationId xmlns:p14="http://schemas.microsoft.com/office/powerpoint/2010/main" val="4830120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914400"/>
            <a:ext cx="6254044" cy="732370"/>
          </a:xfrm>
        </p:spPr>
        <p:txBody>
          <a:bodyPr/>
          <a:lstStyle/>
          <a:p>
            <a:r>
              <a:rPr lang="en-CA" dirty="0" smtClean="0"/>
              <a:t>Complete Exemptions</a:t>
            </a:r>
            <a:endParaRPr lang="en-US" dirty="0"/>
          </a:p>
        </p:txBody>
      </p:sp>
      <p:sp>
        <p:nvSpPr>
          <p:cNvPr id="3" name="Text Placeholder 2"/>
          <p:cNvSpPr>
            <a:spLocks noGrp="1"/>
          </p:cNvSpPr>
          <p:nvPr>
            <p:ph type="body" idx="1"/>
          </p:nvPr>
        </p:nvSpPr>
        <p:spPr>
          <a:xfrm>
            <a:off x="1295400" y="1828800"/>
            <a:ext cx="7010399" cy="1600200"/>
          </a:xfrm>
        </p:spPr>
        <p:txBody>
          <a:bodyPr>
            <a:normAutofit fontScale="92500" lnSpcReduction="20000"/>
          </a:bodyPr>
          <a:lstStyle/>
          <a:p>
            <a:pPr algn="l"/>
            <a:r>
              <a:rPr lang="en-CA" b="1" dirty="0" smtClean="0">
                <a:solidFill>
                  <a:schemeClr val="tx1"/>
                </a:solidFill>
              </a:rPr>
              <a:t>Completely Exempt</a:t>
            </a:r>
          </a:p>
          <a:p>
            <a:pPr algn="l"/>
            <a:r>
              <a:rPr lang="en-CA" dirty="0" smtClean="0">
                <a:solidFill>
                  <a:schemeClr val="tx1"/>
                </a:solidFill>
              </a:rPr>
              <a:t>Some products are completely excluded from both Federal and Provincial WHMIS requirements. However, workers must be advised of hazards and be trained in safe handling procedures, as required under other provisions of the Occupational Health and Safety Regulation.</a:t>
            </a:r>
          </a:p>
        </p:txBody>
      </p:sp>
      <p:sp>
        <p:nvSpPr>
          <p:cNvPr id="4" name="TextBox 3"/>
          <p:cNvSpPr txBox="1"/>
          <p:nvPr/>
        </p:nvSpPr>
        <p:spPr>
          <a:xfrm>
            <a:off x="1371600" y="4298125"/>
            <a:ext cx="7162800" cy="1754326"/>
          </a:xfrm>
          <a:prstGeom prst="rect">
            <a:avLst/>
          </a:prstGeom>
          <a:noFill/>
          <a:ln w="38100">
            <a:noFill/>
          </a:ln>
          <a:effectLst>
            <a:glow rad="139700">
              <a:schemeClr val="accent2">
                <a:satMod val="175000"/>
                <a:alpha val="40000"/>
              </a:schemeClr>
            </a:glow>
          </a:effectLst>
          <a:scene3d>
            <a:camera prst="orthographicFront"/>
            <a:lightRig rig="threePt" dir="t"/>
          </a:scene3d>
          <a:sp3d>
            <a:bevelT w="114300" prst="artDeco"/>
          </a:sp3d>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buFont typeface="Wingdings" pitchFamily="2" charset="2"/>
              <a:buChar char="Ø"/>
            </a:pPr>
            <a:r>
              <a:rPr lang="en-CA" dirty="0" smtClean="0">
                <a:solidFill>
                  <a:schemeClr val="tx1"/>
                </a:solidFill>
              </a:rPr>
              <a:t>Wood and Products made of Wood</a:t>
            </a:r>
          </a:p>
          <a:p>
            <a:pPr marL="285750" indent="-285750">
              <a:buFont typeface="Wingdings" pitchFamily="2" charset="2"/>
              <a:buChar char="Ø"/>
            </a:pPr>
            <a:r>
              <a:rPr lang="en-CA" dirty="0" smtClean="0">
                <a:solidFill>
                  <a:schemeClr val="tx1"/>
                </a:solidFill>
              </a:rPr>
              <a:t>Manufactured Articles</a:t>
            </a:r>
          </a:p>
          <a:p>
            <a:pPr marL="285750" indent="-285750">
              <a:buFont typeface="Wingdings" pitchFamily="2" charset="2"/>
              <a:buChar char="Ø"/>
            </a:pPr>
            <a:r>
              <a:rPr lang="en-CA" dirty="0" smtClean="0">
                <a:solidFill>
                  <a:schemeClr val="tx1"/>
                </a:solidFill>
              </a:rPr>
              <a:t>Tobacco and Tobacco Products</a:t>
            </a:r>
          </a:p>
          <a:p>
            <a:pPr marL="285750" indent="-285750">
              <a:buFont typeface="Wingdings" pitchFamily="2" charset="2"/>
              <a:buChar char="Ø"/>
            </a:pPr>
            <a:r>
              <a:rPr lang="en-CA" dirty="0" smtClean="0">
                <a:solidFill>
                  <a:schemeClr val="tx1"/>
                </a:solidFill>
              </a:rPr>
              <a:t>Hazardous Wastes</a:t>
            </a:r>
          </a:p>
          <a:p>
            <a:pPr marL="285750" indent="-285750">
              <a:buFont typeface="Wingdings" pitchFamily="2" charset="2"/>
              <a:buChar char="Ø"/>
            </a:pPr>
            <a:r>
              <a:rPr lang="en-CA" dirty="0" smtClean="0">
                <a:solidFill>
                  <a:schemeClr val="tx1"/>
                </a:solidFill>
              </a:rPr>
              <a:t>Goods Handled Under TDG</a:t>
            </a:r>
          </a:p>
          <a:p>
            <a:pPr marL="742950" lvl="1" indent="-285750">
              <a:buFont typeface="Wingdings" pitchFamily="2" charset="2"/>
              <a:buChar char="§"/>
            </a:pPr>
            <a:r>
              <a:rPr lang="en-CA" dirty="0" smtClean="0">
                <a:solidFill>
                  <a:schemeClr val="tx1"/>
                </a:solidFill>
              </a:rPr>
              <a:t>hazardous materials in transport</a:t>
            </a:r>
            <a:endParaRPr lang="en-US" dirty="0">
              <a:solidFill>
                <a:schemeClr val="tx1"/>
              </a:solidFill>
            </a:endParaRPr>
          </a:p>
        </p:txBody>
      </p:sp>
      <p:sp>
        <p:nvSpPr>
          <p:cNvPr id="6" name="TextBox 5"/>
          <p:cNvSpPr txBox="1"/>
          <p:nvPr/>
        </p:nvSpPr>
        <p:spPr>
          <a:xfrm>
            <a:off x="1371600" y="3651794"/>
            <a:ext cx="6934200" cy="64633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CA" dirty="0" smtClean="0"/>
              <a:t>None of the WHMIS Requirements Apply</a:t>
            </a:r>
          </a:p>
          <a:p>
            <a:r>
              <a:rPr lang="en-CA" b="1" i="1" dirty="0" smtClean="0"/>
              <a:t>OH&amp;S Regulation Applies</a:t>
            </a:r>
            <a:endParaRPr lang="en-US" b="1" i="1" dirty="0"/>
          </a:p>
        </p:txBody>
      </p:sp>
    </p:spTree>
    <p:extLst>
      <p:ext uri="{BB962C8B-B14F-4D97-AF65-F5344CB8AC3E}">
        <p14:creationId xmlns:p14="http://schemas.microsoft.com/office/powerpoint/2010/main" val="14609645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fade">
                                      <p:cBhvr>
                                        <p:cTn id="40" dur="1000"/>
                                        <p:tgtEl>
                                          <p:spTgt spid="4">
                                            <p:txEl>
                                              <p:pRg st="5" end="5"/>
                                            </p:txEl>
                                          </p:spTgt>
                                        </p:tgtEl>
                                      </p:cBhvr>
                                    </p:animEffect>
                                    <p:anim calcmode="lin" valueType="num">
                                      <p:cBhvr>
                                        <p:cTn id="41"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041862" y="1093488"/>
            <a:ext cx="3064827" cy="735314"/>
          </a:xfrm>
        </p:spPr>
        <p:txBody>
          <a:bodyPr>
            <a:normAutofit/>
          </a:bodyPr>
          <a:lstStyle/>
          <a:p>
            <a:r>
              <a:rPr lang="en-CA" dirty="0" smtClean="0"/>
              <a:t>WHMIS &amp; Consumer Products</a:t>
            </a:r>
            <a:endParaRPr lang="en-US" dirty="0"/>
          </a:p>
        </p:txBody>
      </p:sp>
      <p:sp>
        <p:nvSpPr>
          <p:cNvPr id="6" name="TextBox 5"/>
          <p:cNvSpPr txBox="1"/>
          <p:nvPr/>
        </p:nvSpPr>
        <p:spPr>
          <a:xfrm>
            <a:off x="961630" y="1905000"/>
            <a:ext cx="7496570" cy="1754326"/>
          </a:xfrm>
          <a:prstGeom prst="rect">
            <a:avLst/>
          </a:prstGeom>
          <a:noFill/>
        </p:spPr>
        <p:txBody>
          <a:bodyPr wrap="square" rtlCol="0">
            <a:spAutoFit/>
          </a:bodyPr>
          <a:lstStyle/>
          <a:p>
            <a:r>
              <a:rPr lang="en-CA" dirty="0" smtClean="0"/>
              <a:t>Consumer products are typically packaged and used for personal and household purposes. Suppliers and employers do not have to comply with the WHMIS label and MSDS requirements for consumer products, but workers must understand the hazards and safe use of them.</a:t>
            </a:r>
          </a:p>
          <a:p>
            <a:r>
              <a:rPr lang="en-CA" dirty="0" smtClean="0"/>
              <a:t>Although not legally required, most consumer products will have an MSDS available.</a:t>
            </a:r>
            <a:endParaRPr lang="en-US" dirty="0"/>
          </a:p>
        </p:txBody>
      </p:sp>
      <p:sp>
        <p:nvSpPr>
          <p:cNvPr id="9" name="Text Placeholder 3"/>
          <p:cNvSpPr txBox="1">
            <a:spLocks/>
          </p:cNvSpPr>
          <p:nvPr/>
        </p:nvSpPr>
        <p:spPr>
          <a:xfrm>
            <a:off x="950200" y="3733800"/>
            <a:ext cx="7302708" cy="2396862"/>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Clr>
                <a:schemeClr val="accent2"/>
              </a:buClr>
              <a:buSzPct val="85000"/>
              <a:buFont typeface="Brush Script MT" pitchFamily="66" charset="0"/>
              <a:buNone/>
              <a:defRPr sz="1600" kern="1200">
                <a:solidFill>
                  <a:schemeClr val="tx1"/>
                </a:solidFill>
                <a:latin typeface="+mn-lt"/>
                <a:ea typeface="+mn-ea"/>
                <a:cs typeface="+mn-cs"/>
              </a:defRPr>
            </a:lvl1pPr>
            <a:lvl2pPr marL="457200" indent="0" algn="l" defTabSz="914400" rtl="0" eaLnBrk="1" latinLnBrk="0" hangingPunct="1">
              <a:spcBef>
                <a:spcPct val="20000"/>
              </a:spcBef>
              <a:buClr>
                <a:schemeClr val="accent2"/>
              </a:buClr>
              <a:buSzPct val="85000"/>
              <a:buFont typeface="Brush Script MT" pitchFamily="66" charset="0"/>
              <a:buNone/>
              <a:defRPr sz="1200" kern="1200">
                <a:solidFill>
                  <a:schemeClr val="tx1"/>
                </a:solidFill>
                <a:latin typeface="+mn-lt"/>
                <a:ea typeface="+mn-ea"/>
                <a:cs typeface="+mn-cs"/>
              </a:defRPr>
            </a:lvl2pPr>
            <a:lvl3pPr marL="914400" indent="0" algn="l" defTabSz="914400" rtl="0" eaLnBrk="1" latinLnBrk="0" hangingPunct="1">
              <a:spcBef>
                <a:spcPct val="20000"/>
              </a:spcBef>
              <a:buClr>
                <a:schemeClr val="accent2"/>
              </a:buClr>
              <a:buSzPct val="85000"/>
              <a:buFont typeface="Brush Script MT" pitchFamily="66" charset="0"/>
              <a:buNone/>
              <a:defRPr sz="1000" kern="1200">
                <a:solidFill>
                  <a:schemeClr val="tx1"/>
                </a:solidFill>
                <a:latin typeface="+mn-lt"/>
                <a:ea typeface="+mn-ea"/>
                <a:cs typeface="+mn-cs"/>
              </a:defRPr>
            </a:lvl3pPr>
            <a:lvl4pPr marL="1371600" indent="0" algn="l" defTabSz="914400" rtl="0" eaLnBrk="1" latinLnBrk="0" hangingPunct="1">
              <a:spcBef>
                <a:spcPct val="20000"/>
              </a:spcBef>
              <a:buClr>
                <a:schemeClr val="accent2"/>
              </a:buClr>
              <a:buSzPct val="85000"/>
              <a:buFont typeface="Brush Script MT" pitchFamily="66" charset="0"/>
              <a:buNone/>
              <a:defRPr sz="900" kern="1200">
                <a:solidFill>
                  <a:schemeClr val="tx1"/>
                </a:solidFill>
                <a:latin typeface="+mn-lt"/>
                <a:ea typeface="+mn-ea"/>
                <a:cs typeface="+mn-cs"/>
              </a:defRPr>
            </a:lvl4pPr>
            <a:lvl5pPr marL="1828800" indent="0" algn="l" defTabSz="914400" rtl="0" eaLnBrk="1" latinLnBrk="0" hangingPunct="1">
              <a:spcBef>
                <a:spcPct val="20000"/>
              </a:spcBef>
              <a:buClr>
                <a:schemeClr val="accent2"/>
              </a:buClr>
              <a:buSzPct val="85000"/>
              <a:buFont typeface="Brush Script MT" pitchFamily="66" charset="0"/>
              <a:buNone/>
              <a:defRPr sz="900" kern="1200">
                <a:solidFill>
                  <a:schemeClr val="tx1"/>
                </a:solidFill>
                <a:latin typeface="+mn-lt"/>
                <a:ea typeface="+mn-ea"/>
                <a:cs typeface="+mn-cs"/>
              </a:defRPr>
            </a:lvl5pPr>
            <a:lvl6pPr marL="2286000" indent="0" algn="l" defTabSz="914400" rtl="0" eaLnBrk="1" latinLnBrk="0" hangingPunct="1">
              <a:spcBef>
                <a:spcPct val="20000"/>
              </a:spcBef>
              <a:buClr>
                <a:schemeClr val="accent2"/>
              </a:buClr>
              <a:buSzPct val="85000"/>
              <a:buFont typeface="Brush Script MT" pitchFamily="66" charset="0"/>
              <a:buNone/>
              <a:defRPr sz="900" kern="1200">
                <a:solidFill>
                  <a:schemeClr val="tx1"/>
                </a:solidFill>
                <a:latin typeface="+mn-lt"/>
                <a:ea typeface="+mn-ea"/>
                <a:cs typeface="+mn-cs"/>
              </a:defRPr>
            </a:lvl6pPr>
            <a:lvl7pPr marL="2743200" indent="0" algn="l" defTabSz="914400" rtl="0" eaLnBrk="1" latinLnBrk="0" hangingPunct="1">
              <a:spcBef>
                <a:spcPct val="20000"/>
              </a:spcBef>
              <a:buClr>
                <a:schemeClr val="accent2"/>
              </a:buClr>
              <a:buSzPct val="85000"/>
              <a:buFont typeface="Brush Script MT" pitchFamily="66" charset="0"/>
              <a:buNone/>
              <a:defRPr sz="900" kern="1200">
                <a:solidFill>
                  <a:schemeClr val="tx1"/>
                </a:solidFill>
                <a:latin typeface="+mn-lt"/>
                <a:ea typeface="+mn-ea"/>
                <a:cs typeface="+mn-cs"/>
              </a:defRPr>
            </a:lvl7pPr>
            <a:lvl8pPr marL="3200400" indent="0" algn="l" defTabSz="914400" rtl="0" eaLnBrk="1" latinLnBrk="0" hangingPunct="1">
              <a:spcBef>
                <a:spcPct val="20000"/>
              </a:spcBef>
              <a:buClr>
                <a:schemeClr val="accent2"/>
              </a:buClr>
              <a:buSzPct val="85000"/>
              <a:buFont typeface="Brush Script MT" pitchFamily="66" charset="0"/>
              <a:buNone/>
              <a:defRPr sz="900" kern="1200">
                <a:solidFill>
                  <a:schemeClr val="tx1"/>
                </a:solidFill>
                <a:latin typeface="+mn-lt"/>
                <a:ea typeface="+mn-ea"/>
                <a:cs typeface="+mn-cs"/>
              </a:defRPr>
            </a:lvl8pPr>
            <a:lvl9pPr marL="3657600" indent="0" algn="l" defTabSz="914400" rtl="0" eaLnBrk="1" latinLnBrk="0" hangingPunct="1">
              <a:spcBef>
                <a:spcPct val="20000"/>
              </a:spcBef>
              <a:buClr>
                <a:schemeClr val="accent2"/>
              </a:buClr>
              <a:buSzPct val="85000"/>
              <a:buFont typeface="Brush Script MT" pitchFamily="66" charset="0"/>
              <a:buNone/>
              <a:defRPr sz="900" kern="1200">
                <a:solidFill>
                  <a:schemeClr val="tx1"/>
                </a:solidFill>
                <a:latin typeface="+mn-lt"/>
                <a:ea typeface="+mn-ea"/>
                <a:cs typeface="+mn-cs"/>
              </a:defRPr>
            </a:lvl9pPr>
          </a:lstStyle>
          <a:p>
            <a:pPr algn="l"/>
            <a:r>
              <a:rPr lang="en-CA" sz="1800" i="1" dirty="0" smtClean="0"/>
              <a:t>The obligation includes:</a:t>
            </a:r>
          </a:p>
          <a:p>
            <a:pPr marL="285750" indent="-285750" algn="l">
              <a:buFont typeface="Arial" pitchFamily="34" charset="0"/>
              <a:buChar char="•"/>
            </a:pPr>
            <a:r>
              <a:rPr lang="en-CA" sz="1800" i="1" dirty="0" smtClean="0"/>
              <a:t>Ensuring that the worker has read and understood the consumer product labels.</a:t>
            </a:r>
          </a:p>
          <a:p>
            <a:pPr marL="285750" indent="-285750" algn="l">
              <a:buFont typeface="Arial" pitchFamily="34" charset="0"/>
              <a:buChar char="•"/>
            </a:pPr>
            <a:r>
              <a:rPr lang="en-CA" sz="1800" i="1" dirty="0" smtClean="0"/>
              <a:t>Ensuring that the worker would recognize the different consumer product labels.</a:t>
            </a:r>
          </a:p>
          <a:p>
            <a:pPr marL="285750" indent="-285750" algn="l">
              <a:buFont typeface="Arial" pitchFamily="34" charset="0"/>
              <a:buChar char="•"/>
            </a:pPr>
            <a:r>
              <a:rPr lang="en-CA" sz="1800" i="1" dirty="0" smtClean="0"/>
              <a:t>Ensuring that training is provided for the use, handling, storage and disposal of the consumer product(s).</a:t>
            </a:r>
            <a:endParaRPr lang="en-US" sz="1800" i="1" dirty="0"/>
          </a:p>
        </p:txBody>
      </p:sp>
    </p:spTree>
    <p:extLst>
      <p:ext uri="{BB962C8B-B14F-4D97-AF65-F5344CB8AC3E}">
        <p14:creationId xmlns:p14="http://schemas.microsoft.com/office/powerpoint/2010/main" val="158124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1000"/>
                                        <p:tgtEl>
                                          <p:spTgt spid="9">
                                            <p:txEl>
                                              <p:pRg st="2" end="2"/>
                                            </p:txEl>
                                          </p:spTgt>
                                        </p:tgtEl>
                                      </p:cBhvr>
                                    </p:animEffect>
                                    <p:anim calcmode="lin" valueType="num">
                                      <p:cBhvr>
                                        <p:cTn id="20"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1000"/>
                                        <p:tgtEl>
                                          <p:spTgt spid="9">
                                            <p:txEl>
                                              <p:pRg st="3" end="3"/>
                                            </p:txEl>
                                          </p:spTgt>
                                        </p:tgtEl>
                                      </p:cBhvr>
                                    </p:animEffect>
                                    <p:anim calcmode="lin" valueType="num">
                                      <p:cBhvr>
                                        <p:cTn id="27"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041862" y="1093488"/>
            <a:ext cx="3064827" cy="735314"/>
          </a:xfrm>
        </p:spPr>
        <p:txBody>
          <a:bodyPr>
            <a:normAutofit/>
          </a:bodyPr>
          <a:lstStyle/>
          <a:p>
            <a:r>
              <a:rPr lang="en-CA" dirty="0" smtClean="0"/>
              <a:t>WHMIS &amp; Consumer Products</a:t>
            </a:r>
            <a:endParaRPr lang="en-US" dirty="0"/>
          </a:p>
        </p:txBody>
      </p:sp>
      <p:sp>
        <p:nvSpPr>
          <p:cNvPr id="8" name="Text Placeholder 3"/>
          <p:cNvSpPr txBox="1">
            <a:spLocks/>
          </p:cNvSpPr>
          <p:nvPr/>
        </p:nvSpPr>
        <p:spPr>
          <a:xfrm>
            <a:off x="1153713" y="2053252"/>
            <a:ext cx="6584060" cy="3921514"/>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Clr>
                <a:schemeClr val="accent2"/>
              </a:buClr>
              <a:buSzPct val="85000"/>
              <a:buFont typeface="Brush Script MT" pitchFamily="66" charset="0"/>
              <a:buNone/>
              <a:defRPr sz="1600" kern="1200">
                <a:solidFill>
                  <a:schemeClr val="tx1"/>
                </a:solidFill>
                <a:latin typeface="+mn-lt"/>
                <a:ea typeface="+mn-ea"/>
                <a:cs typeface="+mn-cs"/>
              </a:defRPr>
            </a:lvl1pPr>
            <a:lvl2pPr marL="457200" indent="0" algn="l" defTabSz="914400" rtl="0" eaLnBrk="1" latinLnBrk="0" hangingPunct="1">
              <a:spcBef>
                <a:spcPct val="20000"/>
              </a:spcBef>
              <a:buClr>
                <a:schemeClr val="accent2"/>
              </a:buClr>
              <a:buSzPct val="85000"/>
              <a:buFont typeface="Brush Script MT" pitchFamily="66" charset="0"/>
              <a:buNone/>
              <a:defRPr sz="1200" kern="1200">
                <a:solidFill>
                  <a:schemeClr val="tx1"/>
                </a:solidFill>
                <a:latin typeface="+mn-lt"/>
                <a:ea typeface="+mn-ea"/>
                <a:cs typeface="+mn-cs"/>
              </a:defRPr>
            </a:lvl2pPr>
            <a:lvl3pPr marL="914400" indent="0" algn="l" defTabSz="914400" rtl="0" eaLnBrk="1" latinLnBrk="0" hangingPunct="1">
              <a:spcBef>
                <a:spcPct val="20000"/>
              </a:spcBef>
              <a:buClr>
                <a:schemeClr val="accent2"/>
              </a:buClr>
              <a:buSzPct val="85000"/>
              <a:buFont typeface="Brush Script MT" pitchFamily="66" charset="0"/>
              <a:buNone/>
              <a:defRPr sz="1000" kern="1200">
                <a:solidFill>
                  <a:schemeClr val="tx1"/>
                </a:solidFill>
                <a:latin typeface="+mn-lt"/>
                <a:ea typeface="+mn-ea"/>
                <a:cs typeface="+mn-cs"/>
              </a:defRPr>
            </a:lvl3pPr>
            <a:lvl4pPr marL="1371600" indent="0" algn="l" defTabSz="914400" rtl="0" eaLnBrk="1" latinLnBrk="0" hangingPunct="1">
              <a:spcBef>
                <a:spcPct val="20000"/>
              </a:spcBef>
              <a:buClr>
                <a:schemeClr val="accent2"/>
              </a:buClr>
              <a:buSzPct val="85000"/>
              <a:buFont typeface="Brush Script MT" pitchFamily="66" charset="0"/>
              <a:buNone/>
              <a:defRPr sz="900" kern="1200">
                <a:solidFill>
                  <a:schemeClr val="tx1"/>
                </a:solidFill>
                <a:latin typeface="+mn-lt"/>
                <a:ea typeface="+mn-ea"/>
                <a:cs typeface="+mn-cs"/>
              </a:defRPr>
            </a:lvl4pPr>
            <a:lvl5pPr marL="1828800" indent="0" algn="l" defTabSz="914400" rtl="0" eaLnBrk="1" latinLnBrk="0" hangingPunct="1">
              <a:spcBef>
                <a:spcPct val="20000"/>
              </a:spcBef>
              <a:buClr>
                <a:schemeClr val="accent2"/>
              </a:buClr>
              <a:buSzPct val="85000"/>
              <a:buFont typeface="Brush Script MT" pitchFamily="66" charset="0"/>
              <a:buNone/>
              <a:defRPr sz="900" kern="1200">
                <a:solidFill>
                  <a:schemeClr val="tx1"/>
                </a:solidFill>
                <a:latin typeface="+mn-lt"/>
                <a:ea typeface="+mn-ea"/>
                <a:cs typeface="+mn-cs"/>
              </a:defRPr>
            </a:lvl5pPr>
            <a:lvl6pPr marL="2286000" indent="0" algn="l" defTabSz="914400" rtl="0" eaLnBrk="1" latinLnBrk="0" hangingPunct="1">
              <a:spcBef>
                <a:spcPct val="20000"/>
              </a:spcBef>
              <a:buClr>
                <a:schemeClr val="accent2"/>
              </a:buClr>
              <a:buSzPct val="85000"/>
              <a:buFont typeface="Brush Script MT" pitchFamily="66" charset="0"/>
              <a:buNone/>
              <a:defRPr sz="900" kern="1200">
                <a:solidFill>
                  <a:schemeClr val="tx1"/>
                </a:solidFill>
                <a:latin typeface="+mn-lt"/>
                <a:ea typeface="+mn-ea"/>
                <a:cs typeface="+mn-cs"/>
              </a:defRPr>
            </a:lvl6pPr>
            <a:lvl7pPr marL="2743200" indent="0" algn="l" defTabSz="914400" rtl="0" eaLnBrk="1" latinLnBrk="0" hangingPunct="1">
              <a:spcBef>
                <a:spcPct val="20000"/>
              </a:spcBef>
              <a:buClr>
                <a:schemeClr val="accent2"/>
              </a:buClr>
              <a:buSzPct val="85000"/>
              <a:buFont typeface="Brush Script MT" pitchFamily="66" charset="0"/>
              <a:buNone/>
              <a:defRPr sz="900" kern="1200">
                <a:solidFill>
                  <a:schemeClr val="tx1"/>
                </a:solidFill>
                <a:latin typeface="+mn-lt"/>
                <a:ea typeface="+mn-ea"/>
                <a:cs typeface="+mn-cs"/>
              </a:defRPr>
            </a:lvl7pPr>
            <a:lvl8pPr marL="3200400" indent="0" algn="l" defTabSz="914400" rtl="0" eaLnBrk="1" latinLnBrk="0" hangingPunct="1">
              <a:spcBef>
                <a:spcPct val="20000"/>
              </a:spcBef>
              <a:buClr>
                <a:schemeClr val="accent2"/>
              </a:buClr>
              <a:buSzPct val="85000"/>
              <a:buFont typeface="Brush Script MT" pitchFamily="66" charset="0"/>
              <a:buNone/>
              <a:defRPr sz="900" kern="1200">
                <a:solidFill>
                  <a:schemeClr val="tx1"/>
                </a:solidFill>
                <a:latin typeface="+mn-lt"/>
                <a:ea typeface="+mn-ea"/>
                <a:cs typeface="+mn-cs"/>
              </a:defRPr>
            </a:lvl8pPr>
            <a:lvl9pPr marL="3657600" indent="0" algn="l" defTabSz="914400" rtl="0" eaLnBrk="1" latinLnBrk="0" hangingPunct="1">
              <a:spcBef>
                <a:spcPct val="20000"/>
              </a:spcBef>
              <a:buClr>
                <a:schemeClr val="accent2"/>
              </a:buClr>
              <a:buSzPct val="85000"/>
              <a:buFont typeface="Brush Script MT" pitchFamily="66" charset="0"/>
              <a:buNone/>
              <a:defRPr sz="900" kern="1200">
                <a:solidFill>
                  <a:schemeClr val="tx1"/>
                </a:solidFill>
                <a:latin typeface="+mn-lt"/>
                <a:ea typeface="+mn-ea"/>
                <a:cs typeface="+mn-cs"/>
              </a:defRPr>
            </a:lvl9pPr>
          </a:lstStyle>
          <a:p>
            <a:pPr algn="l"/>
            <a:r>
              <a:rPr lang="en-CA" sz="1800" i="1" dirty="0" smtClean="0"/>
              <a:t>Partial exemption of WHMIS applies to the following conditions:</a:t>
            </a:r>
          </a:p>
          <a:p>
            <a:pPr marL="342900" indent="-342900" algn="l">
              <a:buFont typeface="+mj-lt"/>
              <a:buAutoNum type="arabicPeriod"/>
            </a:pPr>
            <a:r>
              <a:rPr lang="en-CA" sz="1800" i="1" dirty="0" smtClean="0"/>
              <a:t>The product must be packaged in a size normally available to consumers in a retail outlet.</a:t>
            </a:r>
          </a:p>
          <a:p>
            <a:pPr marL="342900" indent="-342900" algn="l">
              <a:buFont typeface="+mj-lt"/>
              <a:buAutoNum type="arabicPeriod"/>
            </a:pPr>
            <a:r>
              <a:rPr lang="en-CA" sz="1800" i="1" dirty="0" smtClean="0"/>
              <a:t>The product must be available to the general public; wholesale outlets are not considered to be available to the public.</a:t>
            </a:r>
          </a:p>
          <a:p>
            <a:pPr marL="342900" indent="-342900" algn="l">
              <a:buFont typeface="+mj-lt"/>
              <a:buAutoNum type="arabicPeriod"/>
            </a:pPr>
            <a:r>
              <a:rPr lang="en-CA" sz="1800" i="1" dirty="0" smtClean="0"/>
              <a:t>The product must be labelled to comply with the requirements for hazardous consumer products.</a:t>
            </a:r>
          </a:p>
          <a:p>
            <a:pPr marL="342900" indent="-342900" algn="l">
              <a:buFont typeface="+mj-lt"/>
              <a:buAutoNum type="arabicPeriod"/>
            </a:pPr>
            <a:r>
              <a:rPr lang="en-CA" sz="1800" i="1" dirty="0" smtClean="0"/>
              <a:t>Health and safety precautions must still be taken.</a:t>
            </a:r>
          </a:p>
          <a:p>
            <a:pPr marL="342900" indent="-342900" algn="l">
              <a:buFont typeface="+mj-lt"/>
              <a:buAutoNum type="arabicPeriod"/>
            </a:pPr>
            <a:r>
              <a:rPr lang="en-CA" sz="1800" i="1" dirty="0" smtClean="0"/>
              <a:t>The employer’s training obligations apply to any consumer product containing controlled substances used in a workplace.</a:t>
            </a:r>
            <a:endParaRPr lang="en-US" sz="1800" i="1" dirty="0"/>
          </a:p>
        </p:txBody>
      </p:sp>
    </p:spTree>
    <p:extLst>
      <p:ext uri="{BB962C8B-B14F-4D97-AF65-F5344CB8AC3E}">
        <p14:creationId xmlns:p14="http://schemas.microsoft.com/office/powerpoint/2010/main" val="389927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1000"/>
                                        <p:tgtEl>
                                          <p:spTgt spid="8">
                                            <p:txEl>
                                              <p:pRg st="2" end="2"/>
                                            </p:txEl>
                                          </p:spTgt>
                                        </p:tgtEl>
                                      </p:cBhvr>
                                    </p:animEffect>
                                    <p:anim calcmode="lin" valueType="num">
                                      <p:cBhvr>
                                        <p:cTn id="2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animEffect transition="in" filter="fade">
                                      <p:cBhvr>
                                        <p:cTn id="33" dur="1000"/>
                                        <p:tgtEl>
                                          <p:spTgt spid="8">
                                            <p:txEl>
                                              <p:pRg st="4" end="4"/>
                                            </p:txEl>
                                          </p:spTgt>
                                        </p:tgtEl>
                                      </p:cBhvr>
                                    </p:animEffect>
                                    <p:anim calcmode="lin" valueType="num">
                                      <p:cBhvr>
                                        <p:cTn id="34"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xEl>
                                              <p:pRg st="5" end="5"/>
                                            </p:txEl>
                                          </p:spTgt>
                                        </p:tgtEl>
                                        <p:attrNameLst>
                                          <p:attrName>style.visibility</p:attrName>
                                        </p:attrNameLst>
                                      </p:cBhvr>
                                      <p:to>
                                        <p:strVal val="visible"/>
                                      </p:to>
                                    </p:set>
                                    <p:animEffect transition="in" filter="fade">
                                      <p:cBhvr>
                                        <p:cTn id="40" dur="1000"/>
                                        <p:tgtEl>
                                          <p:spTgt spid="8">
                                            <p:txEl>
                                              <p:pRg st="5" end="5"/>
                                            </p:txEl>
                                          </p:spTgt>
                                        </p:tgtEl>
                                      </p:cBhvr>
                                    </p:animEffect>
                                    <p:anim calcmode="lin" valueType="num">
                                      <p:cBhvr>
                                        <p:cTn id="41"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071009" y="1169706"/>
            <a:ext cx="3064827" cy="509095"/>
          </a:xfrm>
        </p:spPr>
        <p:txBody>
          <a:bodyPr/>
          <a:lstStyle/>
          <a:p>
            <a:r>
              <a:rPr lang="en-CA" dirty="0" smtClean="0"/>
              <a:t>Consumer Product Labels</a:t>
            </a:r>
            <a:endParaRPr lang="en-US" dirty="0"/>
          </a:p>
        </p:txBody>
      </p:sp>
      <p:sp>
        <p:nvSpPr>
          <p:cNvPr id="6" name="TextBox 5"/>
          <p:cNvSpPr txBox="1"/>
          <p:nvPr/>
        </p:nvSpPr>
        <p:spPr>
          <a:xfrm>
            <a:off x="1143000" y="2057400"/>
            <a:ext cx="7391400" cy="3247043"/>
          </a:xfrm>
          <a:prstGeom prst="rect">
            <a:avLst/>
          </a:prstGeom>
          <a:noFill/>
        </p:spPr>
        <p:txBody>
          <a:bodyPr wrap="square" rtlCol="0">
            <a:spAutoFit/>
          </a:bodyPr>
          <a:lstStyle/>
          <a:p>
            <a:pPr>
              <a:spcAft>
                <a:spcPts val="600"/>
              </a:spcAft>
            </a:pPr>
            <a:r>
              <a:rPr lang="en-CA" dirty="0" smtClean="0"/>
              <a:t>Labels on consumer products must appear in both English and French. </a:t>
            </a:r>
          </a:p>
          <a:p>
            <a:pPr>
              <a:spcAft>
                <a:spcPts val="600"/>
              </a:spcAft>
            </a:pPr>
            <a:r>
              <a:rPr lang="en-CA" dirty="0" smtClean="0"/>
              <a:t>Hazard information must be clearly separated from the rest of the container by a border.</a:t>
            </a:r>
          </a:p>
          <a:p>
            <a:pPr>
              <a:spcAft>
                <a:spcPts val="600"/>
              </a:spcAft>
            </a:pPr>
            <a:r>
              <a:rPr lang="en-CA" dirty="0" smtClean="0"/>
              <a:t>Most of the labels on products for consumer use sold in Canada meet the criteria set out for WHMIS workplace labels, namely:</a:t>
            </a:r>
          </a:p>
          <a:p>
            <a:pPr marL="342900" indent="-342900">
              <a:spcAft>
                <a:spcPts val="600"/>
              </a:spcAft>
              <a:buFont typeface="+mj-lt"/>
              <a:buAutoNum type="arabicPeriod"/>
            </a:pPr>
            <a:r>
              <a:rPr lang="en-CA" dirty="0" smtClean="0"/>
              <a:t>The product is identified and the supplier / manufacturer’s name and address are included</a:t>
            </a:r>
          </a:p>
          <a:p>
            <a:pPr marL="342900" indent="-342900">
              <a:spcAft>
                <a:spcPts val="600"/>
              </a:spcAft>
              <a:buFont typeface="+mj-lt"/>
              <a:buAutoNum type="arabicPeriod"/>
            </a:pPr>
            <a:r>
              <a:rPr lang="en-CA" dirty="0" smtClean="0"/>
              <a:t>Information is given on the safe handling of the product</a:t>
            </a:r>
          </a:p>
          <a:p>
            <a:pPr marL="342900" indent="-342900">
              <a:spcAft>
                <a:spcPts val="600"/>
              </a:spcAft>
              <a:buFont typeface="+mj-lt"/>
              <a:buAutoNum type="arabicPeriod"/>
            </a:pPr>
            <a:r>
              <a:rPr lang="en-CA" dirty="0" smtClean="0"/>
              <a:t>Safety information is on the label, including: hazard warnings, instructions and directions for First Aid.</a:t>
            </a:r>
            <a:endParaRPr lang="en-US" dirty="0"/>
          </a:p>
        </p:txBody>
      </p:sp>
    </p:spTree>
    <p:extLst>
      <p:ext uri="{BB962C8B-B14F-4D97-AF65-F5344CB8AC3E}">
        <p14:creationId xmlns:p14="http://schemas.microsoft.com/office/powerpoint/2010/main" val="3708724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fade">
                                      <p:cBhvr>
                                        <p:cTn id="26" dur="1000"/>
                                        <p:tgtEl>
                                          <p:spTgt spid="6">
                                            <p:txEl>
                                              <p:pRg st="3" end="3"/>
                                            </p:txEl>
                                          </p:spTgt>
                                        </p:tgtEl>
                                      </p:cBhvr>
                                    </p:animEffect>
                                    <p:anim calcmode="lin" valueType="num">
                                      <p:cBhvr>
                                        <p:cTn id="2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fade">
                                      <p:cBhvr>
                                        <p:cTn id="33" dur="1000"/>
                                        <p:tgtEl>
                                          <p:spTgt spid="6">
                                            <p:txEl>
                                              <p:pRg st="4" end="4"/>
                                            </p:txEl>
                                          </p:spTgt>
                                        </p:tgtEl>
                                      </p:cBhvr>
                                    </p:animEffect>
                                    <p:anim calcmode="lin" valueType="num">
                                      <p:cBhvr>
                                        <p:cTn id="34"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Effect transition="in" filter="fade">
                                      <p:cBhvr>
                                        <p:cTn id="40" dur="1000"/>
                                        <p:tgtEl>
                                          <p:spTgt spid="6">
                                            <p:txEl>
                                              <p:pRg st="5" end="5"/>
                                            </p:txEl>
                                          </p:spTgt>
                                        </p:tgtEl>
                                      </p:cBhvr>
                                    </p:animEffect>
                                    <p:anim calcmode="lin" valueType="num">
                                      <p:cBhvr>
                                        <p:cTn id="41"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0"/>
            <a:ext cx="6858000" cy="457200"/>
          </a:xfrm>
        </p:spPr>
        <p:txBody>
          <a:bodyPr>
            <a:noAutofit/>
          </a:bodyPr>
          <a:lstStyle/>
          <a:p>
            <a:r>
              <a:rPr lang="en-CA" sz="2400" dirty="0" smtClean="0"/>
              <a:t>Federal &amp; Provincial/Territorial WHMIS Legislation</a:t>
            </a:r>
            <a:endParaRPr lang="en-US" sz="2400" dirty="0"/>
          </a:p>
        </p:txBody>
      </p:sp>
      <p:sp>
        <p:nvSpPr>
          <p:cNvPr id="4" name="Text Placeholder 3"/>
          <p:cNvSpPr>
            <a:spLocks noGrp="1"/>
          </p:cNvSpPr>
          <p:nvPr>
            <p:ph type="body" sz="half" idx="2"/>
          </p:nvPr>
        </p:nvSpPr>
        <p:spPr>
          <a:xfrm>
            <a:off x="1219200" y="1524000"/>
            <a:ext cx="6815822" cy="4073004"/>
          </a:xfrm>
        </p:spPr>
        <p:txBody>
          <a:bodyPr>
            <a:noAutofit/>
          </a:bodyPr>
          <a:lstStyle/>
          <a:p>
            <a:pPr algn="l"/>
            <a:r>
              <a:rPr lang="en-CA" sz="1800" dirty="0" smtClean="0"/>
              <a:t>The Federal WHMIS legislation came into effect on October 30, 1988 under the </a:t>
            </a:r>
            <a:r>
              <a:rPr lang="en-CA" sz="1800" i="1" dirty="0" smtClean="0"/>
              <a:t>Hazardous Products Act</a:t>
            </a:r>
            <a:r>
              <a:rPr lang="en-CA" sz="1800" dirty="0" smtClean="0"/>
              <a:t> and four other pieces of federal legislation.</a:t>
            </a:r>
          </a:p>
          <a:p>
            <a:pPr marL="342900" indent="-342900" algn="l">
              <a:buFont typeface="+mj-lt"/>
              <a:buAutoNum type="arabicPeriod"/>
            </a:pPr>
            <a:r>
              <a:rPr lang="en-CA" sz="1800" i="1" dirty="0" smtClean="0"/>
              <a:t>Controlled Products</a:t>
            </a:r>
          </a:p>
          <a:p>
            <a:pPr marL="342900" indent="-342900" algn="l">
              <a:buFont typeface="+mj-lt"/>
              <a:buAutoNum type="arabicPeriod"/>
            </a:pPr>
            <a:r>
              <a:rPr lang="en-CA" sz="1800" i="1" dirty="0" smtClean="0"/>
              <a:t>Ingredient Disclosure List</a:t>
            </a:r>
          </a:p>
          <a:p>
            <a:pPr marL="342900" indent="-342900" algn="l">
              <a:buFont typeface="+mj-lt"/>
              <a:buAutoNum type="arabicPeriod"/>
            </a:pPr>
            <a:r>
              <a:rPr lang="en-CA" sz="1800" i="1" dirty="0" smtClean="0"/>
              <a:t>Hazardous Materials Information Review Act</a:t>
            </a:r>
          </a:p>
          <a:p>
            <a:pPr marL="342900" indent="-342900" algn="l">
              <a:buFont typeface="+mj-lt"/>
              <a:buAutoNum type="arabicPeriod"/>
            </a:pPr>
            <a:r>
              <a:rPr lang="en-CA" sz="1800" i="1" dirty="0" smtClean="0"/>
              <a:t>Hazardous Materials Information Review Regulations</a:t>
            </a:r>
          </a:p>
          <a:p>
            <a:pPr algn="l"/>
            <a:r>
              <a:rPr lang="en-CA" sz="1800" dirty="0" smtClean="0"/>
              <a:t>WHMIS came into effect in Ontario on October 31, 1988 as a Regulation under the </a:t>
            </a:r>
            <a:r>
              <a:rPr lang="en-CA" sz="1800" i="1" dirty="0" smtClean="0"/>
              <a:t>Occupational Health and Safety Act </a:t>
            </a:r>
            <a:r>
              <a:rPr lang="en-CA" sz="1800" dirty="0" smtClean="0"/>
              <a:t>(OSHA).</a:t>
            </a:r>
          </a:p>
          <a:p>
            <a:pPr algn="l"/>
            <a:r>
              <a:rPr lang="en-CA" sz="1800" dirty="0" smtClean="0"/>
              <a:t>In Ontario, the WHMIS Regulation applies to all workplaces that are covered by the OHSA and is enforced by the Ministry of Labour.</a:t>
            </a:r>
          </a:p>
          <a:p>
            <a:pPr algn="l"/>
            <a:r>
              <a:rPr lang="en-CA" sz="1800" dirty="0" smtClean="0"/>
              <a:t>The federal workplaces are inspected by Labour Canada, which enforces WHMIS under its jurisdiction.</a:t>
            </a:r>
            <a:endParaRPr lang="en-US" sz="1800" dirty="0"/>
          </a:p>
        </p:txBody>
      </p:sp>
    </p:spTree>
    <p:extLst>
      <p:ext uri="{BB962C8B-B14F-4D97-AF65-F5344CB8AC3E}">
        <p14:creationId xmlns:p14="http://schemas.microsoft.com/office/powerpoint/2010/main" val="40632066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1000"/>
                                        <p:tgtEl>
                                          <p:spTgt spid="4">
                                            <p:txEl>
                                              <p:pRg st="7" end="7"/>
                                            </p:txEl>
                                          </p:spTgt>
                                        </p:tgtEl>
                                      </p:cBhvr>
                                    </p:animEffect>
                                    <p:anim calcmode="lin" valueType="num">
                                      <p:cBhvr>
                                        <p:cTn id="5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9243" name="Picture 2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85134" y="2819400"/>
            <a:ext cx="866775"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44" name="Picture 2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15035" y="3657600"/>
            <a:ext cx="8667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45" name="Picture 2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71600" y="1990356"/>
            <a:ext cx="82867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46" name="Picture 30"/>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71600" y="5210175"/>
            <a:ext cx="79057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676400" y="838200"/>
            <a:ext cx="5715000" cy="400110"/>
          </a:xfrm>
          <a:prstGeom prst="rect">
            <a:avLst/>
          </a:prstGeom>
          <a:noFill/>
        </p:spPr>
        <p:txBody>
          <a:bodyPr wrap="square" rtlCol="0">
            <a:spAutoFit/>
          </a:bodyPr>
          <a:lstStyle/>
          <a:p>
            <a:r>
              <a:rPr lang="en-CA" sz="2000" b="1" dirty="0" smtClean="0"/>
              <a:t>Consumer Product Categories and Symbols</a:t>
            </a:r>
            <a:endParaRPr lang="en-US" sz="2000" b="1" dirty="0"/>
          </a:p>
        </p:txBody>
      </p:sp>
      <p:sp>
        <p:nvSpPr>
          <p:cNvPr id="15" name="TextBox 14"/>
          <p:cNvSpPr txBox="1"/>
          <p:nvPr/>
        </p:nvSpPr>
        <p:spPr>
          <a:xfrm>
            <a:off x="2384181" y="1282860"/>
            <a:ext cx="5943600" cy="584775"/>
          </a:xfrm>
          <a:prstGeom prst="rect">
            <a:avLst/>
          </a:prstGeom>
          <a:noFill/>
        </p:spPr>
        <p:txBody>
          <a:bodyPr wrap="square" rtlCol="0">
            <a:spAutoFit/>
          </a:bodyPr>
          <a:lstStyle/>
          <a:p>
            <a:r>
              <a:rPr lang="en-CA" sz="1600" dirty="0" smtClean="0"/>
              <a:t>These are different from the WHMIS symbols.</a:t>
            </a:r>
          </a:p>
          <a:p>
            <a:r>
              <a:rPr lang="en-CA" sz="1600" dirty="0" smtClean="0"/>
              <a:t>There are five categories of consumer product symbols:</a:t>
            </a:r>
            <a:endParaRPr lang="en-US" sz="1600" dirty="0"/>
          </a:p>
        </p:txBody>
      </p:sp>
      <p:sp>
        <p:nvSpPr>
          <p:cNvPr id="16" name="TextBox 15"/>
          <p:cNvSpPr txBox="1"/>
          <p:nvPr/>
        </p:nvSpPr>
        <p:spPr>
          <a:xfrm>
            <a:off x="2431003" y="1905000"/>
            <a:ext cx="5791200" cy="769441"/>
          </a:xfrm>
          <a:prstGeom prst="rect">
            <a:avLst/>
          </a:prstGeom>
          <a:noFill/>
        </p:spPr>
        <p:txBody>
          <a:bodyPr wrap="square" rtlCol="0">
            <a:spAutoFit/>
          </a:bodyPr>
          <a:lstStyle/>
          <a:p>
            <a:r>
              <a:rPr lang="en-CA" sz="1400" b="1" dirty="0" smtClean="0"/>
              <a:t>Category </a:t>
            </a:r>
            <a:r>
              <a:rPr lang="en-CA" b="1" dirty="0" smtClean="0"/>
              <a:t>1</a:t>
            </a:r>
            <a:r>
              <a:rPr lang="en-CA" sz="1400" b="1" dirty="0" smtClean="0"/>
              <a:t>: Toxic or poisonous substances</a:t>
            </a:r>
          </a:p>
          <a:p>
            <a:r>
              <a:rPr lang="en-CA" sz="1200" dirty="0" smtClean="0"/>
              <a:t>The symbol used for all toxic materials is the skull &amp; crossbones inside an octagonal border. The 8-sided border indicates </a:t>
            </a:r>
            <a:r>
              <a:rPr lang="en-CA" sz="1200" b="1" dirty="0" smtClean="0"/>
              <a:t>“STOP</a:t>
            </a:r>
            <a:r>
              <a:rPr lang="en-CA" sz="1200" dirty="0" smtClean="0"/>
              <a:t>” and take precautions listed on the label.</a:t>
            </a:r>
            <a:r>
              <a:rPr lang="en-CA" sz="1400" b="1" dirty="0" smtClean="0"/>
              <a:t> </a:t>
            </a:r>
            <a:endParaRPr lang="en-US" sz="1400" b="1" dirty="0"/>
          </a:p>
        </p:txBody>
      </p:sp>
      <p:sp>
        <p:nvSpPr>
          <p:cNvPr id="43" name="TextBox 42"/>
          <p:cNvSpPr txBox="1"/>
          <p:nvPr/>
        </p:nvSpPr>
        <p:spPr>
          <a:xfrm>
            <a:off x="2431003" y="2723824"/>
            <a:ext cx="5791200" cy="769441"/>
          </a:xfrm>
          <a:prstGeom prst="rect">
            <a:avLst/>
          </a:prstGeom>
          <a:noFill/>
        </p:spPr>
        <p:txBody>
          <a:bodyPr wrap="square" rtlCol="0">
            <a:spAutoFit/>
          </a:bodyPr>
          <a:lstStyle/>
          <a:p>
            <a:r>
              <a:rPr lang="en-CA" sz="1400" b="1" dirty="0" smtClean="0"/>
              <a:t>Category </a:t>
            </a:r>
            <a:r>
              <a:rPr lang="en-CA" b="1" dirty="0" smtClean="0"/>
              <a:t>2</a:t>
            </a:r>
            <a:r>
              <a:rPr lang="en-CA" sz="1400" b="1" dirty="0" smtClean="0"/>
              <a:t>: Corrosive substances</a:t>
            </a:r>
          </a:p>
          <a:p>
            <a:r>
              <a:rPr lang="en-CA" sz="1200" dirty="0" smtClean="0"/>
              <a:t>The symbol used for all corrosive materials is the hand skeleton inside an octagonal border. The 8-sided border indicates </a:t>
            </a:r>
            <a:r>
              <a:rPr lang="en-CA" sz="1200" b="1" dirty="0" smtClean="0"/>
              <a:t>“STOP” </a:t>
            </a:r>
            <a:r>
              <a:rPr lang="en-CA" sz="1200" dirty="0" smtClean="0"/>
              <a:t>and take precautions listed on the label.</a:t>
            </a:r>
            <a:r>
              <a:rPr lang="en-CA" sz="1400" b="1" dirty="0" smtClean="0"/>
              <a:t> </a:t>
            </a:r>
            <a:endParaRPr lang="en-US" sz="1400" b="1" dirty="0"/>
          </a:p>
        </p:txBody>
      </p:sp>
      <p:sp>
        <p:nvSpPr>
          <p:cNvPr id="44" name="TextBox 43"/>
          <p:cNvSpPr txBox="1"/>
          <p:nvPr/>
        </p:nvSpPr>
        <p:spPr>
          <a:xfrm>
            <a:off x="2460381" y="3505200"/>
            <a:ext cx="5791200" cy="769441"/>
          </a:xfrm>
          <a:prstGeom prst="rect">
            <a:avLst/>
          </a:prstGeom>
          <a:noFill/>
        </p:spPr>
        <p:txBody>
          <a:bodyPr wrap="square" rtlCol="0">
            <a:spAutoFit/>
          </a:bodyPr>
          <a:lstStyle/>
          <a:p>
            <a:r>
              <a:rPr lang="en-CA" sz="1400" b="1" dirty="0" smtClean="0"/>
              <a:t>Category </a:t>
            </a:r>
            <a:r>
              <a:rPr lang="en-CA" b="1" dirty="0" smtClean="0"/>
              <a:t>3</a:t>
            </a:r>
            <a:r>
              <a:rPr lang="en-CA" sz="1400" b="1" dirty="0" smtClean="0"/>
              <a:t>: Flammable substances</a:t>
            </a:r>
          </a:p>
          <a:p>
            <a:r>
              <a:rPr lang="en-CA" sz="1200" dirty="0" smtClean="0"/>
              <a:t>The symbol used for all flammable materials is a flame inside an octagonal border. The 8-sided border indicated “STOP” and take precautions listed on the label.</a:t>
            </a:r>
            <a:r>
              <a:rPr lang="en-CA" sz="1400" b="1" dirty="0" smtClean="0"/>
              <a:t> </a:t>
            </a:r>
            <a:endParaRPr lang="en-US" sz="1400" b="1" dirty="0"/>
          </a:p>
        </p:txBody>
      </p:sp>
      <p:sp>
        <p:nvSpPr>
          <p:cNvPr id="48" name="TextBox 47"/>
          <p:cNvSpPr txBox="1"/>
          <p:nvPr/>
        </p:nvSpPr>
        <p:spPr>
          <a:xfrm>
            <a:off x="2484251" y="4267200"/>
            <a:ext cx="5791200" cy="738664"/>
          </a:xfrm>
          <a:prstGeom prst="rect">
            <a:avLst/>
          </a:prstGeom>
          <a:noFill/>
        </p:spPr>
        <p:txBody>
          <a:bodyPr wrap="square" rtlCol="0">
            <a:spAutoFit/>
          </a:bodyPr>
          <a:lstStyle/>
          <a:p>
            <a:r>
              <a:rPr lang="en-CA" sz="1400" b="1" dirty="0" smtClean="0"/>
              <a:t>Category </a:t>
            </a:r>
            <a:r>
              <a:rPr lang="en-CA" b="1" dirty="0" smtClean="0"/>
              <a:t>4</a:t>
            </a:r>
            <a:r>
              <a:rPr lang="en-CA" sz="1400" b="1" dirty="0" smtClean="0"/>
              <a:t>: Quick Skin Bonding Adhesive</a:t>
            </a:r>
          </a:p>
          <a:p>
            <a:r>
              <a:rPr lang="en-CA" sz="1200" dirty="0" smtClean="0"/>
              <a:t>Labels with specific warnings are required. The glue must be in a child-resistant container or enclosed in a child-resistant outer package. NO SYMBOL REQUIRED.</a:t>
            </a:r>
            <a:endParaRPr lang="en-US" sz="1400" b="1" dirty="0"/>
          </a:p>
        </p:txBody>
      </p:sp>
      <p:sp>
        <p:nvSpPr>
          <p:cNvPr id="49" name="TextBox 48"/>
          <p:cNvSpPr txBox="1"/>
          <p:nvPr/>
        </p:nvSpPr>
        <p:spPr>
          <a:xfrm>
            <a:off x="2460381" y="4953000"/>
            <a:ext cx="5791200" cy="1107996"/>
          </a:xfrm>
          <a:prstGeom prst="rect">
            <a:avLst/>
          </a:prstGeom>
          <a:noFill/>
        </p:spPr>
        <p:txBody>
          <a:bodyPr wrap="square" rtlCol="0">
            <a:spAutoFit/>
          </a:bodyPr>
          <a:lstStyle/>
          <a:p>
            <a:r>
              <a:rPr lang="en-CA" sz="1400" b="1" dirty="0" smtClean="0"/>
              <a:t>Category </a:t>
            </a:r>
            <a:r>
              <a:rPr lang="en-CA" b="1" dirty="0" smtClean="0"/>
              <a:t>5</a:t>
            </a:r>
            <a:r>
              <a:rPr lang="en-CA" sz="1400" b="1" dirty="0" smtClean="0"/>
              <a:t>: Pressurized container</a:t>
            </a:r>
          </a:p>
          <a:p>
            <a:r>
              <a:rPr lang="en-CA" sz="1200" dirty="0" smtClean="0"/>
              <a:t>The products bearing this symbol either contain a liquid or gas under pressure. Consumer products bearing this symbol will  include aerosol cans. The symbol used for all pressurized containers is an exploding image in a triangle or</a:t>
            </a:r>
            <a:r>
              <a:rPr lang="en-CA" sz="1200" b="1" dirty="0"/>
              <a:t> </a:t>
            </a:r>
            <a:r>
              <a:rPr lang="en-CA" sz="1200" b="1" dirty="0" smtClean="0"/>
              <a:t>“WARNING”. </a:t>
            </a:r>
            <a:r>
              <a:rPr lang="en-CA" sz="1200" dirty="0" smtClean="0"/>
              <a:t>Label with specific warnings is required.</a:t>
            </a:r>
            <a:endParaRPr lang="en-US" sz="1400" b="1" dirty="0"/>
          </a:p>
        </p:txBody>
      </p:sp>
    </p:spTree>
    <p:extLst>
      <p:ext uri="{BB962C8B-B14F-4D97-AF65-F5344CB8AC3E}">
        <p14:creationId xmlns:p14="http://schemas.microsoft.com/office/powerpoint/2010/main" val="228773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45"/>
                                        </p:tgtEl>
                                        <p:attrNameLst>
                                          <p:attrName>style.visibility</p:attrName>
                                        </p:attrNameLst>
                                      </p:cBhvr>
                                      <p:to>
                                        <p:strVal val="visible"/>
                                      </p:to>
                                    </p:set>
                                    <p:animEffect transition="in" filter="fade">
                                      <p:cBhvr>
                                        <p:cTn id="7" dur="1000"/>
                                        <p:tgtEl>
                                          <p:spTgt spid="9245"/>
                                        </p:tgtEl>
                                      </p:cBhvr>
                                    </p:animEffect>
                                    <p:anim calcmode="lin" valueType="num">
                                      <p:cBhvr>
                                        <p:cTn id="8" dur="1000" fill="hold"/>
                                        <p:tgtEl>
                                          <p:spTgt spid="9245"/>
                                        </p:tgtEl>
                                        <p:attrNameLst>
                                          <p:attrName>ppt_x</p:attrName>
                                        </p:attrNameLst>
                                      </p:cBhvr>
                                      <p:tavLst>
                                        <p:tav tm="0">
                                          <p:val>
                                            <p:strVal val="#ppt_x"/>
                                          </p:val>
                                        </p:tav>
                                        <p:tav tm="100000">
                                          <p:val>
                                            <p:strVal val="#ppt_x"/>
                                          </p:val>
                                        </p:tav>
                                      </p:tavLst>
                                    </p:anim>
                                    <p:anim calcmode="lin" valueType="num">
                                      <p:cBhvr>
                                        <p:cTn id="9" dur="1000" fill="hold"/>
                                        <p:tgtEl>
                                          <p:spTgt spid="92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243"/>
                                        </p:tgtEl>
                                        <p:attrNameLst>
                                          <p:attrName>style.visibility</p:attrName>
                                        </p:attrNameLst>
                                      </p:cBhvr>
                                      <p:to>
                                        <p:strVal val="visible"/>
                                      </p:to>
                                    </p:set>
                                    <p:animEffect transition="in" filter="fade">
                                      <p:cBhvr>
                                        <p:cTn id="21" dur="1000"/>
                                        <p:tgtEl>
                                          <p:spTgt spid="9243"/>
                                        </p:tgtEl>
                                      </p:cBhvr>
                                    </p:animEffect>
                                    <p:anim calcmode="lin" valueType="num">
                                      <p:cBhvr>
                                        <p:cTn id="22" dur="1000" fill="hold"/>
                                        <p:tgtEl>
                                          <p:spTgt spid="9243"/>
                                        </p:tgtEl>
                                        <p:attrNameLst>
                                          <p:attrName>ppt_x</p:attrName>
                                        </p:attrNameLst>
                                      </p:cBhvr>
                                      <p:tavLst>
                                        <p:tav tm="0">
                                          <p:val>
                                            <p:strVal val="#ppt_x"/>
                                          </p:val>
                                        </p:tav>
                                        <p:tav tm="100000">
                                          <p:val>
                                            <p:strVal val="#ppt_x"/>
                                          </p:val>
                                        </p:tav>
                                      </p:tavLst>
                                    </p:anim>
                                    <p:anim calcmode="lin" valueType="num">
                                      <p:cBhvr>
                                        <p:cTn id="23" dur="1000" fill="hold"/>
                                        <p:tgtEl>
                                          <p:spTgt spid="924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244"/>
                                        </p:tgtEl>
                                        <p:attrNameLst>
                                          <p:attrName>style.visibility</p:attrName>
                                        </p:attrNameLst>
                                      </p:cBhvr>
                                      <p:to>
                                        <p:strVal val="visible"/>
                                      </p:to>
                                    </p:set>
                                    <p:animEffect transition="in" filter="fade">
                                      <p:cBhvr>
                                        <p:cTn id="35" dur="1000"/>
                                        <p:tgtEl>
                                          <p:spTgt spid="9244"/>
                                        </p:tgtEl>
                                      </p:cBhvr>
                                    </p:animEffect>
                                    <p:anim calcmode="lin" valueType="num">
                                      <p:cBhvr>
                                        <p:cTn id="36" dur="1000" fill="hold"/>
                                        <p:tgtEl>
                                          <p:spTgt spid="9244"/>
                                        </p:tgtEl>
                                        <p:attrNameLst>
                                          <p:attrName>ppt_x</p:attrName>
                                        </p:attrNameLst>
                                      </p:cBhvr>
                                      <p:tavLst>
                                        <p:tav tm="0">
                                          <p:val>
                                            <p:strVal val="#ppt_x"/>
                                          </p:val>
                                        </p:tav>
                                        <p:tav tm="100000">
                                          <p:val>
                                            <p:strVal val="#ppt_x"/>
                                          </p:val>
                                        </p:tav>
                                      </p:tavLst>
                                    </p:anim>
                                    <p:anim calcmode="lin" valueType="num">
                                      <p:cBhvr>
                                        <p:cTn id="37" dur="1000" fill="hold"/>
                                        <p:tgtEl>
                                          <p:spTgt spid="924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1000"/>
                                        <p:tgtEl>
                                          <p:spTgt spid="44"/>
                                        </p:tgtEl>
                                      </p:cBhvr>
                                    </p:animEffect>
                                    <p:anim calcmode="lin" valueType="num">
                                      <p:cBhvr>
                                        <p:cTn id="43" dur="1000" fill="hold"/>
                                        <p:tgtEl>
                                          <p:spTgt spid="44"/>
                                        </p:tgtEl>
                                        <p:attrNameLst>
                                          <p:attrName>ppt_x</p:attrName>
                                        </p:attrNameLst>
                                      </p:cBhvr>
                                      <p:tavLst>
                                        <p:tav tm="0">
                                          <p:val>
                                            <p:strVal val="#ppt_x"/>
                                          </p:val>
                                        </p:tav>
                                        <p:tav tm="100000">
                                          <p:val>
                                            <p:strVal val="#ppt_x"/>
                                          </p:val>
                                        </p:tav>
                                      </p:tavLst>
                                    </p:anim>
                                    <p:anim calcmode="lin" valueType="num">
                                      <p:cBhvr>
                                        <p:cTn id="4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1000"/>
                                        <p:tgtEl>
                                          <p:spTgt spid="48"/>
                                        </p:tgtEl>
                                      </p:cBhvr>
                                    </p:animEffect>
                                    <p:anim calcmode="lin" valueType="num">
                                      <p:cBhvr>
                                        <p:cTn id="50" dur="1000" fill="hold"/>
                                        <p:tgtEl>
                                          <p:spTgt spid="48"/>
                                        </p:tgtEl>
                                        <p:attrNameLst>
                                          <p:attrName>ppt_x</p:attrName>
                                        </p:attrNameLst>
                                      </p:cBhvr>
                                      <p:tavLst>
                                        <p:tav tm="0">
                                          <p:val>
                                            <p:strVal val="#ppt_x"/>
                                          </p:val>
                                        </p:tav>
                                        <p:tav tm="100000">
                                          <p:val>
                                            <p:strVal val="#ppt_x"/>
                                          </p:val>
                                        </p:tav>
                                      </p:tavLst>
                                    </p:anim>
                                    <p:anim calcmode="lin" valueType="num">
                                      <p:cBhvr>
                                        <p:cTn id="51"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246"/>
                                        </p:tgtEl>
                                        <p:attrNameLst>
                                          <p:attrName>style.visibility</p:attrName>
                                        </p:attrNameLst>
                                      </p:cBhvr>
                                      <p:to>
                                        <p:strVal val="visible"/>
                                      </p:to>
                                    </p:set>
                                    <p:animEffect transition="in" filter="fade">
                                      <p:cBhvr>
                                        <p:cTn id="56" dur="1000"/>
                                        <p:tgtEl>
                                          <p:spTgt spid="9246"/>
                                        </p:tgtEl>
                                      </p:cBhvr>
                                    </p:animEffect>
                                    <p:anim calcmode="lin" valueType="num">
                                      <p:cBhvr>
                                        <p:cTn id="57" dur="1000" fill="hold"/>
                                        <p:tgtEl>
                                          <p:spTgt spid="9246"/>
                                        </p:tgtEl>
                                        <p:attrNameLst>
                                          <p:attrName>ppt_x</p:attrName>
                                        </p:attrNameLst>
                                      </p:cBhvr>
                                      <p:tavLst>
                                        <p:tav tm="0">
                                          <p:val>
                                            <p:strVal val="#ppt_x"/>
                                          </p:val>
                                        </p:tav>
                                        <p:tav tm="100000">
                                          <p:val>
                                            <p:strVal val="#ppt_x"/>
                                          </p:val>
                                        </p:tav>
                                      </p:tavLst>
                                    </p:anim>
                                    <p:anim calcmode="lin" valueType="num">
                                      <p:cBhvr>
                                        <p:cTn id="58" dur="1000" fill="hold"/>
                                        <p:tgtEl>
                                          <p:spTgt spid="924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fade">
                                      <p:cBhvr>
                                        <p:cTn id="63" dur="1000"/>
                                        <p:tgtEl>
                                          <p:spTgt spid="49"/>
                                        </p:tgtEl>
                                      </p:cBhvr>
                                    </p:animEffect>
                                    <p:anim calcmode="lin" valueType="num">
                                      <p:cBhvr>
                                        <p:cTn id="64" dur="1000" fill="hold"/>
                                        <p:tgtEl>
                                          <p:spTgt spid="49"/>
                                        </p:tgtEl>
                                        <p:attrNameLst>
                                          <p:attrName>ppt_x</p:attrName>
                                        </p:attrNameLst>
                                      </p:cBhvr>
                                      <p:tavLst>
                                        <p:tav tm="0">
                                          <p:val>
                                            <p:strVal val="#ppt_x"/>
                                          </p:val>
                                        </p:tav>
                                        <p:tav tm="100000">
                                          <p:val>
                                            <p:strVal val="#ppt_x"/>
                                          </p:val>
                                        </p:tav>
                                      </p:tavLst>
                                    </p:anim>
                                    <p:anim calcmode="lin" valueType="num">
                                      <p:cBhvr>
                                        <p:cTn id="6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3" grpId="0"/>
      <p:bldP spid="44" grpId="0"/>
      <p:bldP spid="48" grpId="0"/>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3 Basic Elements of WHMIS</a:t>
            </a:r>
            <a:endParaRPr lang="en-US" dirty="0"/>
          </a:p>
        </p:txBody>
      </p:sp>
      <p:sp>
        <p:nvSpPr>
          <p:cNvPr id="3" name="Content Placeholder 2"/>
          <p:cNvSpPr>
            <a:spLocks noGrp="1"/>
          </p:cNvSpPr>
          <p:nvPr>
            <p:ph idx="1"/>
          </p:nvPr>
        </p:nvSpPr>
        <p:spPr>
          <a:xfrm>
            <a:off x="1455602" y="1447800"/>
            <a:ext cx="6995160" cy="928743"/>
          </a:xfrm>
        </p:spPr>
        <p:txBody>
          <a:bodyPr>
            <a:normAutofit/>
          </a:bodyPr>
          <a:lstStyle/>
          <a:p>
            <a:pPr>
              <a:buClr>
                <a:schemeClr val="tx2"/>
              </a:buClr>
              <a:buFont typeface="Wingdings" pitchFamily="2" charset="2"/>
              <a:buChar char="Ø"/>
            </a:pPr>
            <a:r>
              <a:rPr lang="en-CA" sz="1800" b="1" dirty="0" smtClean="0"/>
              <a:t>WHMIS Labels: </a:t>
            </a:r>
            <a:r>
              <a:rPr lang="en-CA" sz="1800" dirty="0" smtClean="0"/>
              <a:t>Labels on controlled products alert workers to the identity of the product, hazards, and precautionary measures.</a:t>
            </a:r>
          </a:p>
        </p:txBody>
      </p:sp>
      <p:sp>
        <p:nvSpPr>
          <p:cNvPr id="4" name="TextBox 3"/>
          <p:cNvSpPr txBox="1"/>
          <p:nvPr/>
        </p:nvSpPr>
        <p:spPr>
          <a:xfrm>
            <a:off x="1448164" y="2376543"/>
            <a:ext cx="7086236" cy="923330"/>
          </a:xfrm>
          <a:prstGeom prst="rect">
            <a:avLst/>
          </a:prstGeom>
          <a:noFill/>
        </p:spPr>
        <p:txBody>
          <a:bodyPr wrap="square" rtlCol="0">
            <a:spAutoFit/>
          </a:bodyPr>
          <a:lstStyle/>
          <a:p>
            <a:pPr marL="285750" indent="-285750">
              <a:buFont typeface="Wingdings" pitchFamily="2" charset="2"/>
              <a:buChar char="Ø"/>
            </a:pPr>
            <a:r>
              <a:rPr lang="en-CA" dirty="0"/>
              <a:t>Material Safety </a:t>
            </a:r>
            <a:r>
              <a:rPr lang="en-CA" dirty="0" smtClean="0"/>
              <a:t>Data </a:t>
            </a:r>
            <a:r>
              <a:rPr lang="en-CA" dirty="0"/>
              <a:t>Sheets (MSDS): Technical bulletins provide detailed hazard and precautionary information.</a:t>
            </a:r>
          </a:p>
          <a:p>
            <a:endParaRPr lang="en-US" dirty="0"/>
          </a:p>
        </p:txBody>
      </p:sp>
      <p:sp>
        <p:nvSpPr>
          <p:cNvPr id="5" name="TextBox 4"/>
          <p:cNvSpPr txBox="1"/>
          <p:nvPr/>
        </p:nvSpPr>
        <p:spPr>
          <a:xfrm>
            <a:off x="1448165" y="3299873"/>
            <a:ext cx="7086235" cy="1754326"/>
          </a:xfrm>
          <a:prstGeom prst="rect">
            <a:avLst/>
          </a:prstGeom>
          <a:noFill/>
        </p:spPr>
        <p:txBody>
          <a:bodyPr wrap="square" rtlCol="0">
            <a:spAutoFit/>
          </a:bodyPr>
          <a:lstStyle/>
          <a:p>
            <a:pPr marL="285750" indent="-285750">
              <a:buFont typeface="Wingdings" pitchFamily="2" charset="2"/>
              <a:buChar char="Ø"/>
            </a:pPr>
            <a:r>
              <a:rPr lang="en-CA" b="1" dirty="0"/>
              <a:t>WHMIS Education and Training: </a:t>
            </a:r>
            <a:r>
              <a:rPr lang="en-CA" dirty="0"/>
              <a:t>The employer provides education and training for workers so that they can work safely with and near controlled products. Workers need to know how WHMIS works, the hazards of controlled products in their workplace, and the safe work procedures they must follow.</a:t>
            </a:r>
            <a:endParaRPr lang="en-US" b="1" dirty="0"/>
          </a:p>
          <a:p>
            <a:endParaRPr lang="en-US" dirty="0"/>
          </a:p>
        </p:txBody>
      </p:sp>
    </p:spTree>
    <p:extLst>
      <p:ext uri="{BB962C8B-B14F-4D97-AF65-F5344CB8AC3E}">
        <p14:creationId xmlns:p14="http://schemas.microsoft.com/office/powerpoint/2010/main" val="31971964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85800"/>
            <a:ext cx="7010400" cy="762000"/>
          </a:xfrm>
        </p:spPr>
        <p:txBody>
          <a:bodyPr>
            <a:noAutofit/>
          </a:bodyPr>
          <a:lstStyle/>
          <a:p>
            <a:r>
              <a:rPr lang="en-CA" sz="3600" dirty="0" smtClean="0"/>
              <a:t>Key WHMIS Participants</a:t>
            </a:r>
            <a:endParaRPr lang="en-US" sz="3600" dirty="0"/>
          </a:p>
        </p:txBody>
      </p:sp>
      <p:sp>
        <p:nvSpPr>
          <p:cNvPr id="3" name="Text Placeholder 2"/>
          <p:cNvSpPr>
            <a:spLocks noGrp="1"/>
          </p:cNvSpPr>
          <p:nvPr>
            <p:ph type="body" idx="1"/>
          </p:nvPr>
        </p:nvSpPr>
        <p:spPr>
          <a:xfrm>
            <a:off x="1295400" y="2057400"/>
            <a:ext cx="6553200" cy="3886200"/>
          </a:xfrm>
        </p:spPr>
        <p:txBody>
          <a:bodyPr>
            <a:normAutofit lnSpcReduction="10000"/>
          </a:bodyPr>
          <a:lstStyle/>
          <a:p>
            <a:pPr algn="just"/>
            <a:r>
              <a:rPr lang="en-CA" dirty="0" smtClean="0">
                <a:solidFill>
                  <a:schemeClr val="tx1"/>
                </a:solidFill>
              </a:rPr>
              <a:t>Suppliers</a:t>
            </a:r>
          </a:p>
          <a:p>
            <a:pPr marL="800100" lvl="1" indent="-342900" algn="just">
              <a:buFont typeface="Arial" pitchFamily="34" charset="0"/>
              <a:buChar char="•"/>
            </a:pPr>
            <a:r>
              <a:rPr lang="en-CA" b="1" dirty="0" smtClean="0">
                <a:solidFill>
                  <a:schemeClr val="tx1"/>
                </a:solidFill>
              </a:rPr>
              <a:t>Classify all controlled products</a:t>
            </a:r>
          </a:p>
          <a:p>
            <a:pPr marL="800100" lvl="1" indent="-342900" algn="just">
              <a:buFont typeface="Arial" pitchFamily="34" charset="0"/>
              <a:buChar char="•"/>
            </a:pPr>
            <a:r>
              <a:rPr lang="en-CA" b="1" dirty="0" smtClean="0">
                <a:solidFill>
                  <a:schemeClr val="tx1"/>
                </a:solidFill>
              </a:rPr>
              <a:t>Supply proper labels and MSDS</a:t>
            </a:r>
          </a:p>
          <a:p>
            <a:pPr marL="800100" lvl="1" indent="-342900" algn="just">
              <a:buFont typeface="Arial" pitchFamily="34" charset="0"/>
              <a:buChar char="•"/>
            </a:pPr>
            <a:r>
              <a:rPr lang="en-CA" b="1" dirty="0" smtClean="0">
                <a:solidFill>
                  <a:schemeClr val="tx1"/>
                </a:solidFill>
              </a:rPr>
              <a:t>Keep information on labels and MSDS current</a:t>
            </a:r>
          </a:p>
          <a:p>
            <a:pPr algn="just"/>
            <a:r>
              <a:rPr lang="en-CA" b="1" dirty="0" smtClean="0">
                <a:solidFill>
                  <a:schemeClr val="tx1"/>
                </a:solidFill>
              </a:rPr>
              <a:t>Employers</a:t>
            </a:r>
          </a:p>
          <a:p>
            <a:pPr marL="800100" lvl="1" indent="-342900" algn="just">
              <a:buFont typeface="Arial" pitchFamily="34" charset="0"/>
              <a:buChar char="•"/>
            </a:pPr>
            <a:r>
              <a:rPr lang="en-CA" b="1" dirty="0" smtClean="0">
                <a:solidFill>
                  <a:schemeClr val="tx1"/>
                </a:solidFill>
              </a:rPr>
              <a:t>Educate and train workers</a:t>
            </a:r>
          </a:p>
          <a:p>
            <a:pPr marL="800100" lvl="1" indent="-342900" algn="just">
              <a:buFont typeface="Arial" pitchFamily="34" charset="0"/>
              <a:buChar char="•"/>
            </a:pPr>
            <a:r>
              <a:rPr lang="en-CA" b="1" dirty="0" smtClean="0">
                <a:solidFill>
                  <a:schemeClr val="tx1"/>
                </a:solidFill>
              </a:rPr>
              <a:t>Provide safe work procedures</a:t>
            </a:r>
          </a:p>
          <a:p>
            <a:pPr marL="800100" lvl="1" indent="-342900" algn="just">
              <a:buFont typeface="Arial" pitchFamily="34" charset="0"/>
              <a:buChar char="•"/>
            </a:pPr>
            <a:r>
              <a:rPr lang="en-CA" b="1" dirty="0" smtClean="0">
                <a:solidFill>
                  <a:schemeClr val="tx1"/>
                </a:solidFill>
              </a:rPr>
              <a:t>Ensure availability of proper up-to-date labels and MSDS</a:t>
            </a:r>
          </a:p>
          <a:p>
            <a:pPr algn="just"/>
            <a:r>
              <a:rPr lang="en-CA" b="1" dirty="0" smtClean="0">
                <a:solidFill>
                  <a:schemeClr val="tx1"/>
                </a:solidFill>
              </a:rPr>
              <a:t>Workers</a:t>
            </a:r>
          </a:p>
          <a:p>
            <a:pPr marL="800100" lvl="1" indent="-342900" algn="just">
              <a:buFont typeface="Arial" pitchFamily="34" charset="0"/>
              <a:buChar char="•"/>
            </a:pPr>
            <a:r>
              <a:rPr lang="en-CA" b="1" dirty="0" smtClean="0">
                <a:solidFill>
                  <a:schemeClr val="tx1"/>
                </a:solidFill>
              </a:rPr>
              <a:t>Understand content and significance of labels and MSDS</a:t>
            </a:r>
          </a:p>
          <a:p>
            <a:pPr marL="800100" lvl="1" indent="-342900" algn="just">
              <a:buFont typeface="Arial" pitchFamily="34" charset="0"/>
              <a:buChar char="•"/>
            </a:pPr>
            <a:r>
              <a:rPr lang="en-CA" b="1" dirty="0" smtClean="0">
                <a:solidFill>
                  <a:schemeClr val="tx1"/>
                </a:solidFill>
              </a:rPr>
              <a:t>Follow safe work procedures and WHMIS requirements</a:t>
            </a:r>
          </a:p>
          <a:p>
            <a:pPr marL="800100" lvl="1" indent="-342900" algn="just">
              <a:buFont typeface="Arial" pitchFamily="34" charset="0"/>
              <a:buChar char="•"/>
            </a:pPr>
            <a:r>
              <a:rPr lang="en-CA" b="1" dirty="0" smtClean="0">
                <a:solidFill>
                  <a:schemeClr val="tx1"/>
                </a:solidFill>
              </a:rPr>
              <a:t>Notify employers about problems with labels and MSDS</a:t>
            </a:r>
          </a:p>
          <a:p>
            <a:pPr marL="342900" indent="-342900" algn="just">
              <a:buFont typeface="Arial" pitchFamily="34" charset="0"/>
              <a:buChar char="•"/>
            </a:pPr>
            <a:endParaRPr lang="en-US" b="1" dirty="0" smtClean="0"/>
          </a:p>
        </p:txBody>
      </p:sp>
      <p:sp>
        <p:nvSpPr>
          <p:cNvPr id="4" name="TextBox 3"/>
          <p:cNvSpPr txBox="1"/>
          <p:nvPr/>
        </p:nvSpPr>
        <p:spPr>
          <a:xfrm>
            <a:off x="1295400" y="1432411"/>
            <a:ext cx="2819400" cy="400110"/>
          </a:xfrm>
          <a:prstGeom prst="rect">
            <a:avLst/>
          </a:prstGeom>
          <a:noFill/>
        </p:spPr>
        <p:txBody>
          <a:bodyPr wrap="square" rtlCol="0">
            <a:spAutoFit/>
          </a:bodyPr>
          <a:lstStyle/>
          <a:p>
            <a:r>
              <a:rPr lang="en-CA" sz="2000" b="1" dirty="0" smtClean="0"/>
              <a:t>RESPONSIBILITIES</a:t>
            </a:r>
            <a:endParaRPr lang="en-US" sz="2000" b="1" dirty="0"/>
          </a:p>
        </p:txBody>
      </p:sp>
    </p:spTree>
    <p:extLst>
      <p:ext uri="{BB962C8B-B14F-4D97-AF65-F5344CB8AC3E}">
        <p14:creationId xmlns:p14="http://schemas.microsoft.com/office/powerpoint/2010/main" val="7840600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Effect transition="in" filter="fade">
                                      <p:cBhvr>
                                        <p:cTn id="61" dur="1000"/>
                                        <p:tgtEl>
                                          <p:spTgt spid="3">
                                            <p:txEl>
                                              <p:pRg st="10" end="10"/>
                                            </p:txEl>
                                          </p:spTgt>
                                        </p:tgtEl>
                                      </p:cBhvr>
                                    </p:animEffect>
                                    <p:anim calcmode="lin" valueType="num">
                                      <p:cBhvr>
                                        <p:cTn id="6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3">
                                            <p:txEl>
                                              <p:pRg st="11" end="11"/>
                                            </p:txEl>
                                          </p:spTgt>
                                        </p:tgtEl>
                                        <p:attrNameLst>
                                          <p:attrName>style.visibility</p:attrName>
                                        </p:attrNameLst>
                                      </p:cBhvr>
                                      <p:to>
                                        <p:strVal val="visible"/>
                                      </p:to>
                                    </p:set>
                                    <p:animEffect transition="in" filter="fade">
                                      <p:cBhvr>
                                        <p:cTn id="66" dur="1000"/>
                                        <p:tgtEl>
                                          <p:spTgt spid="3">
                                            <p:txEl>
                                              <p:pRg st="11" end="11"/>
                                            </p:txEl>
                                          </p:spTgt>
                                        </p:tgtEl>
                                      </p:cBhvr>
                                    </p:animEffect>
                                    <p:anim calcmode="lin" valueType="num">
                                      <p:cBhvr>
                                        <p:cTn id="6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914401"/>
            <a:ext cx="6254044" cy="1066800"/>
          </a:xfrm>
        </p:spPr>
        <p:txBody>
          <a:bodyPr/>
          <a:lstStyle/>
          <a:p>
            <a:r>
              <a:rPr lang="en-CA" dirty="0" smtClean="0"/>
              <a:t>WHMIS Elements</a:t>
            </a:r>
            <a:endParaRPr lang="en-US" dirty="0"/>
          </a:p>
        </p:txBody>
      </p:sp>
      <p:sp>
        <p:nvSpPr>
          <p:cNvPr id="3" name="Text Placeholder 2"/>
          <p:cNvSpPr>
            <a:spLocks noGrp="1"/>
          </p:cNvSpPr>
          <p:nvPr>
            <p:ph type="body" idx="1"/>
          </p:nvPr>
        </p:nvSpPr>
        <p:spPr>
          <a:xfrm>
            <a:off x="1295400" y="1676400"/>
            <a:ext cx="7086600" cy="1066800"/>
          </a:xfrm>
        </p:spPr>
        <p:txBody>
          <a:bodyPr>
            <a:normAutofit fontScale="92500" lnSpcReduction="10000"/>
          </a:bodyPr>
          <a:lstStyle/>
          <a:p>
            <a:pPr algn="just"/>
            <a:r>
              <a:rPr lang="en-CA" sz="1800" dirty="0" smtClean="0">
                <a:solidFill>
                  <a:schemeClr val="tx1"/>
                </a:solidFill>
              </a:rPr>
              <a:t>WHMIS controlled products are classified by their hazard. There are six hazard classes and eight hazard symbols that identify the specific hazards. (There are three symbols in Class D.) The eight hazard symbols identify the specific hazards of controlled products. </a:t>
            </a:r>
            <a:endParaRPr lang="en-CA" sz="1800" dirty="0">
              <a:solidFill>
                <a:schemeClr val="tx1"/>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971800"/>
            <a:ext cx="3086100" cy="291111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672309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075885" y="1064075"/>
            <a:ext cx="3063240" cy="1067822"/>
          </a:xfrm>
        </p:spPr>
        <p:txBody>
          <a:bodyPr/>
          <a:lstStyle/>
          <a:p>
            <a:r>
              <a:rPr lang="en-CA" b="1" dirty="0" smtClean="0"/>
              <a:t>CLASS A</a:t>
            </a:r>
            <a:r>
              <a:rPr lang="en-CA" dirty="0" smtClean="0"/>
              <a:t/>
            </a:r>
            <a:br>
              <a:rPr lang="en-CA" dirty="0" smtClean="0"/>
            </a:br>
            <a:r>
              <a:rPr lang="en-CA" dirty="0" smtClean="0"/>
              <a:t>Compressed Gases</a:t>
            </a:r>
            <a:endParaRPr lang="en-US" dirty="0"/>
          </a:p>
        </p:txBody>
      </p:sp>
      <p:sp>
        <p:nvSpPr>
          <p:cNvPr id="4" name="Text Placeholder 3"/>
          <p:cNvSpPr>
            <a:spLocks noGrp="1"/>
          </p:cNvSpPr>
          <p:nvPr>
            <p:ph type="body" sz="half" idx="2"/>
          </p:nvPr>
        </p:nvSpPr>
        <p:spPr>
          <a:xfrm>
            <a:off x="1141826" y="2438697"/>
            <a:ext cx="3044952" cy="3285537"/>
          </a:xfrm>
        </p:spPr>
        <p:txBody>
          <a:bodyPr>
            <a:normAutofit/>
          </a:bodyPr>
          <a:lstStyle/>
          <a:p>
            <a:pPr marL="285750" indent="-285750" algn="l">
              <a:buFont typeface="Arial" pitchFamily="34" charset="0"/>
              <a:buChar char="•"/>
            </a:pPr>
            <a:r>
              <a:rPr lang="en-CA" sz="1800" b="1" dirty="0" smtClean="0"/>
              <a:t>Gas under pressure</a:t>
            </a:r>
          </a:p>
          <a:p>
            <a:pPr lvl="1"/>
            <a:r>
              <a:rPr lang="en-CA" sz="1400" b="1" dirty="0" smtClean="0"/>
              <a:t>Examples: butane, propane, acetylene, and fire extinguishers</a:t>
            </a:r>
          </a:p>
          <a:p>
            <a:pPr algn="l"/>
            <a:endParaRPr lang="en-CA" sz="800" dirty="0" smtClean="0"/>
          </a:p>
          <a:p>
            <a:pPr algn="l"/>
            <a:r>
              <a:rPr lang="en-CA" i="1" dirty="0" smtClean="0"/>
              <a:t>Hazards</a:t>
            </a:r>
          </a:p>
          <a:p>
            <a:pPr algn="l"/>
            <a:r>
              <a:rPr lang="en-CA" sz="1400" i="1" dirty="0" smtClean="0"/>
              <a:t>If a pressurized container is punctured because it is dropped or exposed to excessive heat, the exploding fragments or rocket-like projectiles present a serious physical hazard. </a:t>
            </a:r>
            <a:endParaRPr lang="en-CA" sz="1400" i="1" dirty="0" smtClean="0"/>
          </a:p>
          <a:p>
            <a:pPr algn="l"/>
            <a:r>
              <a:rPr lang="en-CA" i="1" dirty="0" smtClean="0"/>
              <a:t>Heat may cause container to explode</a:t>
            </a:r>
          </a:p>
          <a:p>
            <a:pPr algn="l"/>
            <a:r>
              <a:rPr lang="en-CA" sz="1400" i="1" dirty="0" smtClean="0"/>
              <a:t>Container may explode if dropped.</a:t>
            </a:r>
            <a:endParaRPr lang="en-US" sz="1400" i="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4917" y="1897682"/>
            <a:ext cx="2975013" cy="29750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48503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1000"/>
                                        <p:tgtEl>
                                          <p:spTgt spid="4">
                                            <p:txEl>
                                              <p:pRg st="4" end="4"/>
                                            </p:txEl>
                                          </p:spTgt>
                                        </p:tgtEl>
                                      </p:cBhvr>
                                    </p:animEffect>
                                    <p:anim calcmode="lin" valueType="num">
                                      <p:cBhvr>
                                        <p:cTn id="2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1000"/>
                                        <p:tgtEl>
                                          <p:spTgt spid="4">
                                            <p:txEl>
                                              <p:pRg st="5" end="5"/>
                                            </p:txEl>
                                          </p:spTgt>
                                        </p:tgtEl>
                                      </p:cBhvr>
                                    </p:animEffect>
                                    <p:anim calcmode="lin" valueType="num">
                                      <p:cBhvr>
                                        <p:cTn id="2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1000"/>
                                        <p:tgtEl>
                                          <p:spTgt spid="4">
                                            <p:txEl>
                                              <p:pRg st="6" end="6"/>
                                            </p:txEl>
                                          </p:spTgt>
                                        </p:tgtEl>
                                      </p:cBhvr>
                                    </p:animEffect>
                                    <p:anim calcmode="lin" valueType="num">
                                      <p:cBhvr>
                                        <p:cTn id="3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619" y="1033684"/>
            <a:ext cx="6545973" cy="718916"/>
          </a:xfrm>
        </p:spPr>
        <p:txBody>
          <a:bodyPr>
            <a:normAutofit/>
          </a:bodyPr>
          <a:lstStyle/>
          <a:p>
            <a:r>
              <a:rPr lang="en-CA" b="1" dirty="0" smtClean="0"/>
              <a:t>CLASS B</a:t>
            </a:r>
            <a:r>
              <a:rPr lang="en-CA" dirty="0"/>
              <a:t> </a:t>
            </a:r>
            <a:r>
              <a:rPr lang="en-CA" dirty="0" smtClean="0"/>
              <a:t/>
            </a:r>
            <a:br>
              <a:rPr lang="en-CA" dirty="0" smtClean="0"/>
            </a:br>
            <a:r>
              <a:rPr lang="en-CA" dirty="0" smtClean="0"/>
              <a:t>Flammable and Combustible Materials</a:t>
            </a:r>
            <a:endParaRPr lang="en-US" dirty="0"/>
          </a:p>
        </p:txBody>
      </p:sp>
      <p:sp>
        <p:nvSpPr>
          <p:cNvPr id="4" name="Text Placeholder 3"/>
          <p:cNvSpPr>
            <a:spLocks noGrp="1"/>
          </p:cNvSpPr>
          <p:nvPr>
            <p:ph type="body" sz="half" idx="2"/>
          </p:nvPr>
        </p:nvSpPr>
        <p:spPr>
          <a:xfrm>
            <a:off x="1141826" y="2438697"/>
            <a:ext cx="3044952" cy="3285537"/>
          </a:xfrm>
        </p:spPr>
        <p:txBody>
          <a:bodyPr>
            <a:normAutofit/>
          </a:bodyPr>
          <a:lstStyle/>
          <a:p>
            <a:pPr marL="285750" indent="-285750" algn="l">
              <a:buFont typeface="Arial" pitchFamily="34" charset="0"/>
              <a:buChar char="•"/>
            </a:pPr>
            <a:r>
              <a:rPr lang="en-CA" sz="1800" b="1" dirty="0" smtClean="0"/>
              <a:t>May catch fire or explode </a:t>
            </a:r>
            <a:r>
              <a:rPr lang="en-CA" sz="1400" b="1" dirty="0" smtClean="0"/>
              <a:t>Examples</a:t>
            </a:r>
            <a:r>
              <a:rPr lang="en-CA" sz="1400" b="1" dirty="0" smtClean="0"/>
              <a:t>: acetone, isopropyl alcohol, </a:t>
            </a:r>
            <a:r>
              <a:rPr lang="en-CA" sz="1400" b="1" dirty="0" err="1" smtClean="0"/>
              <a:t>stoddart</a:t>
            </a:r>
            <a:r>
              <a:rPr lang="en-CA" sz="1400" b="1" dirty="0" smtClean="0"/>
              <a:t> solvent</a:t>
            </a:r>
          </a:p>
          <a:p>
            <a:pPr algn="l"/>
            <a:endParaRPr lang="en-CA" sz="800" dirty="0" smtClean="0"/>
          </a:p>
          <a:p>
            <a:pPr algn="l"/>
            <a:r>
              <a:rPr lang="en-CA" i="1" dirty="0" smtClean="0"/>
              <a:t>Hazards</a:t>
            </a:r>
          </a:p>
          <a:p>
            <a:pPr algn="l"/>
            <a:r>
              <a:rPr lang="en-CA" sz="1400" i="1" dirty="0" smtClean="0"/>
              <a:t>Flammables </a:t>
            </a:r>
            <a:r>
              <a:rPr lang="en-CA" sz="1400" i="1" dirty="0" smtClean="0"/>
              <a:t>are more dangerous than combustibles because they ignite more easily. During use, they must be kept away from ignition sources such as sparks or open flames. When not in use, they must be stored in fire-resistant cabinets or other specified storage areas.</a:t>
            </a:r>
            <a:endParaRPr lang="en-US" sz="1400" i="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286000"/>
            <a:ext cx="2971800" cy="2971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52073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anim calcmode="lin" valueType="num">
                                      <p:cBhvr>
                                        <p:cTn id="2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075875" y="1062960"/>
            <a:ext cx="3191024" cy="1067822"/>
          </a:xfrm>
        </p:spPr>
        <p:txBody>
          <a:bodyPr>
            <a:normAutofit/>
          </a:bodyPr>
          <a:lstStyle/>
          <a:p>
            <a:r>
              <a:rPr lang="en-CA" b="1" dirty="0" smtClean="0"/>
              <a:t>CLASS C</a:t>
            </a:r>
            <a:r>
              <a:rPr lang="en-CA" dirty="0" smtClean="0"/>
              <a:t/>
            </a:r>
            <a:br>
              <a:rPr lang="en-CA" dirty="0" smtClean="0"/>
            </a:br>
            <a:r>
              <a:rPr lang="en-CA" dirty="0" smtClean="0"/>
              <a:t>Oxidizers</a:t>
            </a:r>
            <a:endParaRPr lang="en-US" dirty="0"/>
          </a:p>
        </p:txBody>
      </p:sp>
      <p:sp>
        <p:nvSpPr>
          <p:cNvPr id="4" name="Text Placeholder 3"/>
          <p:cNvSpPr>
            <a:spLocks noGrp="1"/>
          </p:cNvSpPr>
          <p:nvPr>
            <p:ph type="body" sz="half" idx="2"/>
          </p:nvPr>
        </p:nvSpPr>
        <p:spPr>
          <a:xfrm>
            <a:off x="1141837" y="2439985"/>
            <a:ext cx="2897313" cy="3285537"/>
          </a:xfrm>
        </p:spPr>
        <p:txBody>
          <a:bodyPr>
            <a:normAutofit lnSpcReduction="10000"/>
          </a:bodyPr>
          <a:lstStyle/>
          <a:p>
            <a:pPr marL="285750" indent="-285750" algn="l">
              <a:buFont typeface="Arial" pitchFamily="34" charset="0"/>
              <a:buChar char="•"/>
            </a:pPr>
            <a:r>
              <a:rPr lang="en-CA" sz="1800" b="1" dirty="0" smtClean="0"/>
              <a:t>Products causing or contributing to the combustion of other materials</a:t>
            </a:r>
          </a:p>
          <a:p>
            <a:pPr lvl="1"/>
            <a:r>
              <a:rPr lang="en-CA" sz="1400" b="1" dirty="0" smtClean="0"/>
              <a:t>Examples: hydrogen peroxide, potassium nitrate, sodium chlorate</a:t>
            </a:r>
          </a:p>
          <a:p>
            <a:pPr algn="l"/>
            <a:endParaRPr lang="en-CA" sz="800" dirty="0" smtClean="0"/>
          </a:p>
          <a:p>
            <a:pPr algn="l"/>
            <a:r>
              <a:rPr lang="en-CA" i="1" dirty="0" smtClean="0"/>
              <a:t>Hazards</a:t>
            </a:r>
          </a:p>
          <a:p>
            <a:pPr algn="l"/>
            <a:r>
              <a:rPr lang="en-CA" sz="1400" i="1" dirty="0" smtClean="0"/>
              <a:t>Oxidizing materials greatly increase the risk of fire if they come in contact with materials that can burn. They should never be stored near flammable or combustible materials.</a:t>
            </a:r>
            <a:endParaRPr lang="en-US" sz="1400" i="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600200"/>
            <a:ext cx="2819400" cy="2819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73917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1000"/>
                                        <p:tgtEl>
                                          <p:spTgt spid="4">
                                            <p:txEl>
                                              <p:pRg st="4" end="4"/>
                                            </p:txEl>
                                          </p:spTgt>
                                        </p:tgtEl>
                                      </p:cBhvr>
                                    </p:animEffect>
                                    <p:anim calcmode="lin" valueType="num">
                                      <p:cBhvr>
                                        <p:cTn id="2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1351</TotalTime>
  <Words>2213</Words>
  <Application>Microsoft Office PowerPoint</Application>
  <PresentationFormat>On-screen Show (4:3)</PresentationFormat>
  <Paragraphs>217</Paragraphs>
  <Slides>30</Slides>
  <Notes>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WHMIS</vt:lpstr>
      <vt:lpstr>Overview</vt:lpstr>
      <vt:lpstr>Federal &amp; Provincial/Territorial WHMIS Legislation</vt:lpstr>
      <vt:lpstr>3 Basic Elements of WHMIS</vt:lpstr>
      <vt:lpstr>Key WHMIS Participants</vt:lpstr>
      <vt:lpstr>WHMIS Elements</vt:lpstr>
      <vt:lpstr>CLASS A Compressed Gases</vt:lpstr>
      <vt:lpstr>CLASS B  Flammable and Combustible Materials</vt:lpstr>
      <vt:lpstr>CLASS C Oxidizers</vt:lpstr>
      <vt:lpstr>PowerPoint Presentation</vt:lpstr>
      <vt:lpstr>  Class D1 Materials causing immediate and serious toxic effects</vt:lpstr>
      <vt:lpstr>Class D2  Materials Causing Other Toxic Effects </vt:lpstr>
      <vt:lpstr>Class D3 Biohazardous Infectious Material</vt:lpstr>
      <vt:lpstr>CLASS E Corrosive Materials</vt:lpstr>
      <vt:lpstr>CLASS F Dangerously Reactive Materials</vt:lpstr>
      <vt:lpstr>WHMIS Labels</vt:lpstr>
      <vt:lpstr>Supplier Label</vt:lpstr>
      <vt:lpstr>Acceptable Format for the Supplier Label</vt:lpstr>
      <vt:lpstr>Supplier Label Example</vt:lpstr>
      <vt:lpstr>Workplace Labels</vt:lpstr>
      <vt:lpstr>Workplace Label Example</vt:lpstr>
      <vt:lpstr>MSDS Information</vt:lpstr>
      <vt:lpstr>Material Safety Data Sheet (MSDS)</vt:lpstr>
      <vt:lpstr>PowerPoint Presentation</vt:lpstr>
      <vt:lpstr>Partial Exemptions</vt:lpstr>
      <vt:lpstr>Complete Exemptions</vt:lpstr>
      <vt:lpstr>WHMIS &amp; Consumer Products</vt:lpstr>
      <vt:lpstr>WHMIS &amp; Consumer Products</vt:lpstr>
      <vt:lpstr>Consumer Product Labels</vt:lpstr>
      <vt:lpstr>PowerPoint Presentation</vt:lpstr>
    </vt:vector>
  </TitlesOfParts>
  <Company>HDSB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WHMIS</dc:title>
  <dc:creator>HDSB</dc:creator>
  <cp:lastModifiedBy>HDSB</cp:lastModifiedBy>
  <cp:revision>98</cp:revision>
  <cp:lastPrinted>2014-07-10T15:05:34Z</cp:lastPrinted>
  <dcterms:created xsi:type="dcterms:W3CDTF">2012-08-07T13:41:25Z</dcterms:created>
  <dcterms:modified xsi:type="dcterms:W3CDTF">2014-07-14T12:43:33Z</dcterms:modified>
</cp:coreProperties>
</file>