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32"/>
  </p:notesMasterIdLst>
  <p:handoutMasterIdLst>
    <p:handoutMasterId r:id="rId33"/>
  </p:handoutMasterIdLst>
  <p:sldIdLst>
    <p:sldId id="256" r:id="rId3"/>
    <p:sldId id="257" r:id="rId4"/>
    <p:sldId id="274" r:id="rId5"/>
    <p:sldId id="291" r:id="rId6"/>
    <p:sldId id="278" r:id="rId7"/>
    <p:sldId id="279" r:id="rId8"/>
    <p:sldId id="280" r:id="rId9"/>
    <p:sldId id="281" r:id="rId10"/>
    <p:sldId id="282" r:id="rId11"/>
    <p:sldId id="283" r:id="rId12"/>
    <p:sldId id="284" r:id="rId13"/>
    <p:sldId id="285" r:id="rId14"/>
    <p:sldId id="286" r:id="rId15"/>
    <p:sldId id="287" r:id="rId16"/>
    <p:sldId id="276" r:id="rId17"/>
    <p:sldId id="266" r:id="rId18"/>
    <p:sldId id="265" r:id="rId19"/>
    <p:sldId id="288" r:id="rId20"/>
    <p:sldId id="268" r:id="rId21"/>
    <p:sldId id="289" r:id="rId22"/>
    <p:sldId id="292" r:id="rId23"/>
    <p:sldId id="277" r:id="rId24"/>
    <p:sldId id="293" r:id="rId25"/>
    <p:sldId id="275" r:id="rId26"/>
    <p:sldId id="294" r:id="rId27"/>
    <p:sldId id="295" r:id="rId28"/>
    <p:sldId id="296" r:id="rId29"/>
    <p:sldId id="297" r:id="rId30"/>
    <p:sldId id="27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1832D"/>
    <a:srgbClr val="326422"/>
    <a:srgbClr val="387026"/>
    <a:srgbClr val="28511B"/>
    <a:srgbClr val="336600"/>
    <a:srgbClr val="264E1A"/>
    <a:srgbClr val="990000"/>
    <a:srgbClr val="EEEEEE"/>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86392" autoAdjust="0"/>
  </p:normalViewPr>
  <p:slideViewPr>
    <p:cSldViewPr>
      <p:cViewPr varScale="1">
        <p:scale>
          <a:sx n="71" d="100"/>
          <a:sy n="71" d="100"/>
        </p:scale>
        <p:origin x="-46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630"/>
    </p:cViewPr>
  </p:sorterViewPr>
  <p:notesViewPr>
    <p:cSldViewPr>
      <p:cViewPr varScale="1">
        <p:scale>
          <a:sx n="105" d="100"/>
          <a:sy n="105" d="100"/>
        </p:scale>
        <p:origin x="-187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5BCDFF6-05D4-48A2-9DC2-5916E8C5CDDE}" type="datetimeFigureOut">
              <a:rPr lang="en-US" smtClean="0"/>
              <a:pPr/>
              <a:t>7/22/2014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57CB9CC-A06A-45E9-8DE9-FC6F861D4F9D}" type="slidenum">
              <a:rPr lang="en-US" smtClean="0"/>
              <a:pPr/>
              <a:t>‹#›</a:t>
            </a:fld>
            <a:endParaRPr lang="en-US" dirty="0"/>
          </a:p>
        </p:txBody>
      </p:sp>
    </p:spTree>
    <p:extLst>
      <p:ext uri="{BB962C8B-B14F-4D97-AF65-F5344CB8AC3E}">
        <p14:creationId xmlns:p14="http://schemas.microsoft.com/office/powerpoint/2010/main" val="143251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124A6C-6781-424A-8BDD-4268583C75E8}" type="datetimeFigureOut">
              <a:rPr lang="en-US" smtClean="0"/>
              <a:pPr/>
              <a:t>7/22/2014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418958-F946-4E52-80DC-D02C8EECAE73}" type="slidenum">
              <a:rPr lang="en-US" smtClean="0"/>
              <a:pPr/>
              <a:t>‹#›</a:t>
            </a:fld>
            <a:endParaRPr lang="en-US" dirty="0"/>
          </a:p>
        </p:txBody>
      </p:sp>
    </p:spTree>
    <p:extLst>
      <p:ext uri="{BB962C8B-B14F-4D97-AF65-F5344CB8AC3E}">
        <p14:creationId xmlns:p14="http://schemas.microsoft.com/office/powerpoint/2010/main" val="3552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8958-F946-4E52-80DC-D02C8EECAE73}" type="slidenum">
              <a:rPr lang="en-US" smtClean="0"/>
              <a:pPr/>
              <a:t>3</a:t>
            </a:fld>
            <a:endParaRPr lang="en-US" dirty="0"/>
          </a:p>
        </p:txBody>
      </p:sp>
    </p:spTree>
    <p:extLst>
      <p:ext uri="{BB962C8B-B14F-4D97-AF65-F5344CB8AC3E}">
        <p14:creationId xmlns:p14="http://schemas.microsoft.com/office/powerpoint/2010/main" val="334896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8958-F946-4E52-80DC-D02C8EECAE73}" type="slidenum">
              <a:rPr lang="en-US" smtClean="0"/>
              <a:pPr/>
              <a:t>29</a:t>
            </a:fld>
            <a:endParaRPr lang="en-US" dirty="0"/>
          </a:p>
        </p:txBody>
      </p:sp>
    </p:spTree>
    <p:extLst>
      <p:ext uri="{BB962C8B-B14F-4D97-AF65-F5344CB8AC3E}">
        <p14:creationId xmlns:p14="http://schemas.microsoft.com/office/powerpoint/2010/main" val="2541963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9" name="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
        <p:nvSpPr>
          <p:cNvPr id="8" name="click_box"/>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a:xfrm>
            <a:off x="457200" y="6340475"/>
            <a:ext cx="2133600" cy="365125"/>
          </a:xfrm>
        </p:spPr>
        <p:txBody>
          <a:bodyPr/>
          <a:lstStyle/>
          <a:p>
            <a:fld id="{100FFFD8-44AE-4895-AFBD-3E4A9EDD8D75}" type="datetime1">
              <a:rPr lang="en-US" smtClean="0"/>
              <a:pPr/>
              <a:t>7/22/2014</a:t>
            </a:fld>
            <a:endParaRPr lang="en-US" dirty="0"/>
          </a:p>
        </p:txBody>
      </p:sp>
      <p:sp>
        <p:nvSpPr>
          <p:cNvPr id="5" name="Footer Placeholder 4"/>
          <p:cNvSpPr>
            <a:spLocks noGrp="1"/>
          </p:cNvSpPr>
          <p:nvPr>
            <p:ph type="ftr" sz="quarter" idx="11"/>
          </p:nvPr>
        </p:nvSpPr>
        <p:spPr>
          <a:xfrm>
            <a:off x="3124200" y="6340475"/>
            <a:ext cx="2895600" cy="365125"/>
          </a:xfrm>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a:xfrm>
            <a:off x="6553200" y="6340475"/>
            <a:ext cx="2133600" cy="365125"/>
          </a:xfrm>
        </p:spPr>
        <p:txBody>
          <a:bodyPr/>
          <a:lstStyle/>
          <a:p>
            <a:fld id="{7D3D4356-750F-43A5-86F1-332F9B8C8A9C}" type="slidenum">
              <a:rPr lang="en-US" smtClean="0"/>
              <a:pPr/>
              <a:t>‹#›</a:t>
            </a:fld>
            <a:endParaRPr lang="en-US" dirty="0"/>
          </a:p>
        </p:txBody>
      </p:sp>
      <p:sp>
        <p:nvSpPr>
          <p:cNvPr id="3" name="Subtitle 2"/>
          <p:cNvSpPr>
            <a:spLocks noGrp="1"/>
          </p:cNvSpPr>
          <p:nvPr>
            <p:ph type="subTitle" idx="1"/>
          </p:nvPr>
        </p:nvSpPr>
        <p:spPr>
          <a:xfrm>
            <a:off x="3962400" y="2232025"/>
            <a:ext cx="3581400" cy="1752600"/>
          </a:xfrm>
        </p:spPr>
        <p:txBody>
          <a:bodyPr>
            <a:normAutofit/>
          </a:bodyPr>
          <a:lstStyle>
            <a:lvl1pPr marL="0" indent="0" algn="l">
              <a:buNone/>
              <a:defRPr sz="1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3962400" y="838200"/>
            <a:ext cx="3581400" cy="1470025"/>
          </a:xfrm>
          <a:ln>
            <a:noFill/>
          </a:ln>
        </p:spPr>
        <p:txBody>
          <a:bodyPr anchor="b">
            <a:normAutofit/>
          </a:bodyPr>
          <a:lstStyle>
            <a:lvl1pPr algn="l">
              <a:defRPr sz="3200">
                <a:solidFill>
                  <a:schemeClr val="accent5">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2" fill="hold"/>
                                        <p:tgtEl>
                                          <p:spTgt spid="9"/>
                                        </p:tgtEl>
                                      </p:cBhvr>
                                    </p:cmd>
                                  </p:childTnLst>
                                </p:cTn>
                              </p:par>
                              <p:par>
                                <p:cTn id="7" presetID="2" presetClass="entr" presetSubtype="3" decel="36250" fill="hold" grpId="0" nodeType="withEffect">
                                  <p:stCondLst>
                                    <p:cond delay="2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0-#ppt_h/2"/>
                                          </p:val>
                                        </p:tav>
                                        <p:tav tm="100000">
                                          <p:val>
                                            <p:strVal val="#ppt_y"/>
                                          </p:val>
                                        </p:tav>
                                      </p:tavLst>
                                    </p:anim>
                                  </p:childTnLst>
                                </p:cTn>
                              </p:par>
                              <p:par>
                                <p:cTn id="11" presetID="2" presetClass="entr" presetSubtype="3" decel="3500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9"/>
                </p:tgtEl>
              </p:cMediaNode>
            </p:video>
          </p:childTnLst>
        </p:cTn>
      </p:par>
    </p:tnLst>
    <p:bldLst>
      <p:bldP spid="3" grpId="0">
        <p:tmplLst>
          <p:tmpl>
            <p:tnLst>
              <p:par>
                <p:cTn presetID="2" presetClass="entr" presetSubtype="3" decel="3500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004887"/>
            <a:ext cx="3008313" cy="1162050"/>
          </a:xfrm>
        </p:spPr>
        <p:txBody>
          <a:bodyPr anchor="b"/>
          <a:lstStyle>
            <a:lvl1pPr algn="l">
              <a:defRPr sz="2000" b="1">
                <a:solidFill>
                  <a:schemeClr val="accent5">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4343400" y="144780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1669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2D438D-AE6A-4474-A663-B4C9F5E53C36}"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2286000" cy="1143000"/>
          </a:xfrm>
        </p:spPr>
        <p:txBody>
          <a:bodyPr anchor="b"/>
          <a:lstStyle>
            <a:lvl1pPr algn="r">
              <a:defRPr sz="2000" b="1">
                <a:solidFill>
                  <a:schemeClr val="accent5">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962870" y="1371600"/>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5800" y="25146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830C6B-242E-4D1B-91A1-CC99DE204D52}"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EFB00-253A-4023-8199-636D46268FF2}"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C178E-BC1B-44EB-9A78-5C42726589F6}"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dirty="0" smtClean="0"/>
              <a:t>Copyright 2010</a:t>
            </a:r>
            <a:endParaRPr lang="en-US" dirty="0"/>
          </a:p>
        </p:txBody>
      </p:sp>
      <p:sp>
        <p:nvSpPr>
          <p:cNvPr id="12" name="Title 11"/>
          <p:cNvSpPr>
            <a:spLocks noGrp="1"/>
          </p:cNvSpPr>
          <p:nvPr>
            <p:ph type="title"/>
          </p:nvPr>
        </p:nvSpPr>
        <p:spPr>
          <a:xfrm>
            <a:off x="990600" y="1524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53894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0"/>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752600"/>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0"/>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152400" y="762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225279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click_box"/>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borde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228600"/>
            <a:ext cx="3642610" cy="7267051"/>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77000" y="4953000"/>
            <a:ext cx="2286000" cy="1024759"/>
          </a:xfrm>
          <a:prstGeom prst="rect">
            <a:avLst/>
          </a:prstGeom>
        </p:spPr>
      </p:pic>
      <p:sp>
        <p:nvSpPr>
          <p:cNvPr id="4" name="Date Placeholder 3"/>
          <p:cNvSpPr>
            <a:spLocks noGrp="1"/>
          </p:cNvSpPr>
          <p:nvPr>
            <p:ph type="dt" sz="half" idx="10"/>
          </p:nvPr>
        </p:nvSpPr>
        <p:spPr>
          <a:xfrm>
            <a:off x="457200" y="6340475"/>
            <a:ext cx="2133600" cy="365125"/>
          </a:xfrm>
        </p:spPr>
        <p:txBody>
          <a:bodyPr/>
          <a:lstStyle/>
          <a:p>
            <a:fld id="{33256A46-7057-4D58-859E-12EEDFDFB335}" type="datetime1">
              <a:rPr lang="en-US" smtClean="0"/>
              <a:pPr/>
              <a:t>7/22/2014</a:t>
            </a:fld>
            <a:endParaRPr lang="en-US" dirty="0"/>
          </a:p>
        </p:txBody>
      </p:sp>
      <p:sp>
        <p:nvSpPr>
          <p:cNvPr id="5" name="Footer Placeholder 4"/>
          <p:cNvSpPr>
            <a:spLocks noGrp="1"/>
          </p:cNvSpPr>
          <p:nvPr>
            <p:ph type="ftr" sz="quarter" idx="11"/>
          </p:nvPr>
        </p:nvSpPr>
        <p:spPr>
          <a:xfrm>
            <a:off x="3124200" y="6340475"/>
            <a:ext cx="2895600" cy="365125"/>
          </a:xfrm>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a:xfrm>
            <a:off x="6553200" y="6340475"/>
            <a:ext cx="2133600" cy="365125"/>
          </a:xfrm>
        </p:spPr>
        <p:txBody>
          <a:bodyPr/>
          <a:lstStyle/>
          <a:p>
            <a:fld id="{7D3D4356-750F-43A5-86F1-332F9B8C8A9C}" type="slidenum">
              <a:rPr lang="en-US" smtClean="0"/>
              <a:pPr/>
              <a:t>‹#›</a:t>
            </a:fld>
            <a:endParaRPr lang="en-US" dirty="0"/>
          </a:p>
        </p:txBody>
      </p:sp>
      <p:sp>
        <p:nvSpPr>
          <p:cNvPr id="3" name="Subtitle 2"/>
          <p:cNvSpPr>
            <a:spLocks noGrp="1"/>
          </p:cNvSpPr>
          <p:nvPr>
            <p:ph type="subTitle" idx="1"/>
          </p:nvPr>
        </p:nvSpPr>
        <p:spPr>
          <a:xfrm>
            <a:off x="3962400" y="2232025"/>
            <a:ext cx="3581400" cy="1752600"/>
          </a:xfrm>
        </p:spPr>
        <p:txBody>
          <a:bodyPr>
            <a:normAutofit/>
          </a:bodyPr>
          <a:lstStyle>
            <a:lvl1pPr marL="0" indent="0" algn="l">
              <a:buNone/>
              <a:defRPr sz="1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3962400" y="838200"/>
            <a:ext cx="3581400" cy="1470025"/>
          </a:xfrm>
          <a:ln>
            <a:noFill/>
          </a:ln>
        </p:spPr>
        <p:txBody>
          <a:bodyPr anchor="b">
            <a:normAutofit/>
          </a:bodyPr>
          <a:lstStyle>
            <a:lvl1pPr algn="l">
              <a:defRPr sz="3200">
                <a:solidFill>
                  <a:schemeClr val="accent5">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16167127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944EDD-374C-44D2-AAE8-52469C25CAF6}"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
        <p:nvSpPr>
          <p:cNvPr id="2" name="Title 1"/>
          <p:cNvSpPr>
            <a:spLocks noGrp="1"/>
          </p:cNvSpPr>
          <p:nvPr>
            <p:ph type="ctrTitle"/>
          </p:nvPr>
        </p:nvSpPr>
        <p:spPr>
          <a:xfrm>
            <a:off x="228600" y="2895600"/>
            <a:ext cx="3581400" cy="1470025"/>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267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49657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61C253-7359-4DF1-98D4-AA53D1014237}"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
        <p:nvSpPr>
          <p:cNvPr id="2" name="Title 1"/>
          <p:cNvSpPr>
            <a:spLocks noGrp="1"/>
          </p:cNvSpPr>
          <p:nvPr>
            <p:ph type="ctrTitle"/>
          </p:nvPr>
        </p:nvSpPr>
        <p:spPr>
          <a:xfrm>
            <a:off x="228600" y="2895600"/>
            <a:ext cx="3581400" cy="1470025"/>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267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2365" y="-815519"/>
            <a:ext cx="5952565" cy="889271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0" y="5029200"/>
            <a:ext cx="9144000" cy="184785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1847850"/>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dirty="0"/>
          </a:p>
        </p:txBody>
      </p:sp>
      <p:sp>
        <p:nvSpPr>
          <p:cNvPr id="3" name="Content Placeholder 2"/>
          <p:cNvSpPr>
            <a:spLocks noGrp="1"/>
          </p:cNvSpPr>
          <p:nvPr>
            <p:ph idx="1"/>
          </p:nvPr>
        </p:nvSpPr>
        <p:spPr>
          <a:xfrm>
            <a:off x="1524000" y="1600200"/>
            <a:ext cx="7620000" cy="5135563"/>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dirty="0" smtClean="0"/>
              <a:t>Copyright 2010</a:t>
            </a:r>
            <a:endParaRPr lang="en-US" dirty="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51FD4B75-41C4-4FF7-B5D4-3A143DD1A0B7}" type="datetime1">
              <a:rPr lang="en-US" smtClean="0"/>
              <a:pPr/>
              <a:t>7/22/2014</a:t>
            </a:fld>
            <a:endParaRPr lang="en-US" dirty="0"/>
          </a:p>
        </p:txBody>
      </p:sp>
      <p:sp>
        <p:nvSpPr>
          <p:cNvPr id="2" name="Title 1"/>
          <p:cNvSpPr>
            <a:spLocks noGrp="1"/>
          </p:cNvSpPr>
          <p:nvPr>
            <p:ph type="title"/>
          </p:nvPr>
        </p:nvSpPr>
        <p:spPr>
          <a:xfrm>
            <a:off x="1524000" y="884238"/>
            <a:ext cx="7620000" cy="715962"/>
          </a:xfrm>
          <a:noFill/>
        </p:spPr>
        <p:txBody>
          <a:bodyPr>
            <a:normAutofit/>
          </a:bodyPr>
          <a:lstStyle>
            <a:lvl1pPr algn="l">
              <a:defRPr sz="3600">
                <a:solidFill>
                  <a:schemeClr val="accent5">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28067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76200"/>
            <a:ext cx="7620000" cy="715962"/>
          </a:xfrm>
        </p:spPr>
        <p:txBody>
          <a:bodyPr>
            <a:normAutofit/>
          </a:bodyPr>
          <a:lstStyle>
            <a:lvl1pPr algn="l">
              <a:defRPr sz="3600">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D98628E-4DFA-4689-9B76-916BAE1D5B19}"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18762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CD5F94E9-91CD-4CBB-9941-2D2A54215F39}"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2046248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2C8A998-02BA-44B8-BF44-C698550B5128}"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19389836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032EA74-979B-477B-A2FF-32E33036FAFA}" type="datetime1">
              <a:rPr lang="en-US" smtClean="0"/>
              <a:pPr/>
              <a:t>7/22/2014</a:t>
            </a:fld>
            <a:endParaRPr lang="en-US" dirty="0"/>
          </a:p>
        </p:txBody>
      </p:sp>
      <p:sp>
        <p:nvSpPr>
          <p:cNvPr id="8" name="Footer Placeholder 7"/>
          <p:cNvSpPr>
            <a:spLocks noGrp="1"/>
          </p:cNvSpPr>
          <p:nvPr>
            <p:ph type="ftr" sz="quarter" idx="11"/>
          </p:nvPr>
        </p:nvSpPr>
        <p:spPr/>
        <p:txBody>
          <a:bodyPr/>
          <a:lstStyle/>
          <a:p>
            <a:r>
              <a:rPr lang="en-US" dirty="0" smtClean="0"/>
              <a:t>Copyright 2010</a:t>
            </a:r>
            <a:endParaRPr lang="en-US" dirty="0"/>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188585894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D1FEA4-D723-4740-8B91-96237A4F7DDF}" type="datetime1">
              <a:rPr lang="en-US" smtClean="0"/>
              <a:pPr/>
              <a:t>7/22/2014</a:t>
            </a:fld>
            <a:endParaRPr lang="en-US" dirty="0"/>
          </a:p>
        </p:txBody>
      </p:sp>
      <p:sp>
        <p:nvSpPr>
          <p:cNvPr id="4" name="Footer Placeholder 3"/>
          <p:cNvSpPr>
            <a:spLocks noGrp="1"/>
          </p:cNvSpPr>
          <p:nvPr>
            <p:ph type="ftr" sz="quarter" idx="11"/>
          </p:nvPr>
        </p:nvSpPr>
        <p:spPr/>
        <p:txBody>
          <a:bodyPr/>
          <a:lstStyle/>
          <a:p>
            <a:r>
              <a:rPr lang="en-US" dirty="0" smtClean="0"/>
              <a:t>Copyright 2010</a:t>
            </a:r>
            <a:endParaRPr lang="en-US" dirty="0"/>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5757189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CC17D-BB6D-4528-8C42-C6A0DA69EDCF}" type="datetime1">
              <a:rPr lang="en-US" smtClean="0"/>
              <a:pPr/>
              <a:t>7/22/2014</a:t>
            </a:fld>
            <a:endParaRPr lang="en-US" dirty="0"/>
          </a:p>
        </p:txBody>
      </p:sp>
      <p:sp>
        <p:nvSpPr>
          <p:cNvPr id="3" name="Footer Placeholder 2"/>
          <p:cNvSpPr>
            <a:spLocks noGrp="1"/>
          </p:cNvSpPr>
          <p:nvPr>
            <p:ph type="ftr" sz="quarter" idx="11"/>
          </p:nvPr>
        </p:nvSpPr>
        <p:spPr/>
        <p:txBody>
          <a:bodyPr/>
          <a:lstStyle/>
          <a:p>
            <a:r>
              <a:rPr lang="en-US" dirty="0" smtClean="0"/>
              <a:t>Copyright 2010</a:t>
            </a:r>
            <a:endParaRPr lang="en-US" dirty="0"/>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37571896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004887"/>
            <a:ext cx="3008313" cy="1162050"/>
          </a:xfrm>
        </p:spPr>
        <p:txBody>
          <a:bodyPr anchor="b"/>
          <a:lstStyle>
            <a:lvl1pPr algn="l">
              <a:defRPr sz="2000" b="1">
                <a:solidFill>
                  <a:schemeClr val="accent5">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4343400" y="144780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1669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C3214BC-4FA2-4993-99A6-D539C48280C5}"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18310018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2286000" cy="1143000"/>
          </a:xfrm>
        </p:spPr>
        <p:txBody>
          <a:bodyPr anchor="b"/>
          <a:lstStyle>
            <a:lvl1pPr algn="r">
              <a:defRPr sz="2000" b="1">
                <a:solidFill>
                  <a:schemeClr val="accent5">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962870" y="1371600"/>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5800" y="25146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2F9A573-5C6A-4897-8A9E-1AD518D45885}"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6362930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542454-88E6-4CCD-923F-F9676032AF8C}"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42425687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
        <p:nvSpPr>
          <p:cNvPr id="17" name="click box"/>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dirty="0"/>
          </a:p>
        </p:txBody>
      </p:sp>
      <p:sp>
        <p:nvSpPr>
          <p:cNvPr id="3" name="Content Placeholder 2"/>
          <p:cNvSpPr>
            <a:spLocks noGrp="1"/>
          </p:cNvSpPr>
          <p:nvPr>
            <p:ph idx="1"/>
          </p:nvPr>
        </p:nvSpPr>
        <p:spPr>
          <a:xfrm>
            <a:off x="1524000" y="1600200"/>
            <a:ext cx="7620000" cy="5135563"/>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524000" y="884238"/>
            <a:ext cx="7620000" cy="715962"/>
          </a:xfrm>
          <a:noFill/>
        </p:spPr>
        <p:txBody>
          <a:bodyPr>
            <a:normAutofit/>
          </a:bodyPr>
          <a:lstStyle>
            <a:lvl1pPr algn="l">
              <a:defRPr sz="3600">
                <a:solidFill>
                  <a:schemeClr val="accent5">
                    <a:lumMod val="50000"/>
                  </a:schemeClr>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dirty="0" smtClean="0"/>
              <a:t>Copyright 2010</a:t>
            </a:r>
            <a:endParaRPr lang="en-US" dirty="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BBC8E7CA-560B-427E-8E8F-A4E78ED853C6}" type="datetime1">
              <a:rPr lang="en-US" smtClean="0"/>
              <a:pPr/>
              <a:t>7/22/2014</a:t>
            </a:fld>
            <a:endParaRPr lang="en-US" dirty="0"/>
          </a:p>
        </p:txBody>
      </p:sp>
    </p:spTree>
    <p:extLst>
      <p:ext uri="{BB962C8B-B14F-4D97-AF65-F5344CB8AC3E}">
        <p14:creationId xmlns:p14="http://schemas.microsoft.com/office/powerpoint/2010/main" val="3624713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99" fill="hold"/>
                                            <p:tgtEl>
                                              <p:spTgt spid="7"/>
                                            </p:tgtEl>
                                          </p:cBhvr>
                                        </p:cmd>
                                      </p:childTnLst>
                                    </p:cTn>
                                  </p:par>
                                  <p:par>
                                    <p:cTn id="7" presetID="2" presetClass="entr" presetSubtype="8" fill="hold" grpId="0" nodeType="withEffect" p14:presetBounceEnd="58000">
                                      <p:stCondLst>
                                        <p:cond delay="200"/>
                                      </p:stCondLst>
                                      <p:childTnLst>
                                        <p:set>
                                          <p:cBhvr>
                                            <p:cTn id="8" dur="1" fill="hold">
                                              <p:stCondLst>
                                                <p:cond delay="0"/>
                                              </p:stCondLst>
                                            </p:cTn>
                                            <p:tgtEl>
                                              <p:spTgt spid="2"/>
                                            </p:tgtEl>
                                            <p:attrNameLst>
                                              <p:attrName>style.visibility</p:attrName>
                                            </p:attrNameLst>
                                          </p:cBhvr>
                                          <p:to>
                                            <p:strVal val="visible"/>
                                          </p:to>
                                        </p:set>
                                        <p:anim calcmode="lin" valueType="num" p14:bounceEnd="58000">
                                          <p:cBhvr additive="base">
                                            <p:cTn id="9" dur="1000" fill="hold"/>
                                            <p:tgtEl>
                                              <p:spTgt spid="2"/>
                                            </p:tgtEl>
                                            <p:attrNameLst>
                                              <p:attrName>ppt_x</p:attrName>
                                            </p:attrNameLst>
                                          </p:cBhvr>
                                          <p:tavLst>
                                            <p:tav tm="0">
                                              <p:val>
                                                <p:strVal val="0-#ppt_w/2"/>
                                              </p:val>
                                            </p:tav>
                                            <p:tav tm="100000">
                                              <p:val>
                                                <p:strVal val="#ppt_x"/>
                                              </p:val>
                                            </p:tav>
                                          </p:tavLst>
                                        </p:anim>
                                        <p:anim calcmode="lin" valueType="num" p14:bounceEnd="58000">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decel="56000" fill="hold" grpId="0" nodeType="withEffect">
                                      <p:stCondLst>
                                        <p:cond delay="8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decel="56000" fill="hold" grpId="0" nodeType="withEffect">
                                      <p:stCondLst>
                                        <p:cond delay="9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decel="56000" fill="hold" grpId="0" nodeType="with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decel="56000" fill="hold" grpId="0" nodeType="withEffect">
                                      <p:stCondLst>
                                        <p:cond delay="11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
                    </p:tgtEl>
                  </p:cMediaNode>
                </p:video>
              </p:childTnLst>
            </p:cTn>
          </p:par>
        </p:tnLst>
        <p:bldLst>
          <p:bldP spid="3" grpId="0" uiExpand="1" build="p">
            <p:tmplLst>
              <p:tmpl lvl="1">
                <p:tnLst>
                  <p:par>
                    <p:cTn presetID="2" presetClass="entr" presetSubtype="2" decel="5600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600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56000" fill="hold" nodeType="withEffect">
                      <p:stCondLst>
                        <p:cond delay="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56000"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66" fill="hold"/>
                                            <p:tgtEl>
                                              <p:spTgt spid="7"/>
                                            </p:tgtEl>
                                          </p:cBhvr>
                                        </p:cmd>
                                      </p:childTnLst>
                                    </p:cTn>
                                  </p:par>
                                  <p:par>
                                    <p:cTn id="7" presetID="2" presetClass="entr" presetSubtype="8" fill="hold" grpId="0" nodeType="withEffect">
                                      <p:stCondLst>
                                        <p:cond delay="2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decel="56000" fill="hold" grpId="0" nodeType="withEffect">
                                      <p:stCondLst>
                                        <p:cond delay="8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decel="56000" fill="hold" grpId="0" nodeType="withEffect">
                                      <p:stCondLst>
                                        <p:cond delay="9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decel="56000" fill="hold" grpId="0" nodeType="with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decel="56000" fill="hold" grpId="0" nodeType="withEffect">
                                      <p:stCondLst>
                                        <p:cond delay="11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
                    </p:tgtEl>
                  </p:cMediaNode>
                </p:video>
              </p:childTnLst>
            </p:cTn>
          </p:par>
        </p:tnLst>
        <p:bldLst>
          <p:bldP spid="3" grpId="0" uiExpand="1" build="p">
            <p:tmplLst>
              <p:tmpl lvl="1">
                <p:tnLst>
                  <p:par>
                    <p:cTn presetID="2" presetClass="entr" presetSubtype="2" decel="5600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600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56000" fill="hold" nodeType="withEffect">
                      <p:stCondLst>
                        <p:cond delay="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56000"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9D52E-A92B-41FF-B245-8E93CDB2A58E}"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3603912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dirty="0" smtClean="0"/>
              <a:t>Copyright 2010</a:t>
            </a:r>
            <a:endParaRPr lang="en-US" dirty="0"/>
          </a:p>
        </p:txBody>
      </p:sp>
      <p:sp>
        <p:nvSpPr>
          <p:cNvPr id="12" name="Title 11"/>
          <p:cNvSpPr>
            <a:spLocks noGrp="1"/>
          </p:cNvSpPr>
          <p:nvPr>
            <p:ph type="title"/>
          </p:nvPr>
        </p:nvSpPr>
        <p:spPr>
          <a:xfrm>
            <a:off x="990600" y="1524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0007149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6576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0"/>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752600"/>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0"/>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152400" y="762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5128684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152101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dirty="0" smtClean="0"/>
              <a:t>Copyright 2010</a:t>
            </a:r>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bg1">
                    <a:lumMod val="95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914400"/>
            <a:ext cx="7620000" cy="457200"/>
          </a:xfrm>
        </p:spPr>
        <p:txBody>
          <a:bodyPr>
            <a:normAutofit/>
          </a:bodyPr>
          <a:lstStyle>
            <a:lvl1pPr algn="ctr">
              <a:buFontTx/>
              <a:buNone/>
              <a:defRPr sz="2000">
                <a:solidFill>
                  <a:schemeClr val="bg1">
                    <a:lumMod val="9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4130546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5">
                    <a:lumMod val="7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15892885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76200"/>
            <a:ext cx="7620000" cy="715962"/>
          </a:xfrm>
        </p:spPr>
        <p:txBody>
          <a:bodyPr>
            <a:normAutofit/>
          </a:bodyPr>
          <a:lstStyle>
            <a:lvl1pPr algn="l">
              <a:defRPr sz="3600">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36267E1-EE05-447D-A45C-D38AE0A4B69F}"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76B0D0E-9CFD-4115-B0AB-1DCFDCBD10FB}" type="datetime1">
              <a:rPr lang="en-US" smtClean="0"/>
              <a:pPr/>
              <a:t>7/22/2014</a:t>
            </a:fld>
            <a:endParaRPr lang="en-US" dirty="0"/>
          </a:p>
        </p:txBody>
      </p:sp>
      <p:sp>
        <p:nvSpPr>
          <p:cNvPr id="5" name="Footer Placeholder 4"/>
          <p:cNvSpPr>
            <a:spLocks noGrp="1"/>
          </p:cNvSpPr>
          <p:nvPr>
            <p:ph type="ftr" sz="quarter" idx="11"/>
          </p:nvPr>
        </p:nvSpPr>
        <p:spPr/>
        <p:txBody>
          <a:bodyPr/>
          <a:lstStyle/>
          <a:p>
            <a:r>
              <a:rPr lang="en-US" dirty="0" smtClean="0"/>
              <a:t>Copyright 2010</a:t>
            </a:r>
            <a:endParaRPr lang="en-US" dirty="0"/>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CC09EF2-5E29-4769-A060-B019910F893F}" type="datetime1">
              <a:rPr lang="en-US" smtClean="0"/>
              <a:pPr/>
              <a:t>7/22/2014</a:t>
            </a:fld>
            <a:endParaRPr lang="en-US" dirty="0"/>
          </a:p>
        </p:txBody>
      </p:sp>
      <p:sp>
        <p:nvSpPr>
          <p:cNvPr id="6" name="Footer Placeholder 5"/>
          <p:cNvSpPr>
            <a:spLocks noGrp="1"/>
          </p:cNvSpPr>
          <p:nvPr>
            <p:ph type="ftr" sz="quarter" idx="11"/>
          </p:nvPr>
        </p:nvSpPr>
        <p:spPr/>
        <p:txBody>
          <a:bodyPr/>
          <a:lstStyle/>
          <a:p>
            <a:r>
              <a:rPr lang="en-US" dirty="0" smtClean="0"/>
              <a:t>Copyright 2010</a:t>
            </a:r>
            <a:endParaRPr lang="en-US" dirty="0"/>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FB38279-0ADA-485D-AE0E-2787154B3523}" type="datetime1">
              <a:rPr lang="en-US" smtClean="0"/>
              <a:pPr/>
              <a:t>7/22/2014</a:t>
            </a:fld>
            <a:endParaRPr lang="en-US" dirty="0"/>
          </a:p>
        </p:txBody>
      </p:sp>
      <p:sp>
        <p:nvSpPr>
          <p:cNvPr id="8" name="Footer Placeholder 7"/>
          <p:cNvSpPr>
            <a:spLocks noGrp="1"/>
          </p:cNvSpPr>
          <p:nvPr>
            <p:ph type="ftr" sz="quarter" idx="11"/>
          </p:nvPr>
        </p:nvSpPr>
        <p:spPr/>
        <p:txBody>
          <a:bodyPr/>
          <a:lstStyle/>
          <a:p>
            <a:r>
              <a:rPr lang="en-US" dirty="0" smtClean="0"/>
              <a:t>Copyright 2010</a:t>
            </a:r>
            <a:endParaRPr lang="en-US" dirty="0"/>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D68DD-14AD-4824-9EBB-425788E5D288}" type="datetime1">
              <a:rPr lang="en-US" smtClean="0"/>
              <a:pPr/>
              <a:t>7/22/2014</a:t>
            </a:fld>
            <a:endParaRPr lang="en-US" dirty="0"/>
          </a:p>
        </p:txBody>
      </p:sp>
      <p:sp>
        <p:nvSpPr>
          <p:cNvPr id="4" name="Footer Placeholder 3"/>
          <p:cNvSpPr>
            <a:spLocks noGrp="1"/>
          </p:cNvSpPr>
          <p:nvPr>
            <p:ph type="ftr" sz="quarter" idx="11"/>
          </p:nvPr>
        </p:nvSpPr>
        <p:spPr/>
        <p:txBody>
          <a:bodyPr/>
          <a:lstStyle/>
          <a:p>
            <a:r>
              <a:rPr lang="en-US" dirty="0" smtClean="0"/>
              <a:t>Copyright 2010</a:t>
            </a:r>
            <a:endParaRPr lang="en-US" dirty="0"/>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E3900-48A5-4639-B6B8-E4F0501E752E}" type="datetime1">
              <a:rPr lang="en-US" smtClean="0"/>
              <a:pPr/>
              <a:t>7/22/2014</a:t>
            </a:fld>
            <a:endParaRPr lang="en-US" dirty="0"/>
          </a:p>
        </p:txBody>
      </p:sp>
      <p:sp>
        <p:nvSpPr>
          <p:cNvPr id="3" name="Footer Placeholder 2"/>
          <p:cNvSpPr>
            <a:spLocks noGrp="1"/>
          </p:cNvSpPr>
          <p:nvPr>
            <p:ph type="ftr" sz="quarter" idx="11"/>
          </p:nvPr>
        </p:nvSpPr>
        <p:spPr/>
        <p:txBody>
          <a:bodyPr/>
          <a:lstStyle/>
          <a:p>
            <a:r>
              <a:rPr lang="en-US" dirty="0" smtClean="0"/>
              <a:t>Copyright 2010</a:t>
            </a:r>
            <a:endParaRPr lang="en-US" dirty="0"/>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dirty="0"/>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4.png"/><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7" name="Picture 6"/>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6246"/>
            <a:ext cx="9144000" cy="6858000"/>
          </a:xfrm>
          <a:prstGeom prst="rect">
            <a:avLst/>
          </a:prstGeom>
        </p:spPr>
      </p:pic>
      <p:pic>
        <p:nvPicPr>
          <p:cNvPr id="8" name="Picture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3" name="Text Placeholder 2"/>
          <p:cNvSpPr>
            <a:spLocks noGrp="1"/>
          </p:cNvSpPr>
          <p:nvPr>
            <p:ph type="body" idx="1"/>
          </p:nvPr>
        </p:nvSpPr>
        <p:spPr>
          <a:xfrm>
            <a:off x="304800" y="18589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73C5D-9F3A-4AC6-A907-7ACAD8718500}" type="datetime1">
              <a:rPr lang="en-US" smtClean="0"/>
              <a:pPr/>
              <a:t>7/22/2014</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304800" y="46038"/>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 id="2147483664" r:id="rId16"/>
    <p:sldLayoutId id="2147483666" r:id="rId17"/>
  </p:sldLayoutIdLst>
  <p:timing>
    <p:tnLst>
      <p:par>
        <p:cTn id="1" dur="indefinite" restart="never" nodeType="tmRoot"/>
      </p:par>
    </p:tnLst>
  </p:timing>
  <p:hf hd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6246"/>
            <a:ext cx="9144000" cy="6858000"/>
          </a:xfrm>
          <a:prstGeom prst="rect">
            <a:avLst/>
          </a:prstGeom>
        </p:spPr>
      </p:pic>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3" name="Text Placeholder 2"/>
          <p:cNvSpPr>
            <a:spLocks noGrp="1"/>
          </p:cNvSpPr>
          <p:nvPr>
            <p:ph type="body" idx="1"/>
          </p:nvPr>
        </p:nvSpPr>
        <p:spPr>
          <a:xfrm>
            <a:off x="304800" y="18589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DFF3C-6FD0-4035-8B1F-4C9FDAC0FDB9}" type="datetime1">
              <a:rPr lang="en-US" smtClean="0"/>
              <a:pPr/>
              <a:t>7/22/2014</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304800" y="46038"/>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0664357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457200"/>
            <a:ext cx="4876800" cy="1470025"/>
          </a:xfrm>
        </p:spPr>
        <p:txBody>
          <a:bodyPr/>
          <a:lstStyle/>
          <a:p>
            <a:pPr lvl="0">
              <a:spcBef>
                <a:spcPts val="0"/>
              </a:spcBef>
            </a:pPr>
            <a:r>
              <a:rPr lang="en-US" sz="2400" b="0" dirty="0">
                <a:ln>
                  <a:noFill/>
                </a:ln>
                <a:solidFill>
                  <a:srgbClr val="AD0101"/>
                </a:solidFill>
                <a:effectLst/>
                <a:latin typeface="Franklin Gothic Heavy" panose="020B0903020102020204" pitchFamily="34" charset="0"/>
                <a:ea typeface="+mn-ea"/>
                <a:cs typeface="+mn-cs"/>
              </a:rPr>
              <a:t>WHMIS: </a:t>
            </a:r>
            <a:r>
              <a:rPr lang="en-US" sz="2400" b="0" dirty="0">
                <a:ln>
                  <a:noFill/>
                </a:ln>
                <a:solidFill>
                  <a:srgbClr val="808DA9"/>
                </a:solidFill>
                <a:effectLst/>
                <a:latin typeface="Franklin Gothic Heavy" panose="020B0903020102020204" pitchFamily="34" charset="0"/>
                <a:ea typeface="+mn-ea"/>
                <a:cs typeface="+mn-cs"/>
              </a:rPr>
              <a:t>Workplace Hazardous Material Information System</a:t>
            </a: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2498" y="2215421"/>
            <a:ext cx="3400733" cy="1752600"/>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5"/>
          <p:cNvSpPr>
            <a:spLocks noGrp="1"/>
          </p:cNvSpPr>
          <p:nvPr>
            <p:ph type="subTitle" idx="1"/>
          </p:nvPr>
        </p:nvSpPr>
        <p:spPr>
          <a:xfrm>
            <a:off x="3812498" y="4876800"/>
            <a:ext cx="3274102" cy="1173110"/>
          </a:xfrm>
        </p:spPr>
        <p:txBody>
          <a:bodyPr>
            <a:noAutofit/>
          </a:bodyPr>
          <a:lstStyle/>
          <a:p>
            <a:r>
              <a:rPr lang="en-CA" sz="3600" dirty="0" smtClean="0">
                <a:latin typeface="Albertus Extra Bold" pitchFamily="34" charset="0"/>
                <a:cs typeface="Aharoni" pitchFamily="2" charset="-79"/>
              </a:rPr>
              <a:t>The Basics</a:t>
            </a:r>
            <a:endParaRPr lang="en-US" sz="3600" dirty="0">
              <a:latin typeface="Albertus Extra Bold" pitchFamily="34" charset="0"/>
              <a:cs typeface="Aharoni" pitchFamily="2" charset="-79"/>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4953000"/>
            <a:ext cx="1066800" cy="1096910"/>
          </a:xfrm>
          <a:prstGeom prst="rect">
            <a:avLst/>
          </a:prstGeom>
        </p:spPr>
      </p:pic>
    </p:spTree>
    <p:extLst>
      <p:ext uri="{BB962C8B-B14F-4D97-AF65-F5344CB8AC3E}">
        <p14:creationId xmlns:p14="http://schemas.microsoft.com/office/powerpoint/2010/main" val="2948994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685800"/>
          </a:xfrm>
        </p:spPr>
        <p:txBody>
          <a:bodyPr>
            <a:normAutofit/>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D1: Materials Causing Immediate and Serious Effects</a:t>
            </a:r>
            <a:endParaRPr lang="en-US" dirty="0">
              <a:solidFill>
                <a:schemeClr val="bg1"/>
              </a:solidFill>
            </a:endParaRPr>
          </a:p>
        </p:txBody>
      </p:sp>
      <p:sp>
        <p:nvSpPr>
          <p:cNvPr id="4" name="Text Placeholder 3"/>
          <p:cNvSpPr>
            <a:spLocks noGrp="1"/>
          </p:cNvSpPr>
          <p:nvPr>
            <p:ph type="body" sz="half" idx="2"/>
          </p:nvPr>
        </p:nvSpPr>
        <p:spPr>
          <a:xfrm>
            <a:off x="613348" y="1295400"/>
            <a:ext cx="5330252" cy="1447800"/>
          </a:xfrm>
        </p:spPr>
        <p:txBody>
          <a:bodyPr>
            <a:noAutofit/>
          </a:bodyPr>
          <a:lstStyle/>
          <a:p>
            <a:pPr algn="l"/>
            <a:r>
              <a:rPr lang="en-US" sz="2800" b="1" dirty="0" smtClean="0">
                <a:latin typeface="Calibri" pitchFamily="34" charset="0"/>
                <a:cs typeface="Calibri" pitchFamily="34" charset="0"/>
              </a:rPr>
              <a:t>Poisonous, may be fatal</a:t>
            </a:r>
            <a:endParaRPr lang="en-US" sz="2800" b="1" dirty="0">
              <a:latin typeface="Calibri" pitchFamily="34" charset="0"/>
              <a:cs typeface="Calibri" pitchFamily="34" charset="0"/>
            </a:endParaRPr>
          </a:p>
        </p:txBody>
      </p:sp>
      <p:sp>
        <p:nvSpPr>
          <p:cNvPr id="7" name="TextBox 6"/>
          <p:cNvSpPr txBox="1"/>
          <p:nvPr/>
        </p:nvSpPr>
        <p:spPr>
          <a:xfrm>
            <a:off x="609600" y="2280791"/>
            <a:ext cx="4800600" cy="769441"/>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Arsenic, methylene chloride, formaldehyde</a:t>
            </a:r>
            <a:endParaRPr lang="en-CA" sz="2000" dirty="0">
              <a:solidFill>
                <a:schemeClr val="accent5">
                  <a:lumMod val="50000"/>
                </a:schemeClr>
              </a:solidFill>
              <a:latin typeface="Calibri" pitchFamily="34" charset="0"/>
              <a:cs typeface="Calibri" pitchFamily="34" charset="0"/>
            </a:endParaRPr>
          </a:p>
        </p:txBody>
      </p:sp>
      <p:sp>
        <p:nvSpPr>
          <p:cNvPr id="9" name="TextBox 8"/>
          <p:cNvSpPr txBox="1"/>
          <p:nvPr/>
        </p:nvSpPr>
        <p:spPr>
          <a:xfrm>
            <a:off x="615696" y="3565029"/>
            <a:ext cx="5943600" cy="1461939"/>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May be fatal if inhaled, swallowed or absorbed through the skin</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May burn skin or eyes upon contact</a:t>
            </a:r>
            <a:endParaRPr lang="en-US" sz="2000" dirty="0">
              <a:solidFill>
                <a:schemeClr val="accent5">
                  <a:lumMod val="50000"/>
                </a:schemeClr>
              </a:solidFill>
              <a:latin typeface="Calibri" pitchFamily="34" charset="0"/>
              <a:cs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76400"/>
            <a:ext cx="2432050" cy="2268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591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915400" cy="685800"/>
          </a:xfrm>
        </p:spPr>
        <p:txBody>
          <a:bodyPr>
            <a:normAutofit/>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D2: Materials Causing Other Toxic Effects</a:t>
            </a:r>
            <a:endParaRPr lang="en-US" dirty="0">
              <a:solidFill>
                <a:schemeClr val="bg1"/>
              </a:solidFill>
            </a:endParaRPr>
          </a:p>
        </p:txBody>
      </p:sp>
      <p:sp>
        <p:nvSpPr>
          <p:cNvPr id="4" name="Text Placeholder 3"/>
          <p:cNvSpPr>
            <a:spLocks noGrp="1"/>
          </p:cNvSpPr>
          <p:nvPr>
            <p:ph type="body" sz="half" idx="2"/>
          </p:nvPr>
        </p:nvSpPr>
        <p:spPr>
          <a:xfrm>
            <a:off x="609600" y="1066800"/>
            <a:ext cx="5791200" cy="1752600"/>
          </a:xfrm>
        </p:spPr>
        <p:txBody>
          <a:bodyPr>
            <a:noAutofit/>
          </a:bodyPr>
          <a:lstStyle/>
          <a:p>
            <a:pPr algn="l"/>
            <a:r>
              <a:rPr lang="en-US" sz="2400" b="1" dirty="0" smtClean="0">
                <a:latin typeface="Calibri" pitchFamily="34" charset="0"/>
                <a:cs typeface="Calibri" pitchFamily="34" charset="0"/>
              </a:rPr>
              <a:t>Poisonous, but not immediately dangerous to health</a:t>
            </a:r>
          </a:p>
          <a:p>
            <a:pPr algn="l"/>
            <a:r>
              <a:rPr lang="en-CA" sz="2400" b="1" dirty="0" smtClean="0">
                <a:latin typeface="Calibri" pitchFamily="34" charset="0"/>
                <a:cs typeface="Calibri" pitchFamily="34" charset="0"/>
              </a:rPr>
              <a:t>Chronic health effects on body organs, cardiovascular or nervous system</a:t>
            </a:r>
            <a:endParaRPr lang="en-US" sz="2400" b="1" dirty="0">
              <a:latin typeface="Calibri" pitchFamily="34" charset="0"/>
              <a:cs typeface="Calibri" pitchFamily="34" charset="0"/>
            </a:endParaRPr>
          </a:p>
        </p:txBody>
      </p:sp>
      <p:sp>
        <p:nvSpPr>
          <p:cNvPr id="7" name="TextBox 6"/>
          <p:cNvSpPr txBox="1"/>
          <p:nvPr/>
        </p:nvSpPr>
        <p:spPr>
          <a:xfrm>
            <a:off x="701040" y="2971800"/>
            <a:ext cx="6614160" cy="1077218"/>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Carcinogens (asbestos, crystalline silica, benzene) sensitizers (methyl methacrylate) embroyotoxin (xylene)</a:t>
            </a:r>
            <a:endParaRPr lang="en-CA" sz="2000" dirty="0">
              <a:solidFill>
                <a:schemeClr val="accent5">
                  <a:lumMod val="50000"/>
                </a:schemeClr>
              </a:solidFill>
              <a:latin typeface="Calibri" pitchFamily="34" charset="0"/>
              <a:cs typeface="Calibri" pitchFamily="34" charset="0"/>
            </a:endParaRPr>
          </a:p>
        </p:txBody>
      </p:sp>
      <p:sp>
        <p:nvSpPr>
          <p:cNvPr id="9" name="TextBox 8"/>
          <p:cNvSpPr txBox="1"/>
          <p:nvPr/>
        </p:nvSpPr>
        <p:spPr>
          <a:xfrm>
            <a:off x="685800" y="4295998"/>
            <a:ext cx="7848600" cy="1846659"/>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Repeated exposure may cause death or permanent injury</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May be a skin irritant or sensitizer causing allergic reaction</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May cause birth defects, cancer, reproductive problems, or impairment of body organs and systems</a:t>
            </a:r>
            <a:endParaRPr lang="en-US" sz="2000" dirty="0">
              <a:solidFill>
                <a:schemeClr val="accent5">
                  <a:lumMod val="50000"/>
                </a:schemeClr>
              </a:solidFill>
              <a:latin typeface="Calibri" pitchFamily="34" charset="0"/>
              <a:cs typeface="Calibr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350264"/>
            <a:ext cx="1957387" cy="19637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773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915400" cy="685800"/>
          </a:xfrm>
        </p:spPr>
        <p:txBody>
          <a:bodyPr>
            <a:normAutofit/>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D3: Bio Hazardous Infectious Materials</a:t>
            </a:r>
            <a:endParaRPr lang="en-US" dirty="0">
              <a:solidFill>
                <a:schemeClr val="bg1"/>
              </a:solidFill>
            </a:endParaRPr>
          </a:p>
        </p:txBody>
      </p:sp>
      <p:sp>
        <p:nvSpPr>
          <p:cNvPr id="4" name="Text Placeholder 3"/>
          <p:cNvSpPr>
            <a:spLocks noGrp="1"/>
          </p:cNvSpPr>
          <p:nvPr>
            <p:ph type="body" sz="half" idx="2"/>
          </p:nvPr>
        </p:nvSpPr>
        <p:spPr>
          <a:xfrm>
            <a:off x="670560" y="1219200"/>
            <a:ext cx="6248400" cy="1752600"/>
          </a:xfrm>
        </p:spPr>
        <p:txBody>
          <a:bodyPr>
            <a:noAutofit/>
          </a:bodyPr>
          <a:lstStyle/>
          <a:p>
            <a:pPr algn="l"/>
            <a:r>
              <a:rPr lang="en-US" sz="2400" b="1" dirty="0" smtClean="0">
                <a:latin typeface="Calibri" pitchFamily="34" charset="0"/>
                <a:cs typeface="Calibri" pitchFamily="34" charset="0"/>
              </a:rPr>
              <a:t>May cause disease, resulting in death or illness</a:t>
            </a:r>
          </a:p>
          <a:p>
            <a:pPr algn="l"/>
            <a:r>
              <a:rPr lang="en-CA" sz="2400" b="1" dirty="0" smtClean="0">
                <a:latin typeface="Calibri" pitchFamily="34" charset="0"/>
                <a:cs typeface="Calibri" pitchFamily="34" charset="0"/>
              </a:rPr>
              <a:t>Classified as Risk Groups II, III or IV as defined by the Medical Research Council of Canada </a:t>
            </a:r>
            <a:endParaRPr lang="en-US" sz="2400" b="1" dirty="0">
              <a:latin typeface="Calibri" pitchFamily="34" charset="0"/>
              <a:cs typeface="Calibri" pitchFamily="34" charset="0"/>
            </a:endParaRPr>
          </a:p>
        </p:txBody>
      </p:sp>
      <p:sp>
        <p:nvSpPr>
          <p:cNvPr id="7" name="TextBox 6"/>
          <p:cNvSpPr txBox="1"/>
          <p:nvPr/>
        </p:nvSpPr>
        <p:spPr>
          <a:xfrm>
            <a:off x="701040" y="2743200"/>
            <a:ext cx="5928360" cy="1077218"/>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Commercial cultures containing infectious organisms such as HIV, Ebola, and Hepatitis B</a:t>
            </a:r>
            <a:endParaRPr lang="en-CA" sz="2000" dirty="0">
              <a:solidFill>
                <a:schemeClr val="accent5">
                  <a:lumMod val="50000"/>
                </a:schemeClr>
              </a:solidFill>
              <a:latin typeface="Calibri" pitchFamily="34" charset="0"/>
              <a:cs typeface="Calibri" pitchFamily="34" charset="0"/>
            </a:endParaRPr>
          </a:p>
        </p:txBody>
      </p:sp>
      <p:sp>
        <p:nvSpPr>
          <p:cNvPr id="9" name="TextBox 8"/>
          <p:cNvSpPr txBox="1"/>
          <p:nvPr/>
        </p:nvSpPr>
        <p:spPr>
          <a:xfrm>
            <a:off x="685800" y="4114800"/>
            <a:ext cx="7848600" cy="2462213"/>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US" sz="2000" dirty="0">
                <a:solidFill>
                  <a:schemeClr val="accent5">
                    <a:lumMod val="50000"/>
                  </a:schemeClr>
                </a:solidFill>
                <a:latin typeface="Calibri" pitchFamily="34" charset="0"/>
                <a:cs typeface="Calibri" pitchFamily="34" charset="0"/>
              </a:rPr>
              <a:t>Microorganisms (includes viruses, bacteria, fungi) can cause disease in persons and </a:t>
            </a:r>
            <a:r>
              <a:rPr lang="en-US" sz="2000" dirty="0" smtClean="0">
                <a:solidFill>
                  <a:schemeClr val="accent5">
                    <a:lumMod val="50000"/>
                  </a:schemeClr>
                </a:solidFill>
                <a:latin typeface="Calibri" pitchFamily="34" charset="0"/>
                <a:cs typeface="Calibri" pitchFamily="34" charset="0"/>
              </a:rPr>
              <a:t>animals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They </a:t>
            </a:r>
            <a:r>
              <a:rPr lang="en-US" sz="2000" dirty="0">
                <a:solidFill>
                  <a:schemeClr val="accent5">
                    <a:lumMod val="50000"/>
                  </a:schemeClr>
                </a:solidFill>
                <a:latin typeface="Calibri" pitchFamily="34" charset="0"/>
                <a:cs typeface="Calibri" pitchFamily="34" charset="0"/>
              </a:rPr>
              <a:t>may be present in </a:t>
            </a:r>
            <a:r>
              <a:rPr lang="en-US" sz="2000" dirty="0" smtClean="0">
                <a:solidFill>
                  <a:schemeClr val="accent5">
                    <a:lumMod val="50000"/>
                  </a:schemeClr>
                </a:solidFill>
                <a:latin typeface="Calibri" pitchFamily="34" charset="0"/>
                <a:cs typeface="Calibri" pitchFamily="34" charset="0"/>
              </a:rPr>
              <a:t>cultures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Products </a:t>
            </a:r>
            <a:r>
              <a:rPr lang="en-US" sz="2000" dirty="0">
                <a:solidFill>
                  <a:schemeClr val="accent5">
                    <a:lumMod val="50000"/>
                  </a:schemeClr>
                </a:solidFill>
                <a:latin typeface="Calibri" pitchFamily="34" charset="0"/>
                <a:cs typeface="Calibri" pitchFamily="34" charset="0"/>
              </a:rPr>
              <a:t>containing bio hazardous infectious materials may be found in laboratory and research facilities associated with the medical or agricultural </a:t>
            </a:r>
            <a:r>
              <a:rPr lang="en-US" sz="2000" dirty="0" smtClean="0">
                <a:solidFill>
                  <a:schemeClr val="accent5">
                    <a:lumMod val="50000"/>
                  </a:schemeClr>
                </a:solidFill>
                <a:latin typeface="Calibri" pitchFamily="34" charset="0"/>
                <a:cs typeface="Calibri" pitchFamily="34" charset="0"/>
              </a:rPr>
              <a:t>sectors</a:t>
            </a:r>
            <a:endParaRPr lang="en-US" sz="2000" dirty="0">
              <a:solidFill>
                <a:schemeClr val="accent5">
                  <a:lumMod val="50000"/>
                </a:schemeClr>
              </a:solidFill>
              <a:latin typeface="Calibri" pitchFamily="34" charset="0"/>
              <a:cs typeface="Calibri"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47800"/>
            <a:ext cx="2182813" cy="21828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591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915400" cy="685800"/>
          </a:xfrm>
        </p:spPr>
        <p:txBody>
          <a:bodyPr>
            <a:normAutofit/>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E: Corrosive Materials</a:t>
            </a:r>
            <a:endParaRPr lang="en-US" dirty="0">
              <a:solidFill>
                <a:schemeClr val="bg1"/>
              </a:solidFill>
            </a:endParaRPr>
          </a:p>
        </p:txBody>
      </p:sp>
      <p:sp>
        <p:nvSpPr>
          <p:cNvPr id="4" name="Text Placeholder 3"/>
          <p:cNvSpPr>
            <a:spLocks noGrp="1"/>
          </p:cNvSpPr>
          <p:nvPr>
            <p:ph type="body" sz="half" idx="2"/>
          </p:nvPr>
        </p:nvSpPr>
        <p:spPr>
          <a:xfrm>
            <a:off x="670560" y="1295400"/>
            <a:ext cx="5809201" cy="1219200"/>
          </a:xfrm>
        </p:spPr>
        <p:txBody>
          <a:bodyPr>
            <a:noAutofit/>
          </a:bodyPr>
          <a:lstStyle/>
          <a:p>
            <a:pPr algn="l"/>
            <a:r>
              <a:rPr lang="en-CA" sz="2400" b="1" dirty="0" smtClean="0">
                <a:latin typeface="Calibri" pitchFamily="34" charset="0"/>
                <a:cs typeface="Calibri" pitchFamily="34" charset="0"/>
              </a:rPr>
              <a:t>Caustics or acids causing severe irritation and burns to skin or eyes</a:t>
            </a:r>
            <a:endParaRPr lang="en-US" sz="2400" b="1" dirty="0">
              <a:latin typeface="Calibri" pitchFamily="34" charset="0"/>
              <a:cs typeface="Calibri" pitchFamily="34" charset="0"/>
            </a:endParaRPr>
          </a:p>
        </p:txBody>
      </p:sp>
      <p:sp>
        <p:nvSpPr>
          <p:cNvPr id="7" name="TextBox 6"/>
          <p:cNvSpPr txBox="1"/>
          <p:nvPr/>
        </p:nvSpPr>
        <p:spPr>
          <a:xfrm>
            <a:off x="701040" y="2514600"/>
            <a:ext cx="5928360" cy="1077218"/>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Sodium hydroxide, bleach, hydrochloric acid, hydrofluoric acid</a:t>
            </a:r>
            <a:endParaRPr lang="en-CA" sz="2000" dirty="0">
              <a:solidFill>
                <a:schemeClr val="accent5">
                  <a:lumMod val="50000"/>
                </a:schemeClr>
              </a:solidFill>
              <a:latin typeface="Calibri" pitchFamily="34" charset="0"/>
              <a:cs typeface="Calibri" pitchFamily="34" charset="0"/>
            </a:endParaRPr>
          </a:p>
        </p:txBody>
      </p:sp>
      <p:sp>
        <p:nvSpPr>
          <p:cNvPr id="9" name="TextBox 8"/>
          <p:cNvSpPr txBox="1"/>
          <p:nvPr/>
        </p:nvSpPr>
        <p:spPr>
          <a:xfrm>
            <a:off x="685800" y="3886200"/>
            <a:ext cx="6400800" cy="1846659"/>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Corrosive materials can cause permanent damage (e.g., burns) to skin and eyes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May be harmful if inhaled</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May eat through metal </a:t>
            </a:r>
            <a:endParaRPr lang="en-US" sz="2000" dirty="0">
              <a:solidFill>
                <a:schemeClr val="accent5">
                  <a:lumMod val="50000"/>
                </a:schemeClr>
              </a:solidFill>
              <a:latin typeface="Calibri" pitchFamily="34" charset="0"/>
              <a:cs typeface="Calibri"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296541"/>
            <a:ext cx="2545176" cy="24361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6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915400" cy="685800"/>
          </a:xfrm>
        </p:spPr>
        <p:txBody>
          <a:bodyPr>
            <a:normAutofit/>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F: Dangerously Reactive Materials</a:t>
            </a:r>
            <a:endParaRPr lang="en-US" dirty="0">
              <a:solidFill>
                <a:schemeClr val="bg1"/>
              </a:solidFill>
            </a:endParaRPr>
          </a:p>
        </p:txBody>
      </p:sp>
      <p:sp>
        <p:nvSpPr>
          <p:cNvPr id="4" name="Text Placeholder 3"/>
          <p:cNvSpPr>
            <a:spLocks noGrp="1"/>
          </p:cNvSpPr>
          <p:nvPr>
            <p:ph type="body" sz="half" idx="2"/>
          </p:nvPr>
        </p:nvSpPr>
        <p:spPr>
          <a:xfrm>
            <a:off x="670560" y="1295400"/>
            <a:ext cx="5809201" cy="1219200"/>
          </a:xfrm>
        </p:spPr>
        <p:txBody>
          <a:bodyPr>
            <a:noAutofit/>
          </a:bodyPr>
          <a:lstStyle/>
          <a:p>
            <a:pPr algn="l"/>
            <a:r>
              <a:rPr lang="en-CA" sz="2400" b="1" dirty="0" smtClean="0">
                <a:latin typeface="Calibri" pitchFamily="34" charset="0"/>
                <a:cs typeface="Calibri" pitchFamily="34" charset="0"/>
              </a:rPr>
              <a:t>Products that can undergo dangerous reaction if subject to heat, light, pressure, shock, water, air</a:t>
            </a:r>
            <a:endParaRPr lang="en-US" sz="2400" b="1" dirty="0">
              <a:latin typeface="Calibri" pitchFamily="34" charset="0"/>
              <a:cs typeface="Calibri" pitchFamily="34" charset="0"/>
            </a:endParaRPr>
          </a:p>
        </p:txBody>
      </p:sp>
      <p:sp>
        <p:nvSpPr>
          <p:cNvPr id="7" name="TextBox 6"/>
          <p:cNvSpPr txBox="1"/>
          <p:nvPr/>
        </p:nvSpPr>
        <p:spPr>
          <a:xfrm>
            <a:off x="701040" y="2656582"/>
            <a:ext cx="5928360" cy="769441"/>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Hydrogen cyanide, vinyl acetate, chlorine dioxide</a:t>
            </a:r>
            <a:endParaRPr lang="en-CA" sz="2000" dirty="0">
              <a:solidFill>
                <a:schemeClr val="accent5">
                  <a:lumMod val="50000"/>
                </a:schemeClr>
              </a:solidFill>
              <a:latin typeface="Calibri" pitchFamily="34" charset="0"/>
              <a:cs typeface="Calibri" pitchFamily="34" charset="0"/>
            </a:endParaRPr>
          </a:p>
        </p:txBody>
      </p:sp>
      <p:sp>
        <p:nvSpPr>
          <p:cNvPr id="9" name="TextBox 8"/>
          <p:cNvSpPr txBox="1"/>
          <p:nvPr/>
        </p:nvSpPr>
        <p:spPr>
          <a:xfrm>
            <a:off x="685799" y="3581400"/>
            <a:ext cx="7915275" cy="2462213"/>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US" sz="2000" dirty="0" smtClean="0">
                <a:solidFill>
                  <a:schemeClr val="accent5">
                    <a:lumMod val="50000"/>
                  </a:schemeClr>
                </a:solidFill>
                <a:latin typeface="Calibri" pitchFamily="34" charset="0"/>
                <a:cs typeface="Calibri" pitchFamily="34" charset="0"/>
              </a:rPr>
              <a:t>Products in this class are very unstable</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They can undergo vigorous polymerization reaction on their own, or become self-reactive when exposed to shock or to increase in pressure or temperature</a:t>
            </a:r>
          </a:p>
          <a:p>
            <a:pPr marL="342900" indent="-342900">
              <a:spcAft>
                <a:spcPts val="600"/>
              </a:spcAft>
              <a:buFont typeface="Arial" pitchFamily="34" charset="0"/>
              <a:buChar char="•"/>
            </a:pPr>
            <a:r>
              <a:rPr lang="en-CA" sz="2000" dirty="0" smtClean="0">
                <a:solidFill>
                  <a:schemeClr val="accent5">
                    <a:lumMod val="50000"/>
                  </a:schemeClr>
                </a:solidFill>
                <a:latin typeface="Calibri" pitchFamily="34" charset="0"/>
                <a:cs typeface="Calibri" pitchFamily="34" charset="0"/>
              </a:rPr>
              <a:t>It also includes products that react vigorously with water to release a toxic gas</a:t>
            </a:r>
            <a:endParaRPr lang="en-US" sz="2000" dirty="0">
              <a:solidFill>
                <a:schemeClr val="accent5">
                  <a:lumMod val="50000"/>
                </a:schemeClr>
              </a:solidFill>
              <a:latin typeface="Calibri" pitchFamily="34" charset="0"/>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420689"/>
            <a:ext cx="2200275" cy="2195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003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76200"/>
            <a:ext cx="7315200" cy="715962"/>
          </a:xfrm>
        </p:spPr>
        <p:txBody>
          <a:bodyPr/>
          <a:lstStyle/>
          <a:p>
            <a:r>
              <a:rPr lang="en-US" dirty="0" smtClean="0"/>
              <a:t>WHMIS Labels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2362200"/>
            <a:ext cx="1786889" cy="2667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362200"/>
            <a:ext cx="2277256" cy="4543156"/>
          </a:xfrm>
          <a:prstGeom prst="rect">
            <a:avLst/>
          </a:prstGeom>
        </p:spPr>
      </p:pic>
      <p:sp>
        <p:nvSpPr>
          <p:cNvPr id="11" name="Text Placeholder 3"/>
          <p:cNvSpPr txBox="1">
            <a:spLocks/>
          </p:cNvSpPr>
          <p:nvPr/>
        </p:nvSpPr>
        <p:spPr>
          <a:xfrm>
            <a:off x="670560" y="1143000"/>
            <a:ext cx="7711440" cy="1219200"/>
          </a:xfrm>
          <a:prstGeom prst="rect">
            <a:avLst/>
          </a:prstGeom>
        </p:spPr>
        <p:txBody>
          <a:bodyPr>
            <a:noAutofit/>
          </a:bodyPr>
          <a:lstStyle>
            <a:lvl1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latin typeface="Calibri" pitchFamily="34" charset="0"/>
                <a:cs typeface="Calibri" pitchFamily="34" charset="0"/>
              </a:rPr>
              <a:t>The purpose of labels is to alert workers to the main hazards of controlled products and provide instructions for safe handling, and to direct workers to the MSDS for more </a:t>
            </a:r>
            <a:r>
              <a:rPr lang="en-US" sz="2400" b="1" dirty="0" smtClean="0">
                <a:latin typeface="Calibri" pitchFamily="34" charset="0"/>
                <a:cs typeface="Calibri" pitchFamily="34" charset="0"/>
              </a:rPr>
              <a:t>information.</a:t>
            </a:r>
            <a:endParaRPr lang="en-US" sz="2400" b="1" dirty="0">
              <a:latin typeface="Calibri" pitchFamily="34" charset="0"/>
              <a:cs typeface="Calibri" pitchFamily="34" charset="0"/>
            </a:endParaRPr>
          </a:p>
        </p:txBody>
      </p:sp>
      <p:sp>
        <p:nvSpPr>
          <p:cNvPr id="12" name="TextBox 11"/>
          <p:cNvSpPr txBox="1"/>
          <p:nvPr/>
        </p:nvSpPr>
        <p:spPr>
          <a:xfrm>
            <a:off x="2362200" y="2590800"/>
            <a:ext cx="4876800" cy="3093154"/>
          </a:xfrm>
          <a:prstGeom prst="rect">
            <a:avLst/>
          </a:prstGeom>
          <a:noFill/>
        </p:spPr>
        <p:txBody>
          <a:bodyPr wrap="square" rtlCol="0">
            <a:spAutoFit/>
          </a:bodyPr>
          <a:lstStyle/>
          <a:p>
            <a:pPr marL="342900" indent="-342900">
              <a:spcAft>
                <a:spcPts val="600"/>
              </a:spcAft>
              <a:buFont typeface="Arial" pitchFamily="34" charset="0"/>
              <a:buChar char="•"/>
            </a:pPr>
            <a:r>
              <a:rPr lang="en-US" sz="2000" dirty="0">
                <a:solidFill>
                  <a:schemeClr val="accent5">
                    <a:lumMod val="50000"/>
                  </a:schemeClr>
                </a:solidFill>
                <a:latin typeface="Calibri" pitchFamily="34" charset="0"/>
                <a:cs typeface="Calibri" pitchFamily="34" charset="0"/>
              </a:rPr>
              <a:t>All WHMIS controlled products must be </a:t>
            </a:r>
            <a:r>
              <a:rPr lang="en-US" sz="2000" dirty="0" err="1" smtClean="0">
                <a:solidFill>
                  <a:schemeClr val="accent5">
                    <a:lumMod val="50000"/>
                  </a:schemeClr>
                </a:solidFill>
                <a:latin typeface="Calibri" pitchFamily="34" charset="0"/>
                <a:cs typeface="Calibri" pitchFamily="34" charset="0"/>
              </a:rPr>
              <a:t>labelled</a:t>
            </a:r>
            <a:endParaRPr lang="en-US" sz="2000" dirty="0">
              <a:solidFill>
                <a:schemeClr val="accent5">
                  <a:lumMod val="50000"/>
                </a:schemeClr>
              </a:solidFill>
              <a:latin typeface="Calibri" pitchFamily="34" charset="0"/>
              <a:cs typeface="Calibri" pitchFamily="34" charset="0"/>
            </a:endParaRPr>
          </a:p>
          <a:p>
            <a:pPr marL="342900" indent="-342900">
              <a:buFont typeface="Arial" pitchFamily="34" charset="0"/>
              <a:buChar char="•"/>
            </a:pPr>
            <a:r>
              <a:rPr lang="en-US" sz="2000" dirty="0">
                <a:solidFill>
                  <a:schemeClr val="accent5">
                    <a:lumMod val="50000"/>
                  </a:schemeClr>
                </a:solidFill>
                <a:latin typeface="Calibri" pitchFamily="34" charset="0"/>
                <a:cs typeface="Calibri" pitchFamily="34" charset="0"/>
              </a:rPr>
              <a:t>There are 2 types of WHMIS Labels</a:t>
            </a:r>
          </a:p>
          <a:p>
            <a:pPr marL="800100" lvl="1" indent="-342900">
              <a:buFont typeface="Arial" pitchFamily="34" charset="0"/>
              <a:buChar char="•"/>
            </a:pPr>
            <a:r>
              <a:rPr lang="en-US" sz="2000" dirty="0">
                <a:solidFill>
                  <a:schemeClr val="accent5">
                    <a:lumMod val="50000"/>
                  </a:schemeClr>
                </a:solidFill>
                <a:latin typeface="Calibri" pitchFamily="34" charset="0"/>
                <a:cs typeface="Calibri" pitchFamily="34" charset="0"/>
              </a:rPr>
              <a:t>Supplier Labels</a:t>
            </a:r>
          </a:p>
          <a:p>
            <a:pPr marL="800100" lvl="1" indent="-342900">
              <a:spcAft>
                <a:spcPts val="600"/>
              </a:spcAft>
              <a:buFont typeface="Arial" pitchFamily="34" charset="0"/>
              <a:buChar char="•"/>
            </a:pPr>
            <a:r>
              <a:rPr lang="en-US" sz="2000" dirty="0">
                <a:solidFill>
                  <a:schemeClr val="accent5">
                    <a:lumMod val="50000"/>
                  </a:schemeClr>
                </a:solidFill>
                <a:latin typeface="Calibri" pitchFamily="34" charset="0"/>
                <a:cs typeface="Calibri" pitchFamily="34" charset="0"/>
              </a:rPr>
              <a:t>Workplace Labels</a:t>
            </a:r>
          </a:p>
          <a:p>
            <a:pPr marL="342900" indent="-342900">
              <a:buFont typeface="Arial" pitchFamily="34" charset="0"/>
              <a:buChar char="•"/>
            </a:pPr>
            <a:r>
              <a:rPr lang="en-US" sz="2000" dirty="0">
                <a:solidFill>
                  <a:schemeClr val="accent5">
                    <a:lumMod val="50000"/>
                  </a:schemeClr>
                </a:solidFill>
                <a:latin typeface="Calibri" pitchFamily="34" charset="0"/>
                <a:cs typeface="Calibri" pitchFamily="34" charset="0"/>
              </a:rPr>
              <a:t>Other means of identification</a:t>
            </a:r>
          </a:p>
          <a:p>
            <a:pPr marL="800100" lvl="1" indent="-342900">
              <a:spcAft>
                <a:spcPts val="600"/>
              </a:spcAft>
              <a:buFont typeface="Arial" pitchFamily="34" charset="0"/>
              <a:buChar char="•"/>
            </a:pPr>
            <a:r>
              <a:rPr lang="en-US" sz="2000" dirty="0">
                <a:solidFill>
                  <a:schemeClr val="accent5">
                    <a:lumMod val="50000"/>
                  </a:schemeClr>
                </a:solidFill>
                <a:latin typeface="Calibri" pitchFamily="34" charset="0"/>
                <a:cs typeface="Calibri" pitchFamily="34" charset="0"/>
              </a:rPr>
              <a:t>placards, warning signs, colour codes</a:t>
            </a:r>
          </a:p>
          <a:p>
            <a:pPr marL="342900" indent="-342900">
              <a:buFont typeface="Arial" pitchFamily="34" charset="0"/>
              <a:buChar char="•"/>
            </a:pPr>
            <a:r>
              <a:rPr lang="en-US" sz="2000" dirty="0">
                <a:solidFill>
                  <a:schemeClr val="accent5">
                    <a:lumMod val="50000"/>
                  </a:schemeClr>
                </a:solidFill>
                <a:latin typeface="Calibri" pitchFamily="34" charset="0"/>
                <a:cs typeface="Calibri" pitchFamily="34" charset="0"/>
              </a:rPr>
              <a:t>Labels alert workers to hazards and safe handling instructions</a:t>
            </a:r>
          </a:p>
        </p:txBody>
      </p:sp>
    </p:spTree>
    <p:extLst>
      <p:ext uri="{BB962C8B-B14F-4D97-AF65-F5344CB8AC3E}">
        <p14:creationId xmlns:p14="http://schemas.microsoft.com/office/powerpoint/2010/main" val="3377420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1295400"/>
            <a:ext cx="6400800" cy="4953000"/>
          </a:xfrm>
          <a:prstGeom prst="roundRect">
            <a:avLst/>
          </a:prstGeom>
          <a:gradFill>
            <a:gsLst>
              <a:gs pos="0">
                <a:schemeClr val="accent6">
                  <a:lumMod val="50000"/>
                </a:schemeClr>
              </a:gs>
              <a:gs pos="99583">
                <a:schemeClr val="accent5">
                  <a:lumMod val="60000"/>
                  <a:lumOff val="40000"/>
                </a:schemeClr>
              </a:gs>
              <a:gs pos="94000">
                <a:schemeClr val="accent5">
                  <a:lumMod val="5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8" name="Content Placeholder 7"/>
          <p:cNvSpPr>
            <a:spLocks noGrp="1"/>
          </p:cNvSpPr>
          <p:nvPr>
            <p:ph sz="half" idx="1"/>
          </p:nvPr>
        </p:nvSpPr>
        <p:spPr>
          <a:xfrm>
            <a:off x="838200" y="1676400"/>
            <a:ext cx="5791200" cy="4267200"/>
          </a:xfrm>
        </p:spPr>
        <p:txBody>
          <a:bodyPr/>
          <a:lstStyle/>
          <a:p>
            <a:r>
              <a:rPr lang="en-US" sz="2400" dirty="0" smtClean="0">
                <a:effectLst>
                  <a:outerShdw blurRad="50800" dist="38100" dir="5400000" algn="t" rotWithShape="0">
                    <a:prstClr val="black">
                      <a:alpha val="40000"/>
                    </a:prstClr>
                  </a:outerShdw>
                </a:effectLst>
                <a:latin typeface="Calibri" pitchFamily="34" charset="0"/>
                <a:cs typeface="Calibri" pitchFamily="34" charset="0"/>
              </a:rPr>
              <a:t>Suppliers must provide supplier labels on containers of all controlled products sold or imported for use in the workplace.</a:t>
            </a:r>
            <a:endParaRPr lang="en-US" sz="2400" dirty="0">
              <a:effectLst>
                <a:outerShdw blurRad="50800" dist="38100" dir="5400000" algn="t" rotWithShape="0">
                  <a:prstClr val="black">
                    <a:alpha val="40000"/>
                  </a:prstClr>
                </a:outerShdw>
              </a:effectLst>
              <a:latin typeface="Calibri" pitchFamily="34" charset="0"/>
              <a:cs typeface="Calibri" pitchFamily="34" charset="0"/>
            </a:endParaRPr>
          </a:p>
          <a:p>
            <a:pPr marL="285750" indent="-285750">
              <a:buFont typeface="Arial" pitchFamily="34" charset="0"/>
              <a:buChar char="•"/>
            </a:pPr>
            <a:r>
              <a:rPr lang="en-US" sz="2400" dirty="0">
                <a:effectLst>
                  <a:outerShdw blurRad="50800" dist="38100" dir="5400000" algn="t" rotWithShape="0">
                    <a:prstClr val="black">
                      <a:alpha val="40000"/>
                    </a:prstClr>
                  </a:outerShdw>
                </a:effectLst>
                <a:latin typeface="Calibri" pitchFamily="34" charset="0"/>
                <a:cs typeface="Calibri" pitchFamily="34" charset="0"/>
              </a:rPr>
              <a:t>Supplier labels will show seven types of information within the WHMIS hatched border.</a:t>
            </a:r>
          </a:p>
          <a:p>
            <a:pPr marL="285750" indent="-285750">
              <a:buFont typeface="Arial" pitchFamily="34" charset="0"/>
              <a:buChar char="•"/>
            </a:pPr>
            <a:r>
              <a:rPr lang="en-US" sz="2400" dirty="0">
                <a:effectLst>
                  <a:outerShdw blurRad="50800" dist="38100" dir="5400000" algn="t" rotWithShape="0">
                    <a:prstClr val="black">
                      <a:alpha val="40000"/>
                    </a:prstClr>
                  </a:outerShdw>
                </a:effectLst>
                <a:latin typeface="Calibri" pitchFamily="34" charset="0"/>
                <a:cs typeface="Calibri" pitchFamily="34" charset="0"/>
              </a:rPr>
              <a:t>The label must be clearly separated by a border to stand out from the container itself and other markings on the container (i.e., the size of the label should be appropriate for the size of the container).</a:t>
            </a:r>
          </a:p>
          <a:p>
            <a:pPr marL="285750" indent="-285750">
              <a:buFont typeface="Arial" pitchFamily="34" charset="0"/>
              <a:buChar char="•"/>
            </a:pPr>
            <a:endParaRPr lang="en-US" sz="1600" dirty="0" smtClean="0">
              <a:effectLst>
                <a:outerShdw blurRad="50800" dist="38100" dir="5400000" algn="t" rotWithShape="0">
                  <a:prstClr val="black">
                    <a:alpha val="40000"/>
                  </a:prstClr>
                </a:outerShdw>
              </a:effectLst>
              <a:latin typeface="Calibri" pitchFamily="34" charset="0"/>
              <a:cs typeface="Calibri" pitchFamily="34" charset="0"/>
            </a:endParaRPr>
          </a:p>
          <a:p>
            <a:endParaRPr lang="en-US" dirty="0">
              <a:effectLst>
                <a:outerShdw blurRad="50800" dist="38100" dir="5400000" algn="t" rotWithShape="0">
                  <a:prstClr val="black">
                    <a:alpha val="40000"/>
                  </a:prstClr>
                </a:outerShdw>
              </a:effectLst>
            </a:endParaRPr>
          </a:p>
        </p:txBody>
      </p:sp>
      <p:sp>
        <p:nvSpPr>
          <p:cNvPr id="4" name="Title 3"/>
          <p:cNvSpPr>
            <a:spLocks noGrp="1"/>
          </p:cNvSpPr>
          <p:nvPr>
            <p:ph type="title"/>
          </p:nvPr>
        </p:nvSpPr>
        <p:spPr/>
        <p:txBody>
          <a:bodyPr/>
          <a:lstStyle/>
          <a:p>
            <a:pPr algn="l"/>
            <a:r>
              <a:rPr lang="en-US" dirty="0" smtClean="0"/>
              <a:t>Supplier Labels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30400"/>
            <a:ext cx="2762250"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11036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842" r="11842"/>
          <a:stretch>
            <a:fillRect/>
          </a:stretch>
        </p:blipFill>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05000"/>
            <a:ext cx="4343400" cy="421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3"/>
          <p:cNvSpPr txBox="1">
            <a:spLocks/>
          </p:cNvSpPr>
          <p:nvPr/>
        </p:nvSpPr>
        <p:spPr>
          <a:xfrm>
            <a:off x="990600" y="152400"/>
            <a:ext cx="7620000" cy="715962"/>
          </a:xfrm>
          <a:prstGeom prst="rect">
            <a:avLst/>
          </a:prstGeom>
        </p:spPr>
        <p:txBody>
          <a:bodyPr vert="horz" lIns="91440" tIns="45720" rIns="91440" bIns="45720" rtlCol="0" anchor="b">
            <a:normAutofit/>
          </a:bodyPr>
          <a:lstStyle>
            <a:lvl1pPr algn="r" defTabSz="914400" rtl="0" eaLnBrk="1" latinLnBrk="0" hangingPunct="1">
              <a:spcBef>
                <a:spcPct val="0"/>
              </a:spcBef>
              <a:buNone/>
              <a:defRPr sz="2000" b="1" kern="1200" cap="none" spc="0">
                <a:ln w="12700">
                  <a:noFill/>
                  <a:prstDash val="solid"/>
                </a:ln>
                <a:solidFill>
                  <a:schemeClr val="accent5">
                    <a:lumMod val="50000"/>
                  </a:schemeClr>
                </a:solidFill>
                <a:effectLst>
                  <a:outerShdw blurRad="41275" dist="20320" dir="1800000" algn="tl" rotWithShape="0">
                    <a:srgbClr val="000000">
                      <a:alpha val="40000"/>
                    </a:srgbClr>
                  </a:outerShdw>
                </a:effectLst>
                <a:latin typeface="+mj-lt"/>
                <a:ea typeface="+mj-ea"/>
                <a:cs typeface="+mj-cs"/>
              </a:defRPr>
            </a:lvl1pPr>
          </a:lstStyle>
          <a:p>
            <a:pPr algn="l"/>
            <a:r>
              <a:rPr lang="en-US" sz="4000" dirty="0" smtClean="0">
                <a:solidFill>
                  <a:schemeClr val="bg1"/>
                </a:solidFill>
                <a:latin typeface="Calibri" pitchFamily="34" charset="0"/>
                <a:cs typeface="Calibri" pitchFamily="34" charset="0"/>
              </a:rPr>
              <a:t>Supplier Labels</a:t>
            </a:r>
            <a:endParaRPr lang="en-US" sz="4000" dirty="0">
              <a:solidFill>
                <a:schemeClr val="bg1"/>
              </a:solidFill>
              <a:latin typeface="Calibri" pitchFamily="34" charset="0"/>
              <a:cs typeface="Calibri" pitchFamily="34" charset="0"/>
            </a:endParaRPr>
          </a:p>
        </p:txBody>
      </p:sp>
      <p:sp>
        <p:nvSpPr>
          <p:cNvPr id="6" name="TextBox 5"/>
          <p:cNvSpPr txBox="1"/>
          <p:nvPr/>
        </p:nvSpPr>
        <p:spPr>
          <a:xfrm>
            <a:off x="4572000" y="1524000"/>
            <a:ext cx="4038600" cy="4616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CA" sz="2400" b="1" dirty="0" smtClean="0">
                <a:solidFill>
                  <a:schemeClr val="bg1"/>
                </a:solidFill>
                <a:latin typeface="Calibri" pitchFamily="34" charset="0"/>
                <a:cs typeface="Calibri" pitchFamily="34" charset="0"/>
              </a:rPr>
              <a:t>Supplier Label Example</a:t>
            </a:r>
            <a:endParaRPr lang="en-US" sz="2400" b="1" dirty="0">
              <a:solidFill>
                <a:schemeClr val="bg1"/>
              </a:solidFill>
              <a:latin typeface="Calibri" pitchFamily="34" charset="0"/>
              <a:cs typeface="Calibri" pitchFamily="34" charset="0"/>
            </a:endParaRPr>
          </a:p>
        </p:txBody>
      </p:sp>
      <p:sp>
        <p:nvSpPr>
          <p:cNvPr id="10" name="TextBox 9"/>
          <p:cNvSpPr txBox="1"/>
          <p:nvPr/>
        </p:nvSpPr>
        <p:spPr>
          <a:xfrm>
            <a:off x="474617" y="1600200"/>
            <a:ext cx="3200400" cy="3524042"/>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spcAft>
                <a:spcPts val="600"/>
              </a:spcAft>
            </a:pPr>
            <a:r>
              <a:rPr lang="en-CA" sz="2000" b="1" dirty="0" smtClean="0">
                <a:solidFill>
                  <a:schemeClr val="bg1"/>
                </a:solidFill>
                <a:latin typeface="Calibri" pitchFamily="34" charset="0"/>
                <a:cs typeface="Calibri" pitchFamily="34" charset="0"/>
              </a:rPr>
              <a:t>Supplier Labels contain the following:</a:t>
            </a:r>
            <a:endParaRPr lang="en-US" sz="2000" b="1" dirty="0">
              <a:solidFill>
                <a:schemeClr val="bg1"/>
              </a:solidFill>
              <a:latin typeface="Calibri" pitchFamily="34" charset="0"/>
              <a:cs typeface="Calibri" pitchFamily="34" charset="0"/>
            </a:endParaRPr>
          </a:p>
          <a:p>
            <a:pPr marL="800100" lvl="1" indent="-342900">
              <a:buFont typeface="Arial" pitchFamily="34" charset="0"/>
              <a:buChar char="•"/>
            </a:pPr>
            <a:r>
              <a:rPr lang="en-US" sz="2000" b="1" dirty="0" smtClean="0">
                <a:solidFill>
                  <a:schemeClr val="bg1"/>
                </a:solidFill>
                <a:latin typeface="Calibri" pitchFamily="34" charset="0"/>
                <a:cs typeface="Calibri" pitchFamily="34" charset="0"/>
              </a:rPr>
              <a:t>Product </a:t>
            </a:r>
            <a:r>
              <a:rPr lang="en-US" sz="2000" b="1" dirty="0">
                <a:solidFill>
                  <a:schemeClr val="bg1"/>
                </a:solidFill>
                <a:latin typeface="Calibri" pitchFamily="34" charset="0"/>
                <a:cs typeface="Calibri" pitchFamily="34" charset="0"/>
              </a:rPr>
              <a:t>name</a:t>
            </a:r>
          </a:p>
          <a:p>
            <a:pPr marL="800100" lvl="1" indent="-342900">
              <a:buFont typeface="Arial" pitchFamily="34" charset="0"/>
              <a:buChar char="•"/>
            </a:pPr>
            <a:r>
              <a:rPr lang="en-US" sz="2000" b="1" dirty="0">
                <a:solidFill>
                  <a:schemeClr val="bg1"/>
                </a:solidFill>
                <a:latin typeface="Calibri" pitchFamily="34" charset="0"/>
                <a:cs typeface="Calibri" pitchFamily="34" charset="0"/>
              </a:rPr>
              <a:t>Hazard symbols</a:t>
            </a:r>
          </a:p>
          <a:p>
            <a:pPr marL="800100" lvl="1" indent="-342900">
              <a:buFont typeface="Arial" pitchFamily="34" charset="0"/>
              <a:buChar char="•"/>
            </a:pPr>
            <a:r>
              <a:rPr lang="en-US" sz="2000" b="1" dirty="0">
                <a:solidFill>
                  <a:schemeClr val="bg1"/>
                </a:solidFill>
                <a:latin typeface="Calibri" pitchFamily="34" charset="0"/>
                <a:cs typeface="Calibri" pitchFamily="34" charset="0"/>
              </a:rPr>
              <a:t>Risk phrases</a:t>
            </a:r>
          </a:p>
          <a:p>
            <a:pPr marL="800100" lvl="1" indent="-342900">
              <a:buFont typeface="Arial" pitchFamily="34" charset="0"/>
              <a:buChar char="•"/>
            </a:pPr>
            <a:r>
              <a:rPr lang="en-US" sz="2000" b="1" dirty="0">
                <a:solidFill>
                  <a:schemeClr val="bg1"/>
                </a:solidFill>
                <a:latin typeface="Calibri" pitchFamily="34" charset="0"/>
                <a:cs typeface="Calibri" pitchFamily="34" charset="0"/>
              </a:rPr>
              <a:t>Precautionary measures</a:t>
            </a:r>
          </a:p>
          <a:p>
            <a:pPr marL="800100" lvl="1" indent="-342900">
              <a:buFont typeface="Arial" pitchFamily="34" charset="0"/>
              <a:buChar char="•"/>
            </a:pPr>
            <a:r>
              <a:rPr lang="en-US" sz="2000" b="1" dirty="0">
                <a:solidFill>
                  <a:schemeClr val="bg1"/>
                </a:solidFill>
                <a:latin typeface="Calibri" pitchFamily="34" charset="0"/>
                <a:cs typeface="Calibri" pitchFamily="34" charset="0"/>
              </a:rPr>
              <a:t>First aid measures</a:t>
            </a:r>
          </a:p>
          <a:p>
            <a:pPr marL="800100" lvl="1" indent="-342900">
              <a:buFont typeface="Arial" pitchFamily="34" charset="0"/>
              <a:buChar char="•"/>
            </a:pPr>
            <a:r>
              <a:rPr lang="en-US" sz="2000" b="1" dirty="0">
                <a:solidFill>
                  <a:schemeClr val="bg1"/>
                </a:solidFill>
                <a:latin typeface="Calibri" pitchFamily="34" charset="0"/>
                <a:cs typeface="Calibri" pitchFamily="34" charset="0"/>
              </a:rPr>
              <a:t>Supplier identifier</a:t>
            </a:r>
          </a:p>
          <a:p>
            <a:pPr marL="800100" lvl="1" indent="-342900">
              <a:buFont typeface="Arial" pitchFamily="34" charset="0"/>
              <a:buChar char="•"/>
            </a:pPr>
            <a:r>
              <a:rPr lang="en-US" sz="2000" b="1" dirty="0">
                <a:solidFill>
                  <a:schemeClr val="bg1"/>
                </a:solidFill>
                <a:latin typeface="Calibri" pitchFamily="34" charset="0"/>
                <a:cs typeface="Calibri" pitchFamily="34" charset="0"/>
              </a:rPr>
              <a:t>Reference to MSDS</a:t>
            </a:r>
          </a:p>
          <a:p>
            <a:endParaRPr lang="en-US" dirty="0"/>
          </a:p>
        </p:txBody>
      </p:sp>
      <p:sp>
        <p:nvSpPr>
          <p:cNvPr id="5" name="Title 4"/>
          <p:cNvSpPr>
            <a:spLocks noGrp="1"/>
          </p:cNvSpPr>
          <p:nvPr>
            <p:ph type="title"/>
          </p:nvPr>
        </p:nvSpPr>
        <p:spPr>
          <a:xfrm>
            <a:off x="2324100" y="4953000"/>
            <a:ext cx="2667000" cy="1524000"/>
          </a:xfrm>
        </p:spPr>
        <p:style>
          <a:lnRef idx="0">
            <a:schemeClr val="accent6"/>
          </a:lnRef>
          <a:fillRef idx="3">
            <a:schemeClr val="accent6"/>
          </a:fillRef>
          <a:effectRef idx="3">
            <a:schemeClr val="accent6"/>
          </a:effectRef>
          <a:fontRef idx="minor">
            <a:schemeClr val="lt1"/>
          </a:fontRef>
        </p:style>
        <p:txBody>
          <a:bodyPr anchor="ctr">
            <a:noAutofit/>
          </a:bodyPr>
          <a:lstStyle/>
          <a:p>
            <a:pPr algn="l">
              <a:spcBef>
                <a:spcPts val="600"/>
              </a:spcBef>
            </a:pPr>
            <a:r>
              <a:rPr lang="en-US" dirty="0" smtClean="0">
                <a:latin typeface="Calibri" pitchFamily="34" charset="0"/>
                <a:cs typeface="Calibri" pitchFamily="34" charset="0"/>
              </a:rPr>
              <a:t>All information </a:t>
            </a:r>
            <a:r>
              <a:rPr lang="en-US" dirty="0">
                <a:latin typeface="Calibri" pitchFamily="34" charset="0"/>
                <a:cs typeface="Calibri" pitchFamily="34" charset="0"/>
              </a:rPr>
              <a:t>must be disclosed in English and French within a hatched </a:t>
            </a:r>
            <a:r>
              <a:rPr lang="en-US" dirty="0" smtClean="0">
                <a:latin typeface="Calibri" pitchFamily="34" charset="0"/>
                <a:cs typeface="Calibri" pitchFamily="34" charset="0"/>
              </a:rPr>
              <a:t>border</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2726920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533400" y="152400"/>
            <a:ext cx="8229600" cy="715962"/>
          </a:xfrm>
          <a:prstGeom prst="rect">
            <a:avLst/>
          </a:prstGeom>
        </p:spPr>
        <p:txBody>
          <a:bodyPr vert="horz" lIns="91440" tIns="45720" rIns="91440" bIns="45720" rtlCol="0" anchor="b">
            <a:normAutofit fontScale="92500"/>
          </a:bodyPr>
          <a:lstStyle>
            <a:lvl1pPr algn="r" defTabSz="914400" rtl="0" eaLnBrk="1" latinLnBrk="0" hangingPunct="1">
              <a:spcBef>
                <a:spcPct val="0"/>
              </a:spcBef>
              <a:buNone/>
              <a:defRPr sz="2000" b="1" kern="1200" cap="none" spc="0">
                <a:ln w="12700">
                  <a:noFill/>
                  <a:prstDash val="solid"/>
                </a:ln>
                <a:solidFill>
                  <a:schemeClr val="accent5">
                    <a:lumMod val="50000"/>
                  </a:schemeClr>
                </a:solidFill>
                <a:effectLst>
                  <a:outerShdw blurRad="41275" dist="20320" dir="1800000" algn="tl" rotWithShape="0">
                    <a:srgbClr val="000000">
                      <a:alpha val="40000"/>
                    </a:srgbClr>
                  </a:outerShdw>
                </a:effectLst>
                <a:latin typeface="+mj-lt"/>
                <a:ea typeface="+mj-ea"/>
                <a:cs typeface="+mj-cs"/>
              </a:defRPr>
            </a:lvl1pPr>
          </a:lstStyle>
          <a:p>
            <a:pPr algn="l"/>
            <a:r>
              <a:rPr lang="en-US" sz="4000" dirty="0" smtClean="0">
                <a:solidFill>
                  <a:schemeClr val="bg1"/>
                </a:solidFill>
                <a:latin typeface="Calibri" pitchFamily="34" charset="0"/>
                <a:cs typeface="Calibri" pitchFamily="34" charset="0"/>
              </a:rPr>
              <a:t>Acceptable Format for the Supplier Label</a:t>
            </a:r>
            <a:endParaRPr lang="en-US" sz="4000" dirty="0">
              <a:solidFill>
                <a:schemeClr val="bg1"/>
              </a:solidFill>
              <a:latin typeface="Calibri" pitchFamily="34" charset="0"/>
              <a:cs typeface="Calibri" pitchFamily="34" charset="0"/>
            </a:endParaRPr>
          </a:p>
        </p:txBody>
      </p:sp>
      <p:sp>
        <p:nvSpPr>
          <p:cNvPr id="6" name="TextBox 5"/>
          <p:cNvSpPr txBox="1"/>
          <p:nvPr/>
        </p:nvSpPr>
        <p:spPr>
          <a:xfrm>
            <a:off x="2555053" y="1190848"/>
            <a:ext cx="4038600" cy="4616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CA" sz="2400" b="1" dirty="0" smtClean="0">
                <a:solidFill>
                  <a:schemeClr val="bg1"/>
                </a:solidFill>
                <a:latin typeface="Calibri" pitchFamily="34" charset="0"/>
                <a:cs typeface="Calibri" pitchFamily="34" charset="0"/>
              </a:rPr>
              <a:t>Supplier Label Example</a:t>
            </a:r>
            <a:endParaRPr lang="en-US" sz="2400" b="1" dirty="0">
              <a:solidFill>
                <a:schemeClr val="bg1"/>
              </a:solidFill>
              <a:latin typeface="Calibri" pitchFamily="34" charset="0"/>
              <a:cs typeface="Calibri"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906" y="2028035"/>
            <a:ext cx="2890894" cy="36753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11" name="Line Callout 1 10"/>
          <p:cNvSpPr/>
          <p:nvPr/>
        </p:nvSpPr>
        <p:spPr>
          <a:xfrm>
            <a:off x="6477000" y="2065663"/>
            <a:ext cx="1752600" cy="677537"/>
          </a:xfrm>
          <a:prstGeom prst="borderCallout1">
            <a:avLst>
              <a:gd name="adj1" fmla="val 50361"/>
              <a:gd name="adj2" fmla="val -1385"/>
              <a:gd name="adj3" fmla="val 164568"/>
              <a:gd name="adj4" fmla="val -94977"/>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Hazard Symbol(s)</a:t>
            </a:r>
            <a:endParaRPr lang="en-US" b="1" dirty="0">
              <a:latin typeface="Calibri" pitchFamily="34" charset="0"/>
              <a:cs typeface="Calibri" pitchFamily="34" charset="0"/>
            </a:endParaRPr>
          </a:p>
        </p:txBody>
      </p:sp>
      <p:sp>
        <p:nvSpPr>
          <p:cNvPr id="13" name="Line Callout 1 12"/>
          <p:cNvSpPr/>
          <p:nvPr/>
        </p:nvSpPr>
        <p:spPr>
          <a:xfrm>
            <a:off x="6477000" y="3030243"/>
            <a:ext cx="1752600" cy="677537"/>
          </a:xfrm>
          <a:prstGeom prst="borderCallout1">
            <a:avLst>
              <a:gd name="adj1" fmla="val 50361"/>
              <a:gd name="adj2" fmla="val 1130"/>
              <a:gd name="adj3" fmla="val 63755"/>
              <a:gd name="adj4" fmla="val -46609"/>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Precautionary Statement(s)</a:t>
            </a:r>
            <a:endParaRPr lang="en-US" b="1" dirty="0">
              <a:latin typeface="Calibri" pitchFamily="34" charset="0"/>
              <a:cs typeface="Calibri" pitchFamily="34" charset="0"/>
            </a:endParaRPr>
          </a:p>
        </p:txBody>
      </p:sp>
      <p:sp>
        <p:nvSpPr>
          <p:cNvPr id="14" name="Line Callout 1 13"/>
          <p:cNvSpPr/>
          <p:nvPr/>
        </p:nvSpPr>
        <p:spPr>
          <a:xfrm>
            <a:off x="6477000" y="4057152"/>
            <a:ext cx="1752600" cy="677537"/>
          </a:xfrm>
          <a:prstGeom prst="borderCallout1">
            <a:avLst>
              <a:gd name="adj1" fmla="val 48735"/>
              <a:gd name="adj2" fmla="val -756"/>
              <a:gd name="adj3" fmla="val 150686"/>
              <a:gd name="adj4" fmla="val -61884"/>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Supplier Identifier</a:t>
            </a:r>
            <a:endParaRPr lang="en-US" b="1" dirty="0">
              <a:latin typeface="Calibri" pitchFamily="34" charset="0"/>
              <a:cs typeface="Calibri" pitchFamily="34" charset="0"/>
            </a:endParaRPr>
          </a:p>
        </p:txBody>
      </p:sp>
      <p:sp>
        <p:nvSpPr>
          <p:cNvPr id="15" name="Line Callout 1 14"/>
          <p:cNvSpPr/>
          <p:nvPr/>
        </p:nvSpPr>
        <p:spPr>
          <a:xfrm>
            <a:off x="990600" y="1904686"/>
            <a:ext cx="1752600" cy="677537"/>
          </a:xfrm>
          <a:prstGeom prst="borderCallout1">
            <a:avLst>
              <a:gd name="adj1" fmla="val 48735"/>
              <a:gd name="adj2" fmla="val 101077"/>
              <a:gd name="adj3" fmla="val 52373"/>
              <a:gd name="adj4" fmla="val 152029"/>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Product Identifier</a:t>
            </a:r>
            <a:endParaRPr lang="en-US" b="1" dirty="0">
              <a:latin typeface="Calibri" pitchFamily="34" charset="0"/>
              <a:cs typeface="Calibri" pitchFamily="34" charset="0"/>
            </a:endParaRPr>
          </a:p>
        </p:txBody>
      </p:sp>
      <p:sp>
        <p:nvSpPr>
          <p:cNvPr id="16" name="Line Callout 1 15"/>
          <p:cNvSpPr/>
          <p:nvPr/>
        </p:nvSpPr>
        <p:spPr>
          <a:xfrm>
            <a:off x="1006666" y="3729814"/>
            <a:ext cx="1752600" cy="677537"/>
          </a:xfrm>
          <a:prstGeom prst="borderCallout1">
            <a:avLst>
              <a:gd name="adj1" fmla="val 48735"/>
              <a:gd name="adj2" fmla="val 101077"/>
              <a:gd name="adj3" fmla="val 39365"/>
              <a:gd name="adj4" fmla="val 132542"/>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First</a:t>
            </a:r>
            <a:r>
              <a:rPr lang="en-CA" sz="2000" b="1" dirty="0" smtClean="0">
                <a:latin typeface="Calibri" pitchFamily="34" charset="0"/>
                <a:cs typeface="Calibri" pitchFamily="34" charset="0"/>
              </a:rPr>
              <a:t> Aid </a:t>
            </a:r>
            <a:r>
              <a:rPr lang="en-CA" b="1" dirty="0" smtClean="0">
                <a:latin typeface="Calibri" pitchFamily="34" charset="0"/>
                <a:cs typeface="Calibri" pitchFamily="34" charset="0"/>
              </a:rPr>
              <a:t>Measures</a:t>
            </a:r>
            <a:endParaRPr lang="en-US" sz="1600" b="1" dirty="0">
              <a:latin typeface="Calibri" pitchFamily="34" charset="0"/>
              <a:cs typeface="Calibri" pitchFamily="34" charset="0"/>
            </a:endParaRPr>
          </a:p>
        </p:txBody>
      </p:sp>
      <p:sp>
        <p:nvSpPr>
          <p:cNvPr id="17" name="Line Callout 1 16"/>
          <p:cNvSpPr/>
          <p:nvPr/>
        </p:nvSpPr>
        <p:spPr>
          <a:xfrm>
            <a:off x="990600" y="2784815"/>
            <a:ext cx="1752600" cy="677537"/>
          </a:xfrm>
          <a:prstGeom prst="borderCallout1">
            <a:avLst>
              <a:gd name="adj1" fmla="val 48735"/>
              <a:gd name="adj2" fmla="val 101077"/>
              <a:gd name="adj3" fmla="val 18227"/>
              <a:gd name="adj4" fmla="val 141343"/>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sz="2000" b="1" dirty="0" smtClean="0">
                <a:latin typeface="Calibri" pitchFamily="34" charset="0"/>
                <a:cs typeface="Calibri" pitchFamily="34" charset="0"/>
              </a:rPr>
              <a:t>Risk </a:t>
            </a:r>
            <a:r>
              <a:rPr lang="en-CA" b="1" dirty="0" smtClean="0">
                <a:latin typeface="Calibri" pitchFamily="34" charset="0"/>
                <a:cs typeface="Calibri" pitchFamily="34" charset="0"/>
              </a:rPr>
              <a:t>Phrases</a:t>
            </a:r>
            <a:endParaRPr lang="en-US" sz="2000" b="1" dirty="0">
              <a:latin typeface="Calibri" pitchFamily="34" charset="0"/>
              <a:cs typeface="Calibri" pitchFamily="34" charset="0"/>
            </a:endParaRPr>
          </a:p>
        </p:txBody>
      </p:sp>
      <p:sp>
        <p:nvSpPr>
          <p:cNvPr id="18" name="Line Callout 1 17"/>
          <p:cNvSpPr/>
          <p:nvPr/>
        </p:nvSpPr>
        <p:spPr>
          <a:xfrm>
            <a:off x="1006666" y="4734689"/>
            <a:ext cx="1752600" cy="677537"/>
          </a:xfrm>
          <a:prstGeom prst="borderCallout1">
            <a:avLst>
              <a:gd name="adj1" fmla="val 48735"/>
              <a:gd name="adj2" fmla="val 101077"/>
              <a:gd name="adj3" fmla="val 5218"/>
              <a:gd name="adj4" fmla="val 143857"/>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Reference to the MSDS</a:t>
            </a:r>
            <a:endParaRPr lang="en-US" b="1" dirty="0">
              <a:latin typeface="Calibri" pitchFamily="34" charset="0"/>
              <a:cs typeface="Calibri" pitchFamily="34" charset="0"/>
            </a:endParaRPr>
          </a:p>
        </p:txBody>
      </p:sp>
      <p:sp>
        <p:nvSpPr>
          <p:cNvPr id="19" name="Line Callout 1 18"/>
          <p:cNvSpPr/>
          <p:nvPr/>
        </p:nvSpPr>
        <p:spPr>
          <a:xfrm>
            <a:off x="6477000" y="4932978"/>
            <a:ext cx="1752600" cy="677537"/>
          </a:xfrm>
          <a:prstGeom prst="borderCallout1">
            <a:avLst>
              <a:gd name="adj1" fmla="val 48735"/>
              <a:gd name="adj2" fmla="val -756"/>
              <a:gd name="adj3" fmla="val 49466"/>
              <a:gd name="adj4" fmla="val -28623"/>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Hat</a:t>
            </a:r>
            <a:r>
              <a:rPr lang="en-CA" sz="2000" b="1" dirty="0" smtClean="0">
                <a:latin typeface="Calibri" pitchFamily="34" charset="0"/>
                <a:cs typeface="Calibri" pitchFamily="34" charset="0"/>
              </a:rPr>
              <a:t>c</a:t>
            </a:r>
            <a:r>
              <a:rPr lang="en-CA" b="1" dirty="0" smtClean="0">
                <a:latin typeface="Calibri" pitchFamily="34" charset="0"/>
                <a:cs typeface="Calibri" pitchFamily="34" charset="0"/>
              </a:rPr>
              <a:t>hed Border</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40485136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74646" y="1524000"/>
            <a:ext cx="4103914" cy="4267200"/>
          </a:xfrm>
          <a:prstGeom prst="roundRect">
            <a:avLst/>
          </a:prstGeom>
          <a:gradFill>
            <a:gsLst>
              <a:gs pos="51000">
                <a:schemeClr val="accent6">
                  <a:lumMod val="50000"/>
                </a:schemeClr>
              </a:gs>
              <a:gs pos="99583">
                <a:schemeClr val="accent5">
                  <a:lumMod val="60000"/>
                  <a:lumOff val="40000"/>
                </a:schemeClr>
              </a:gs>
              <a:gs pos="94000">
                <a:schemeClr val="accent5">
                  <a:lumMod val="5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1" name="Rounded Rectangle 10"/>
          <p:cNvSpPr/>
          <p:nvPr/>
        </p:nvSpPr>
        <p:spPr>
          <a:xfrm>
            <a:off x="381000" y="1066800"/>
            <a:ext cx="4103914" cy="4267200"/>
          </a:xfrm>
          <a:prstGeom prst="roundRect">
            <a:avLst/>
          </a:prstGeom>
          <a:gradFill>
            <a:gsLst>
              <a:gs pos="51000">
                <a:schemeClr val="accent6">
                  <a:lumMod val="50000"/>
                </a:schemeClr>
              </a:gs>
              <a:gs pos="99583">
                <a:schemeClr val="accent5">
                  <a:lumMod val="60000"/>
                  <a:lumOff val="40000"/>
                </a:schemeClr>
              </a:gs>
              <a:gs pos="94000">
                <a:schemeClr val="accent5">
                  <a:lumMod val="5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808" y="1371600"/>
            <a:ext cx="1676400" cy="2502091"/>
          </a:xfrm>
          <a:prstGeom prst="rect">
            <a:avLst/>
          </a:prstGeom>
        </p:spPr>
      </p:pic>
      <p:sp>
        <p:nvSpPr>
          <p:cNvPr id="8" name="Content Placeholder 7"/>
          <p:cNvSpPr>
            <a:spLocks noGrp="1"/>
          </p:cNvSpPr>
          <p:nvPr>
            <p:ph sz="half" idx="2"/>
          </p:nvPr>
        </p:nvSpPr>
        <p:spPr>
          <a:xfrm>
            <a:off x="4953000" y="2057400"/>
            <a:ext cx="3810000" cy="3352800"/>
          </a:xfrm>
        </p:spPr>
        <p:txBody>
          <a:bodyPr>
            <a:normAutofit lnSpcReduction="10000"/>
          </a:bodyPr>
          <a:lstStyle/>
          <a:p>
            <a:pPr lvl="0">
              <a:spcBef>
                <a:spcPts val="0"/>
              </a:spcBef>
            </a:pPr>
            <a:r>
              <a:rPr lang="en-US" sz="1800" b="0" dirty="0">
                <a:solidFill>
                  <a:prstClr val="white"/>
                </a:solidFill>
                <a:latin typeface="Calibri"/>
                <a:cs typeface="Arial" panose="020B0604020202020204" pitchFamily="34" charset="0"/>
              </a:rPr>
              <a:t>Workplace labels are applied to:</a:t>
            </a:r>
          </a:p>
          <a:p>
            <a:pPr lvl="0">
              <a:spcBef>
                <a:spcPts val="0"/>
              </a:spcBef>
            </a:pPr>
            <a:endParaRPr lang="en-US" sz="1800" b="0" dirty="0">
              <a:solidFill>
                <a:prstClr val="white"/>
              </a:solidFill>
              <a:latin typeface="Calibri"/>
              <a:cs typeface="Arial" panose="020B0604020202020204" pitchFamily="34" charset="0"/>
            </a:endParaRP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Secondary containers</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Containers of products received in bulk</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Employer-purchased products</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Containers with missing or illegible supplier labels</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Workplace labels contain the following:</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Product name</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Safe handling procedures</a:t>
            </a:r>
          </a:p>
          <a:p>
            <a:pPr marL="285750" lvl="0" indent="-285750">
              <a:spcBef>
                <a:spcPts val="0"/>
              </a:spcBef>
              <a:buClr>
                <a:schemeClr val="bg1"/>
              </a:buClr>
              <a:buFont typeface="Arial" pitchFamily="34" charset="0"/>
              <a:buChar char="•"/>
            </a:pPr>
            <a:r>
              <a:rPr lang="en-US" sz="1800" b="0" dirty="0">
                <a:solidFill>
                  <a:prstClr val="white"/>
                </a:solidFill>
                <a:latin typeface="Calibri"/>
                <a:cs typeface="Arial" panose="020B0604020202020204" pitchFamily="34" charset="0"/>
              </a:rPr>
              <a:t>Reference to the MSDS</a:t>
            </a:r>
          </a:p>
        </p:txBody>
      </p:sp>
      <p:sp>
        <p:nvSpPr>
          <p:cNvPr id="31" name="Content Placeholder 30"/>
          <p:cNvSpPr>
            <a:spLocks noGrp="1"/>
          </p:cNvSpPr>
          <p:nvPr>
            <p:ph sz="half" idx="15"/>
          </p:nvPr>
        </p:nvSpPr>
        <p:spPr>
          <a:xfrm>
            <a:off x="685800" y="3429000"/>
            <a:ext cx="3799114" cy="2514600"/>
          </a:xfrm>
        </p:spPr>
        <p:txBody>
          <a:bodyPr/>
          <a:lstStyle/>
          <a:p>
            <a:r>
              <a:rPr lang="en-US" sz="1800" dirty="0" smtClean="0">
                <a:solidFill>
                  <a:schemeClr val="bg1">
                    <a:lumMod val="95000"/>
                  </a:schemeClr>
                </a:solidFill>
                <a:latin typeface="Calibri" pitchFamily="34" charset="0"/>
                <a:cs typeface="Calibri" pitchFamily="34" charset="0"/>
              </a:rPr>
              <a:t>Workplace labels are required on containers of controlled products produced on site, and on secondary containers where the product has been transferred from the original container.</a:t>
            </a:r>
            <a:endParaRPr lang="en-US" sz="1600" dirty="0" smtClean="0">
              <a:solidFill>
                <a:schemeClr val="bg1">
                  <a:lumMod val="95000"/>
                </a:schemeClr>
              </a:solidFill>
              <a:latin typeface="Calibri" pitchFamily="34" charset="0"/>
              <a:cs typeface="Calibri" pitchFamily="34" charset="0"/>
            </a:endParaRPr>
          </a:p>
          <a:p>
            <a:pPr lvl="2"/>
            <a:endParaRPr lang="en-US" dirty="0" smtClean="0">
              <a:solidFill>
                <a:schemeClr val="bg1">
                  <a:lumMod val="95000"/>
                </a:schemeClr>
              </a:solidFill>
            </a:endParaRPr>
          </a:p>
          <a:p>
            <a:endParaRPr lang="en-US" dirty="0">
              <a:solidFill>
                <a:schemeClr val="bg1">
                  <a:lumMod val="95000"/>
                </a:schemeClr>
              </a:solidFill>
            </a:endParaRPr>
          </a:p>
        </p:txBody>
      </p:sp>
      <p:sp>
        <p:nvSpPr>
          <p:cNvPr id="6" name="Title 5"/>
          <p:cNvSpPr>
            <a:spLocks noGrp="1"/>
          </p:cNvSpPr>
          <p:nvPr>
            <p:ph type="title"/>
          </p:nvPr>
        </p:nvSpPr>
        <p:spPr/>
        <p:txBody>
          <a:bodyPr/>
          <a:lstStyle/>
          <a:p>
            <a:r>
              <a:rPr lang="en-US" dirty="0" smtClean="0"/>
              <a:t>Workplace Labels</a:t>
            </a:r>
            <a:endParaRPr lang="en-US" dirty="0"/>
          </a:p>
        </p:txBody>
      </p:sp>
    </p:spTree>
    <p:extLst>
      <p:ext uri="{BB962C8B-B14F-4D97-AF65-F5344CB8AC3E}">
        <p14:creationId xmlns:p14="http://schemas.microsoft.com/office/powerpoint/2010/main" val="3759770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3987" y="533400"/>
            <a:ext cx="7620000" cy="715962"/>
          </a:xfrm>
        </p:spPr>
        <p:txBody>
          <a:bodyPr/>
          <a:lstStyle/>
          <a:p>
            <a:r>
              <a:rPr lang="en-US" dirty="0" smtClean="0"/>
              <a:t>OVERVIEW</a:t>
            </a:r>
            <a:endParaRPr lang="en-US" dirty="0"/>
          </a:p>
        </p:txBody>
      </p:sp>
      <p:sp>
        <p:nvSpPr>
          <p:cNvPr id="6" name="TextBox 5"/>
          <p:cNvSpPr txBox="1"/>
          <p:nvPr/>
        </p:nvSpPr>
        <p:spPr>
          <a:xfrm>
            <a:off x="1600200" y="1371600"/>
            <a:ext cx="6993514" cy="4031873"/>
          </a:xfrm>
          <a:prstGeom prst="rect">
            <a:avLst/>
          </a:prstGeom>
          <a:noFill/>
          <a:ln>
            <a:noFill/>
          </a:ln>
        </p:spPr>
        <p:txBody>
          <a:bodyPr wrap="square" rtlCol="0">
            <a:spAutoFit/>
          </a:bodyPr>
          <a:lstStyle/>
          <a:p>
            <a:r>
              <a:rPr lang="en-US" sz="2000" dirty="0">
                <a:latin typeface="Calibri" pitchFamily="34" charset="0"/>
                <a:cs typeface="Calibri" pitchFamily="34" charset="0"/>
              </a:rPr>
              <a:t>The Workplace Hazardous Materials Information System (WHMIS) provides information about many hazardous materials used in the workplace. WHMIS calls these hazardous materials controlled products</a:t>
            </a:r>
            <a:r>
              <a:rPr lang="en-US" sz="2000" dirty="0" smtClean="0">
                <a:latin typeface="Calibri" pitchFamily="34" charset="0"/>
                <a:cs typeface="Calibri" pitchFamily="34" charset="0"/>
              </a:rPr>
              <a:t>.</a:t>
            </a:r>
          </a:p>
          <a:p>
            <a:endParaRPr lang="en-US" sz="2000" dirty="0" smtClean="0">
              <a:latin typeface="Calibri" pitchFamily="34" charset="0"/>
              <a:cs typeface="Calibri" pitchFamily="34" charset="0"/>
            </a:endParaRPr>
          </a:p>
          <a:p>
            <a:r>
              <a:rPr lang="en-US" sz="2000" dirty="0">
                <a:latin typeface="Calibri" pitchFamily="34" charset="0"/>
                <a:cs typeface="Calibri" pitchFamily="34" charset="0"/>
              </a:rPr>
              <a:t>Under WHMIS, workers have the right to receive information about each controlled product they use – its identity, hazards, and safety precautions. The goal of WHMIS is to reduce injury and disease by communicating specific health and safety information about controlled products so that the information can be used to  reduce exposure to hazardous materials.</a:t>
            </a:r>
          </a:p>
          <a:p>
            <a:endParaRPr lang="en-US" b="1" dirty="0" smtClean="0">
              <a:solidFill>
                <a:schemeClr val="bg1"/>
              </a:solidFill>
              <a:latin typeface="Franklin Gothic Heavy" panose="020B0903020102020204" pitchFamily="34" charset="0"/>
              <a:cs typeface="Arial" panose="020B0604020202020204" pitchFamily="34" charset="0"/>
            </a:endParaRPr>
          </a:p>
          <a:p>
            <a:pPr algn="ctr"/>
            <a:endParaRPr lang="en-US" b="1" dirty="0">
              <a:latin typeface="Franklin Gothic Heavy" panose="020B0903020102020204" pitchFamily="34" charset="0"/>
              <a:cs typeface="Arial" panose="020B0604020202020204" pitchFamily="34" charset="0"/>
            </a:endParaRPr>
          </a:p>
        </p:txBody>
      </p:sp>
      <p:pic>
        <p:nvPicPr>
          <p:cNvPr id="2050" name="Picture 2"/>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665946" y="4809996"/>
            <a:ext cx="1921522" cy="155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533400" y="152400"/>
            <a:ext cx="8229600" cy="715962"/>
          </a:xfrm>
          <a:prstGeom prst="rect">
            <a:avLst/>
          </a:prstGeom>
        </p:spPr>
        <p:txBody>
          <a:bodyPr vert="horz" lIns="91440" tIns="45720" rIns="91440" bIns="45720" rtlCol="0" anchor="b">
            <a:normAutofit/>
          </a:bodyPr>
          <a:lstStyle>
            <a:lvl1pPr algn="r" defTabSz="914400" rtl="0" eaLnBrk="1" latinLnBrk="0" hangingPunct="1">
              <a:spcBef>
                <a:spcPct val="0"/>
              </a:spcBef>
              <a:buNone/>
              <a:defRPr sz="2000" b="1" kern="1200" cap="none" spc="0">
                <a:ln w="12700">
                  <a:noFill/>
                  <a:prstDash val="solid"/>
                </a:ln>
                <a:solidFill>
                  <a:schemeClr val="accent5">
                    <a:lumMod val="50000"/>
                  </a:schemeClr>
                </a:solidFill>
                <a:effectLst>
                  <a:outerShdw blurRad="41275" dist="20320" dir="1800000" algn="tl" rotWithShape="0">
                    <a:srgbClr val="000000">
                      <a:alpha val="40000"/>
                    </a:srgbClr>
                  </a:outerShdw>
                </a:effectLst>
                <a:latin typeface="+mj-lt"/>
                <a:ea typeface="+mj-ea"/>
                <a:cs typeface="+mj-cs"/>
              </a:defRPr>
            </a:lvl1pPr>
          </a:lstStyle>
          <a:p>
            <a:pPr algn="l"/>
            <a:r>
              <a:rPr lang="en-US" sz="4000" dirty="0" smtClean="0">
                <a:solidFill>
                  <a:schemeClr val="bg1"/>
                </a:solidFill>
                <a:latin typeface="Calibri" pitchFamily="34" charset="0"/>
                <a:cs typeface="Calibri" pitchFamily="34" charset="0"/>
              </a:rPr>
              <a:t>Format for the Workplace Label</a:t>
            </a:r>
            <a:endParaRPr lang="en-US" sz="4000" dirty="0">
              <a:solidFill>
                <a:schemeClr val="bg1"/>
              </a:solidFill>
              <a:latin typeface="Calibri" pitchFamily="34" charset="0"/>
              <a:cs typeface="Calibri" pitchFamily="34" charset="0"/>
            </a:endParaRPr>
          </a:p>
        </p:txBody>
      </p:sp>
      <p:sp>
        <p:nvSpPr>
          <p:cNvPr id="6" name="TextBox 5"/>
          <p:cNvSpPr txBox="1"/>
          <p:nvPr/>
        </p:nvSpPr>
        <p:spPr>
          <a:xfrm>
            <a:off x="2555053" y="1190848"/>
            <a:ext cx="4038600" cy="4616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CA" sz="2400" b="1" dirty="0" smtClean="0">
                <a:solidFill>
                  <a:schemeClr val="bg1"/>
                </a:solidFill>
                <a:latin typeface="Calibri" pitchFamily="34" charset="0"/>
                <a:cs typeface="Calibri" pitchFamily="34" charset="0"/>
              </a:rPr>
              <a:t>Workplace Label Example</a:t>
            </a:r>
            <a:endParaRPr lang="en-US" sz="2400" b="1" dirty="0">
              <a:solidFill>
                <a:schemeClr val="bg1"/>
              </a:solidFill>
              <a:latin typeface="Calibri" pitchFamily="34" charset="0"/>
              <a:cs typeface="Calibri"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275" y="1652513"/>
            <a:ext cx="4999037"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Callout 1 19"/>
          <p:cNvSpPr/>
          <p:nvPr/>
        </p:nvSpPr>
        <p:spPr>
          <a:xfrm>
            <a:off x="415675" y="2985308"/>
            <a:ext cx="1752600" cy="677537"/>
          </a:xfrm>
          <a:prstGeom prst="borderCallout1">
            <a:avLst>
              <a:gd name="adj1" fmla="val 48735"/>
              <a:gd name="adj2" fmla="val 101077"/>
              <a:gd name="adj3" fmla="val -5467"/>
              <a:gd name="adj4" fmla="val 124451"/>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Product Name</a:t>
            </a:r>
            <a:endParaRPr lang="en-US" b="1" dirty="0">
              <a:latin typeface="Calibri" pitchFamily="34" charset="0"/>
              <a:cs typeface="Calibri" pitchFamily="34" charset="0"/>
            </a:endParaRPr>
          </a:p>
        </p:txBody>
      </p:sp>
      <p:sp>
        <p:nvSpPr>
          <p:cNvPr id="21" name="Line Callout 1 20"/>
          <p:cNvSpPr/>
          <p:nvPr/>
        </p:nvSpPr>
        <p:spPr>
          <a:xfrm>
            <a:off x="415675" y="4275463"/>
            <a:ext cx="1752600" cy="677537"/>
          </a:xfrm>
          <a:prstGeom prst="borderCallout1">
            <a:avLst>
              <a:gd name="adj1" fmla="val 48735"/>
              <a:gd name="adj2" fmla="val 101077"/>
              <a:gd name="adj3" fmla="val 126682"/>
              <a:gd name="adj4" fmla="val 135658"/>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Reference to the MSDS</a:t>
            </a:r>
            <a:endParaRPr lang="en-US" b="1" dirty="0">
              <a:latin typeface="Calibri" pitchFamily="34" charset="0"/>
              <a:cs typeface="Calibri" pitchFamily="34" charset="0"/>
            </a:endParaRPr>
          </a:p>
        </p:txBody>
      </p:sp>
      <p:sp>
        <p:nvSpPr>
          <p:cNvPr id="22" name="Line Callout 1 21"/>
          <p:cNvSpPr/>
          <p:nvPr/>
        </p:nvSpPr>
        <p:spPr>
          <a:xfrm>
            <a:off x="7084422" y="3100461"/>
            <a:ext cx="1752600" cy="677537"/>
          </a:xfrm>
          <a:prstGeom prst="borderCallout1">
            <a:avLst>
              <a:gd name="adj1" fmla="val 50361"/>
              <a:gd name="adj2" fmla="val 1130"/>
              <a:gd name="adj3" fmla="val 127379"/>
              <a:gd name="adj4" fmla="val -87603"/>
            </a:avLst>
          </a:prstGeom>
          <a:solidFill>
            <a:schemeClr val="accent5">
              <a:lumMod val="75000"/>
            </a:schemeClr>
          </a:solidFill>
          <a:ln>
            <a:solidFill>
              <a:schemeClr val="accent5">
                <a:lumMod val="75000"/>
              </a:schemeClr>
            </a:solidFill>
            <a:tailEnd type="oval"/>
          </a:ln>
        </p:spPr>
        <p:style>
          <a:lnRef idx="3">
            <a:schemeClr val="lt1"/>
          </a:lnRef>
          <a:fillRef idx="1">
            <a:schemeClr val="accent5"/>
          </a:fillRef>
          <a:effectRef idx="1">
            <a:schemeClr val="accent5"/>
          </a:effectRef>
          <a:fontRef idx="minor">
            <a:schemeClr val="lt1"/>
          </a:fontRef>
        </p:style>
        <p:txBody>
          <a:bodyPr rtlCol="0" anchor="ctr"/>
          <a:lstStyle/>
          <a:p>
            <a:pPr algn="ctr"/>
            <a:r>
              <a:rPr lang="en-CA" b="1" dirty="0" smtClean="0">
                <a:latin typeface="Calibri" pitchFamily="34" charset="0"/>
                <a:cs typeface="Calibri" pitchFamily="34" charset="0"/>
              </a:rPr>
              <a:t>Safe Handling Procedures</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38555232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8253302" cy="715962"/>
          </a:xfrm>
        </p:spPr>
        <p:txBody>
          <a:bodyPr>
            <a:normAutofit fontScale="90000"/>
          </a:bodyPr>
          <a:lstStyle/>
          <a:p>
            <a:pPr algn="l"/>
            <a:r>
              <a:rPr lang="en-CA" dirty="0" smtClean="0"/>
              <a:t>Material Safety Data Sheet (MSDS)</a:t>
            </a:r>
            <a:endParaRPr lang="en-US" dirty="0"/>
          </a:p>
        </p:txBody>
      </p:sp>
      <p:sp>
        <p:nvSpPr>
          <p:cNvPr id="5" name="TextBox 4"/>
          <p:cNvSpPr txBox="1"/>
          <p:nvPr/>
        </p:nvSpPr>
        <p:spPr>
          <a:xfrm>
            <a:off x="381000" y="1285244"/>
            <a:ext cx="5435329" cy="4401205"/>
          </a:xfrm>
          <a:prstGeom prst="rect">
            <a:avLst/>
          </a:prstGeom>
          <a:noFill/>
        </p:spPr>
        <p:txBody>
          <a:bodyPr wrap="square" rtlCol="0">
            <a:spAutoFit/>
          </a:bodyPr>
          <a:lstStyle/>
          <a:p>
            <a:pPr lvl="0"/>
            <a:r>
              <a:rPr lang="en-US" sz="2000" dirty="0">
                <a:solidFill>
                  <a:srgbClr val="41832D"/>
                </a:solidFill>
                <a:latin typeface="Calibri"/>
              </a:rPr>
              <a:t>A technical document providing information on a controlled product, for example:</a:t>
            </a:r>
          </a:p>
          <a:p>
            <a:pPr lvl="0"/>
            <a:endParaRPr lang="en-US" sz="2000" dirty="0">
              <a:solidFill>
                <a:srgbClr val="41832D"/>
              </a:solidFill>
              <a:latin typeface="Calibri"/>
            </a:endParaRPr>
          </a:p>
          <a:p>
            <a:pPr marL="742950" lvl="1" indent="-285750">
              <a:buClr>
                <a:srgbClr val="336600"/>
              </a:buClr>
              <a:buFont typeface="Arial" pitchFamily="34" charset="0"/>
              <a:buChar char="•"/>
            </a:pPr>
            <a:r>
              <a:rPr lang="en-US" sz="2000" dirty="0">
                <a:solidFill>
                  <a:srgbClr val="41832D"/>
                </a:solidFill>
                <a:latin typeface="Calibri"/>
              </a:rPr>
              <a:t>Hazardous ingredients</a:t>
            </a:r>
          </a:p>
          <a:p>
            <a:pPr marL="742950" lvl="1" indent="-285750">
              <a:buClr>
                <a:srgbClr val="336600"/>
              </a:buClr>
              <a:buFont typeface="Arial" pitchFamily="34" charset="0"/>
              <a:buChar char="•"/>
            </a:pPr>
            <a:r>
              <a:rPr lang="en-US" sz="2000" dirty="0">
                <a:solidFill>
                  <a:srgbClr val="41832D"/>
                </a:solidFill>
                <a:latin typeface="Calibri"/>
              </a:rPr>
              <a:t>Hazards (fire, explosion, reactivity)</a:t>
            </a:r>
          </a:p>
          <a:p>
            <a:pPr marL="742950" lvl="1" indent="-285750">
              <a:buClr>
                <a:srgbClr val="336600"/>
              </a:buClr>
              <a:buFont typeface="Arial" pitchFamily="34" charset="0"/>
              <a:buChar char="•"/>
            </a:pPr>
            <a:r>
              <a:rPr lang="en-US" sz="2000" dirty="0">
                <a:solidFill>
                  <a:srgbClr val="41832D"/>
                </a:solidFill>
                <a:latin typeface="Calibri"/>
              </a:rPr>
              <a:t>Health effects of exposure (acute and chronic)</a:t>
            </a:r>
          </a:p>
          <a:p>
            <a:pPr marL="742950" lvl="1" indent="-285750">
              <a:buClr>
                <a:srgbClr val="336600"/>
              </a:buClr>
              <a:buFont typeface="Arial" pitchFamily="34" charset="0"/>
              <a:buChar char="•"/>
            </a:pPr>
            <a:r>
              <a:rPr lang="en-US" sz="2000" dirty="0">
                <a:solidFill>
                  <a:srgbClr val="41832D"/>
                </a:solidFill>
                <a:latin typeface="Calibri"/>
              </a:rPr>
              <a:t>Hazard evaluation related to storage and handling</a:t>
            </a:r>
          </a:p>
          <a:p>
            <a:pPr marL="742950" lvl="1" indent="-285750">
              <a:buClr>
                <a:srgbClr val="336600"/>
              </a:buClr>
              <a:buFont typeface="Arial" pitchFamily="34" charset="0"/>
              <a:buChar char="•"/>
            </a:pPr>
            <a:r>
              <a:rPr lang="en-US" sz="2000" dirty="0">
                <a:solidFill>
                  <a:srgbClr val="41832D"/>
                </a:solidFill>
                <a:latin typeface="Calibri"/>
              </a:rPr>
              <a:t>Measures to protect workers</a:t>
            </a:r>
          </a:p>
          <a:p>
            <a:pPr marL="742950" lvl="1" indent="-285750">
              <a:buClr>
                <a:srgbClr val="336600"/>
              </a:buClr>
              <a:buFont typeface="Arial" pitchFamily="34" charset="0"/>
              <a:buChar char="•"/>
            </a:pPr>
            <a:r>
              <a:rPr lang="en-US" sz="2000" dirty="0">
                <a:solidFill>
                  <a:srgbClr val="41832D"/>
                </a:solidFill>
                <a:latin typeface="Calibri"/>
              </a:rPr>
              <a:t>Emergency procedures</a:t>
            </a:r>
          </a:p>
          <a:p>
            <a:pPr lvl="0"/>
            <a:endParaRPr lang="en-US" sz="2000" dirty="0">
              <a:solidFill>
                <a:srgbClr val="41832D"/>
              </a:solidFill>
              <a:latin typeface="Calibri"/>
            </a:endParaRPr>
          </a:p>
          <a:p>
            <a:pPr lvl="0"/>
            <a:r>
              <a:rPr lang="en-US" sz="2000" dirty="0">
                <a:solidFill>
                  <a:srgbClr val="41832D"/>
                </a:solidFill>
                <a:latin typeface="Calibri"/>
              </a:rPr>
              <a:t>Must be current (no more than 3 years old), complete, and readily available to workers</a:t>
            </a:r>
          </a:p>
        </p:txBody>
      </p:sp>
      <p:pic>
        <p:nvPicPr>
          <p:cNvPr id="102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328057"/>
            <a:ext cx="2329543" cy="260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295400"/>
            <a:ext cx="4572000" cy="369332"/>
          </a:xfrm>
          <a:prstGeom prst="rect">
            <a:avLst/>
          </a:prstGeom>
          <a:noFill/>
        </p:spPr>
        <p:txBody>
          <a:bodyPr wrap="square" rtlCol="0">
            <a:spAutoFit/>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576" y="3882054"/>
            <a:ext cx="24447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57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7239001" cy="715962"/>
          </a:xfrm>
        </p:spPr>
        <p:txBody>
          <a:bodyPr/>
          <a:lstStyle/>
          <a:p>
            <a:pPr algn="l"/>
            <a:r>
              <a:rPr lang="en-CA" dirty="0" smtClean="0"/>
              <a:t>MSDS Information</a:t>
            </a:r>
            <a:endParaRPr lang="en-US" dirty="0"/>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769449" y="4876664"/>
            <a:ext cx="1920875"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8200" y="1238794"/>
            <a:ext cx="4419600" cy="4524315"/>
          </a:xfrm>
          <a:prstGeom prst="rect">
            <a:avLst/>
          </a:prstGeom>
          <a:noFill/>
        </p:spPr>
        <p:txBody>
          <a:bodyPr wrap="square" rtlCol="0">
            <a:spAutoFit/>
          </a:bodyPr>
          <a:lstStyle/>
          <a:p>
            <a:r>
              <a:rPr lang="en-US" dirty="0">
                <a:solidFill>
                  <a:srgbClr val="41832D"/>
                </a:solidFill>
                <a:latin typeface="Calibri" pitchFamily="34" charset="0"/>
                <a:cs typeface="Calibri" pitchFamily="34" charset="0"/>
              </a:rPr>
              <a:t>A </a:t>
            </a:r>
            <a:r>
              <a:rPr lang="en-US" b="1" dirty="0">
                <a:solidFill>
                  <a:srgbClr val="41832D"/>
                </a:solidFill>
                <a:latin typeface="Calibri" pitchFamily="34" charset="0"/>
                <a:cs typeface="Calibri" pitchFamily="34" charset="0"/>
              </a:rPr>
              <a:t>Material Safety Data Sheet </a:t>
            </a:r>
            <a:r>
              <a:rPr lang="en-US" dirty="0">
                <a:solidFill>
                  <a:srgbClr val="41832D"/>
                </a:solidFill>
                <a:latin typeface="Calibri" pitchFamily="34" charset="0"/>
                <a:cs typeface="Calibri" pitchFamily="34" charset="0"/>
              </a:rPr>
              <a:t>is a technical bulletin that provides specific hazard information, safe handling information, and emergency procedures for a controlled product. Since the MSDS contains detailed health and safety information specific to each controlled product, it should be used as a key source of information for developing training programs and safe work procedures. It is also a valuable reference source of health and safety information for workers, health and safety committees, and emergency service personnel.</a:t>
            </a:r>
          </a:p>
          <a:p>
            <a:endParaRPr lang="en-US" dirty="0">
              <a:solidFill>
                <a:srgbClr val="41832D"/>
              </a:solidFill>
              <a:latin typeface="Calibri" pitchFamily="34" charset="0"/>
              <a:cs typeface="Calibri" pitchFamily="34" charset="0"/>
            </a:endParaRPr>
          </a:p>
          <a:p>
            <a:r>
              <a:rPr lang="en-US" b="1" dirty="0">
                <a:solidFill>
                  <a:srgbClr val="41832D"/>
                </a:solidFill>
                <a:latin typeface="Calibri" pitchFamily="34" charset="0"/>
                <a:cs typeface="Calibri" pitchFamily="34" charset="0"/>
              </a:rPr>
              <a:t>The MSDS must be made available and accessible to all workers.</a:t>
            </a:r>
          </a:p>
        </p:txBody>
      </p:sp>
      <p:pic>
        <p:nvPicPr>
          <p:cNvPr id="1024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2667000"/>
            <a:ext cx="2229249" cy="24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123" y="1151085"/>
            <a:ext cx="18113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479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7239001" cy="715962"/>
          </a:xfrm>
        </p:spPr>
        <p:txBody>
          <a:bodyPr/>
          <a:lstStyle/>
          <a:p>
            <a:pPr algn="l"/>
            <a:r>
              <a:rPr lang="en-CA" dirty="0" smtClean="0"/>
              <a:t>Where to Find an MSDS</a:t>
            </a:r>
            <a:endParaRPr lang="en-US" dirty="0"/>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13342" y="4604928"/>
            <a:ext cx="2773364" cy="2253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04704" y="1238794"/>
            <a:ext cx="4988717" cy="4801314"/>
          </a:xfrm>
          <a:prstGeom prst="rect">
            <a:avLst/>
          </a:prstGeom>
          <a:noFill/>
        </p:spPr>
        <p:txBody>
          <a:bodyPr wrap="square" rtlCol="0">
            <a:spAutoFit/>
          </a:bodyPr>
          <a:lstStyle/>
          <a:p>
            <a:r>
              <a:rPr lang="en-US" dirty="0">
                <a:solidFill>
                  <a:srgbClr val="41832D"/>
                </a:solidFill>
                <a:latin typeface="Calibri" pitchFamily="34" charset="0"/>
                <a:cs typeface="Calibri" pitchFamily="34" charset="0"/>
              </a:rPr>
              <a:t>Employers may use an electronic database to store MSDSs. In this case, it is essential that workers are provided information on accessing such a database to retrieve an MSDS. A hard copy of the MSDS should always be on hand when working with a controlled product in case electronic files are not accessible (e.g., the system is down).</a:t>
            </a:r>
          </a:p>
          <a:p>
            <a:endParaRPr lang="en-US" sz="800" dirty="0">
              <a:solidFill>
                <a:srgbClr val="41832D"/>
              </a:solidFill>
              <a:latin typeface="Calibri" pitchFamily="34" charset="0"/>
              <a:cs typeface="Calibri" pitchFamily="34" charset="0"/>
            </a:endParaRPr>
          </a:p>
          <a:p>
            <a:pPr marL="285750" indent="-285750">
              <a:buFont typeface="Arial" pitchFamily="34" charset="0"/>
              <a:buChar char="•"/>
            </a:pPr>
            <a:r>
              <a:rPr lang="en-US" dirty="0">
                <a:solidFill>
                  <a:srgbClr val="41832D"/>
                </a:solidFill>
                <a:latin typeface="Calibri" pitchFamily="34" charset="0"/>
                <a:cs typeface="Calibri" pitchFamily="34" charset="0"/>
              </a:rPr>
              <a:t>Provides detailed information on the hazards of a controlled product</a:t>
            </a:r>
          </a:p>
          <a:p>
            <a:pPr marL="285750" indent="-285750">
              <a:buFont typeface="Arial" pitchFamily="34" charset="0"/>
              <a:buChar char="•"/>
            </a:pPr>
            <a:r>
              <a:rPr lang="en-US" dirty="0">
                <a:solidFill>
                  <a:srgbClr val="41832D"/>
                </a:solidFill>
                <a:latin typeface="Calibri" pitchFamily="34" charset="0"/>
                <a:cs typeface="Calibri" pitchFamily="34" charset="0"/>
              </a:rPr>
              <a:t>An important element for developing safe work procedures and control measures</a:t>
            </a:r>
          </a:p>
          <a:p>
            <a:pPr marL="285750" indent="-285750">
              <a:buFont typeface="Arial" pitchFamily="34" charset="0"/>
              <a:buChar char="•"/>
            </a:pPr>
            <a:r>
              <a:rPr lang="en-US" dirty="0">
                <a:solidFill>
                  <a:srgbClr val="41832D"/>
                </a:solidFill>
                <a:latin typeface="Calibri" pitchFamily="34" charset="0"/>
                <a:cs typeface="Calibri" pitchFamily="34" charset="0"/>
              </a:rPr>
              <a:t>A key element of worker education and training</a:t>
            </a:r>
          </a:p>
          <a:p>
            <a:endParaRPr lang="en-US" dirty="0">
              <a:solidFill>
                <a:srgbClr val="41832D"/>
              </a:solidFill>
              <a:latin typeface="Calibri" pitchFamily="34" charset="0"/>
              <a:cs typeface="Calibri" pitchFamily="34" charset="0"/>
            </a:endParaRPr>
          </a:p>
          <a:p>
            <a:r>
              <a:rPr lang="en-US" dirty="0">
                <a:solidFill>
                  <a:srgbClr val="41832D"/>
                </a:solidFill>
                <a:latin typeface="Calibri" pitchFamily="34" charset="0"/>
                <a:cs typeface="Calibri" pitchFamily="34" charset="0"/>
              </a:rPr>
              <a:t>Halton District School Board uses “MSDS Request” on MyHDSB to store electronic copies of all MSDS. Link: http://www.msdsforschools.ca/ </a:t>
            </a:r>
          </a:p>
        </p:txBody>
      </p:sp>
      <p:pic>
        <p:nvPicPr>
          <p:cNvPr id="1024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516" y="1666316"/>
            <a:ext cx="2703515" cy="302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Documents and Settings\sikichl\Local Settings\Temporary Internet Files\Content.IE5\3I4CBL4N\MC90043162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781" y="1238794"/>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827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14399" y="1075984"/>
            <a:ext cx="7120129" cy="5266045"/>
          </a:xfrm>
          <a:prstGeom prst="roundRect">
            <a:avLst/>
          </a:prstGeom>
          <a:gradFill>
            <a:gsLst>
              <a:gs pos="0">
                <a:schemeClr val="accent5">
                  <a:lumMod val="60000"/>
                  <a:lumOff val="40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19200" y="1361063"/>
            <a:ext cx="6598147" cy="1458337"/>
          </a:xfrm>
        </p:spPr>
        <p:txBody>
          <a:bodyPr>
            <a:noAutofit/>
          </a:bodyPr>
          <a:lstStyle/>
          <a:p>
            <a:pPr lvl="0">
              <a:spcBef>
                <a:spcPts val="0"/>
              </a:spcBef>
              <a:spcAft>
                <a:spcPts val="600"/>
              </a:spcAft>
            </a:pPr>
            <a:r>
              <a:rPr lang="en-CA" sz="1800" dirty="0">
                <a:solidFill>
                  <a:srgbClr val="303030"/>
                </a:solidFill>
                <a:latin typeface="Calibri"/>
              </a:rPr>
              <a:t>Some products are already covered by other labelling legislation and do not require WHMIS labels and MSDSs. However, Provincial legislation requires employers to educate and train workers about the hazards of partially exempt products, and safe work procedures. </a:t>
            </a:r>
            <a:endParaRPr lang="en-US" sz="1600" dirty="0">
              <a:solidFill>
                <a:srgbClr val="303030"/>
              </a:solidFill>
              <a:latin typeface="Calibri"/>
            </a:endParaRPr>
          </a:p>
        </p:txBody>
      </p:sp>
      <p:sp>
        <p:nvSpPr>
          <p:cNvPr id="2" name="Title 1"/>
          <p:cNvSpPr>
            <a:spLocks noGrp="1"/>
          </p:cNvSpPr>
          <p:nvPr>
            <p:ph type="title"/>
          </p:nvPr>
        </p:nvSpPr>
        <p:spPr/>
        <p:txBody>
          <a:bodyPr/>
          <a:lstStyle/>
          <a:p>
            <a:r>
              <a:rPr lang="en-CA" dirty="0" smtClean="0"/>
              <a:t>Partial Exemptions</a:t>
            </a:r>
            <a:endParaRPr lang="en-US" dirty="0"/>
          </a:p>
        </p:txBody>
      </p:sp>
      <p:grpSp>
        <p:nvGrpSpPr>
          <p:cNvPr id="11" name="Group 10"/>
          <p:cNvGrpSpPr/>
          <p:nvPr/>
        </p:nvGrpSpPr>
        <p:grpSpPr>
          <a:xfrm>
            <a:off x="4094765" y="3715650"/>
            <a:ext cx="3664588" cy="2783056"/>
            <a:chOff x="4495800" y="3169920"/>
            <a:chExt cx="3957478" cy="3078480"/>
          </a:xfrm>
        </p:grpSpPr>
        <p:sp>
          <p:nvSpPr>
            <p:cNvPr id="6" name="Rounded Rectangle 5"/>
            <p:cNvSpPr/>
            <p:nvPr/>
          </p:nvSpPr>
          <p:spPr>
            <a:xfrm>
              <a:off x="4495800" y="3169920"/>
              <a:ext cx="3957478" cy="3078480"/>
            </a:xfrm>
            <a:prstGeom prst="roundRect">
              <a:avLst/>
            </a:prstGeom>
            <a:gradFill>
              <a:gsLst>
                <a:gs pos="0">
                  <a:srgbClr val="336600"/>
                </a:gs>
                <a:gs pos="84000">
                  <a:srgbClr val="336600"/>
                </a:gs>
                <a:gs pos="100000">
                  <a:schemeClr val="accent6">
                    <a:lumMod val="75000"/>
                  </a:schemeClr>
                </a:gs>
              </a:gsLst>
            </a:gradFill>
            <a:effectLst>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757" y="3539308"/>
              <a:ext cx="11334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130" y="4358522"/>
              <a:ext cx="1700213"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61" y="3595752"/>
              <a:ext cx="2212975"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453" y="3240699"/>
              <a:ext cx="19018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8053" y="4672783"/>
              <a:ext cx="1470183" cy="1470183"/>
            </a:xfrm>
            <a:prstGeom prst="rect">
              <a:avLst/>
            </a:prstGeom>
          </p:spPr>
        </p:pic>
      </p:grpSp>
      <p:sp>
        <p:nvSpPr>
          <p:cNvPr id="12" name="TextBox 11"/>
          <p:cNvSpPr txBox="1"/>
          <p:nvPr/>
        </p:nvSpPr>
        <p:spPr>
          <a:xfrm>
            <a:off x="1219200" y="2655495"/>
            <a:ext cx="6643610" cy="3323987"/>
          </a:xfrm>
          <a:prstGeom prst="rect">
            <a:avLst/>
          </a:prstGeom>
          <a:noFill/>
        </p:spPr>
        <p:txBody>
          <a:bodyPr wrap="square" rtlCol="0">
            <a:spAutoFit/>
          </a:bodyPr>
          <a:lstStyle/>
          <a:p>
            <a:pPr lvl="0">
              <a:spcAft>
                <a:spcPts val="600"/>
              </a:spcAft>
            </a:pPr>
            <a:r>
              <a:rPr lang="en-CA" sz="2000" dirty="0">
                <a:solidFill>
                  <a:srgbClr val="303030"/>
                </a:solidFill>
                <a:latin typeface="Calibri"/>
              </a:rPr>
              <a:t>Partially exempt products still require Workplace Labels.</a:t>
            </a:r>
          </a:p>
          <a:p>
            <a:pPr marL="285750" lvl="2" indent="-285750">
              <a:buClr>
                <a:srgbClr val="336600"/>
              </a:buClr>
              <a:buFont typeface="Arial" panose="020B0604020202020204" pitchFamily="34" charset="0"/>
              <a:buChar char="•"/>
            </a:pPr>
            <a:r>
              <a:rPr lang="en-US" dirty="0">
                <a:solidFill>
                  <a:srgbClr val="303030"/>
                </a:solidFill>
                <a:latin typeface="Calibri"/>
              </a:rPr>
              <a:t>No WHMIS Supplier Label and MSDS Required</a:t>
            </a:r>
          </a:p>
          <a:p>
            <a:pPr marL="285750" lvl="2" indent="-285750">
              <a:buClr>
                <a:srgbClr val="336600"/>
              </a:buClr>
              <a:buFont typeface="Arial" panose="020B0604020202020204" pitchFamily="34" charset="0"/>
              <a:buChar char="•"/>
            </a:pPr>
            <a:r>
              <a:rPr lang="en-US" dirty="0">
                <a:solidFill>
                  <a:srgbClr val="303030"/>
                </a:solidFill>
                <a:latin typeface="Calibri"/>
              </a:rPr>
              <a:t>Education &amp; Training and Workplace Labels Required</a:t>
            </a:r>
          </a:p>
          <a:p>
            <a:pPr lvl="0">
              <a:spcBef>
                <a:spcPts val="600"/>
              </a:spcBef>
              <a:buClr>
                <a:srgbClr val="AD0101"/>
              </a:buClr>
            </a:pPr>
            <a:r>
              <a:rPr lang="en-US" dirty="0">
                <a:solidFill>
                  <a:srgbClr val="303030"/>
                </a:solidFill>
                <a:latin typeface="Calibri"/>
              </a:rPr>
              <a:t>Examples: </a:t>
            </a:r>
          </a:p>
          <a:p>
            <a:pPr marL="285750" lvl="1" indent="-285750">
              <a:buClr>
                <a:srgbClr val="336600"/>
              </a:buClr>
              <a:buFont typeface="Arial" pitchFamily="34" charset="0"/>
              <a:buChar char="•"/>
            </a:pPr>
            <a:r>
              <a:rPr lang="en-US" dirty="0">
                <a:solidFill>
                  <a:srgbClr val="303030"/>
                </a:solidFill>
                <a:latin typeface="Calibri"/>
              </a:rPr>
              <a:t>Some Consumer Products</a:t>
            </a:r>
          </a:p>
          <a:p>
            <a:pPr marL="285750" lvl="1" indent="-285750">
              <a:buClr>
                <a:srgbClr val="336600"/>
              </a:buClr>
              <a:buFont typeface="Arial" pitchFamily="34" charset="0"/>
              <a:buChar char="•"/>
            </a:pPr>
            <a:r>
              <a:rPr lang="en-US" dirty="0">
                <a:solidFill>
                  <a:srgbClr val="303030"/>
                </a:solidFill>
                <a:latin typeface="Calibri"/>
              </a:rPr>
              <a:t>Cosmetics</a:t>
            </a:r>
          </a:p>
          <a:p>
            <a:pPr marL="285750" lvl="1" indent="-285750">
              <a:buClr>
                <a:srgbClr val="336600"/>
              </a:buClr>
              <a:buFont typeface="Arial" pitchFamily="34" charset="0"/>
              <a:buChar char="•"/>
            </a:pPr>
            <a:r>
              <a:rPr lang="en-US" dirty="0">
                <a:solidFill>
                  <a:srgbClr val="303030"/>
                </a:solidFill>
                <a:latin typeface="Calibri"/>
              </a:rPr>
              <a:t>Food and Drugs</a:t>
            </a:r>
          </a:p>
          <a:p>
            <a:pPr marL="285750" lvl="1" indent="-285750">
              <a:buClr>
                <a:srgbClr val="336600"/>
              </a:buClr>
              <a:buFont typeface="Arial" pitchFamily="34" charset="0"/>
              <a:buChar char="•"/>
            </a:pPr>
            <a:r>
              <a:rPr lang="en-US" dirty="0">
                <a:solidFill>
                  <a:srgbClr val="303030"/>
                </a:solidFill>
                <a:latin typeface="Calibri"/>
              </a:rPr>
              <a:t>Medical Devices</a:t>
            </a:r>
          </a:p>
          <a:p>
            <a:pPr marL="285750" lvl="1" indent="-285750">
              <a:buClr>
                <a:srgbClr val="336600"/>
              </a:buClr>
              <a:buFont typeface="Arial" pitchFamily="34" charset="0"/>
              <a:buChar char="•"/>
            </a:pPr>
            <a:r>
              <a:rPr lang="en-US" dirty="0">
                <a:solidFill>
                  <a:srgbClr val="303030"/>
                </a:solidFill>
                <a:latin typeface="Calibri"/>
              </a:rPr>
              <a:t>Radioactive Substances</a:t>
            </a:r>
          </a:p>
          <a:p>
            <a:pPr marL="285750" lvl="1" indent="-285750">
              <a:buClr>
                <a:srgbClr val="336600"/>
              </a:buClr>
              <a:buFont typeface="Arial" pitchFamily="34" charset="0"/>
              <a:buChar char="•"/>
            </a:pPr>
            <a:r>
              <a:rPr lang="en-US" dirty="0">
                <a:solidFill>
                  <a:srgbClr val="303030"/>
                </a:solidFill>
                <a:latin typeface="Calibri"/>
              </a:rPr>
              <a:t>Pesticides</a:t>
            </a:r>
          </a:p>
          <a:p>
            <a:pPr marL="285750" lvl="1" indent="-285750">
              <a:buClr>
                <a:srgbClr val="336600"/>
              </a:buClr>
              <a:buFont typeface="Arial" pitchFamily="34" charset="0"/>
              <a:buChar char="•"/>
            </a:pPr>
            <a:r>
              <a:rPr lang="en-US" dirty="0">
                <a:solidFill>
                  <a:srgbClr val="303030"/>
                </a:solidFill>
                <a:latin typeface="Calibri"/>
              </a:rPr>
              <a:t>Explosives</a:t>
            </a:r>
          </a:p>
        </p:txBody>
      </p:sp>
    </p:spTree>
    <p:extLst>
      <p:ext uri="{BB962C8B-B14F-4D97-AF65-F5344CB8AC3E}">
        <p14:creationId xmlns:p14="http://schemas.microsoft.com/office/powerpoint/2010/main" val="3470474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14399" y="1075984"/>
            <a:ext cx="7120129" cy="5266045"/>
          </a:xfrm>
          <a:prstGeom prst="roundRect">
            <a:avLst/>
          </a:prstGeom>
          <a:gradFill>
            <a:gsLst>
              <a:gs pos="0">
                <a:schemeClr val="accent5">
                  <a:lumMod val="60000"/>
                  <a:lumOff val="40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19200" y="1361063"/>
            <a:ext cx="6598147" cy="1458337"/>
          </a:xfrm>
        </p:spPr>
        <p:txBody>
          <a:bodyPr>
            <a:noAutofit/>
          </a:bodyPr>
          <a:lstStyle/>
          <a:p>
            <a:pPr lvl="0">
              <a:spcBef>
                <a:spcPts val="0"/>
              </a:spcBef>
              <a:spcAft>
                <a:spcPts val="600"/>
              </a:spcAft>
            </a:pPr>
            <a:r>
              <a:rPr lang="en-US" sz="1800" dirty="0">
                <a:solidFill>
                  <a:srgbClr val="303030"/>
                </a:solidFill>
                <a:latin typeface="Calibri"/>
              </a:rPr>
              <a:t>Some products are completely excluded from both Federal and Provincial WHMIS requirements. However, workers must be advised of hazards and be trained in safe handling procedures, as required under other provisions of the Occupational Health and Safety Regulation.</a:t>
            </a:r>
          </a:p>
        </p:txBody>
      </p:sp>
      <p:sp>
        <p:nvSpPr>
          <p:cNvPr id="2" name="Title 1"/>
          <p:cNvSpPr>
            <a:spLocks noGrp="1"/>
          </p:cNvSpPr>
          <p:nvPr>
            <p:ph type="title"/>
          </p:nvPr>
        </p:nvSpPr>
        <p:spPr/>
        <p:txBody>
          <a:bodyPr/>
          <a:lstStyle/>
          <a:p>
            <a:r>
              <a:rPr lang="en-CA" dirty="0" smtClean="0"/>
              <a:t>Complete Exemptions</a:t>
            </a:r>
            <a:endParaRPr lang="en-US" dirty="0"/>
          </a:p>
        </p:txBody>
      </p:sp>
      <p:sp>
        <p:nvSpPr>
          <p:cNvPr id="12" name="TextBox 11"/>
          <p:cNvSpPr txBox="1"/>
          <p:nvPr/>
        </p:nvSpPr>
        <p:spPr>
          <a:xfrm>
            <a:off x="1219200" y="2843022"/>
            <a:ext cx="6643610" cy="3293209"/>
          </a:xfrm>
          <a:prstGeom prst="rect">
            <a:avLst/>
          </a:prstGeom>
          <a:noFill/>
        </p:spPr>
        <p:txBody>
          <a:bodyPr wrap="square" rtlCol="0">
            <a:spAutoFit/>
          </a:bodyPr>
          <a:lstStyle/>
          <a:p>
            <a:pPr lvl="0">
              <a:spcAft>
                <a:spcPts val="600"/>
              </a:spcAft>
            </a:pPr>
            <a:r>
              <a:rPr lang="en-US" dirty="0">
                <a:solidFill>
                  <a:srgbClr val="303030"/>
                </a:solidFill>
                <a:latin typeface="Calibri"/>
              </a:rPr>
              <a:t>None of the WHMIS Requirements Apply</a:t>
            </a:r>
          </a:p>
          <a:p>
            <a:pPr lvl="0">
              <a:spcAft>
                <a:spcPts val="600"/>
              </a:spcAft>
            </a:pPr>
            <a:r>
              <a:rPr lang="en-US" dirty="0">
                <a:solidFill>
                  <a:srgbClr val="303030"/>
                </a:solidFill>
                <a:latin typeface="Calibri"/>
              </a:rPr>
              <a:t>OH&amp;S Regulation Applies</a:t>
            </a:r>
          </a:p>
          <a:p>
            <a:pPr lvl="0">
              <a:spcAft>
                <a:spcPts val="600"/>
              </a:spcAft>
            </a:pPr>
            <a:r>
              <a:rPr lang="en-US" dirty="0" smtClean="0">
                <a:solidFill>
                  <a:srgbClr val="303030"/>
                </a:solidFill>
                <a:latin typeface="Calibri"/>
              </a:rPr>
              <a:t>Examples:</a:t>
            </a:r>
            <a:endParaRPr lang="en-US" dirty="0">
              <a:solidFill>
                <a:srgbClr val="303030"/>
              </a:solidFill>
              <a:latin typeface="Calibri"/>
            </a:endParaRPr>
          </a:p>
          <a:p>
            <a:pPr marL="285750" indent="-285750">
              <a:spcAft>
                <a:spcPts val="600"/>
              </a:spcAft>
              <a:buFont typeface="Arial" pitchFamily="34" charset="0"/>
              <a:buChar char="•"/>
            </a:pPr>
            <a:r>
              <a:rPr lang="en-US" dirty="0" smtClean="0">
                <a:solidFill>
                  <a:srgbClr val="303030"/>
                </a:solidFill>
                <a:latin typeface="Calibri"/>
              </a:rPr>
              <a:t>Wood </a:t>
            </a:r>
            <a:r>
              <a:rPr lang="en-US" dirty="0">
                <a:solidFill>
                  <a:srgbClr val="303030"/>
                </a:solidFill>
                <a:latin typeface="Calibri"/>
              </a:rPr>
              <a:t>and Products made of Wood</a:t>
            </a:r>
          </a:p>
          <a:p>
            <a:pPr marL="285750" indent="-285750">
              <a:spcAft>
                <a:spcPts val="600"/>
              </a:spcAft>
              <a:buFont typeface="Arial" pitchFamily="34" charset="0"/>
              <a:buChar char="•"/>
            </a:pPr>
            <a:r>
              <a:rPr lang="en-US" dirty="0">
                <a:solidFill>
                  <a:srgbClr val="303030"/>
                </a:solidFill>
                <a:latin typeface="Calibri"/>
              </a:rPr>
              <a:t>Manufactured Articles</a:t>
            </a:r>
          </a:p>
          <a:p>
            <a:pPr marL="285750" indent="-285750">
              <a:spcAft>
                <a:spcPts val="600"/>
              </a:spcAft>
              <a:buFont typeface="Arial" pitchFamily="34" charset="0"/>
              <a:buChar char="•"/>
            </a:pPr>
            <a:r>
              <a:rPr lang="en-US" dirty="0">
                <a:solidFill>
                  <a:srgbClr val="303030"/>
                </a:solidFill>
                <a:latin typeface="Calibri"/>
              </a:rPr>
              <a:t>Tobacco and Tobacco Products</a:t>
            </a:r>
          </a:p>
          <a:p>
            <a:pPr marL="285750" indent="-285750">
              <a:spcAft>
                <a:spcPts val="600"/>
              </a:spcAft>
              <a:buFont typeface="Arial" pitchFamily="34" charset="0"/>
              <a:buChar char="•"/>
            </a:pPr>
            <a:r>
              <a:rPr lang="en-US" dirty="0">
                <a:solidFill>
                  <a:srgbClr val="303030"/>
                </a:solidFill>
                <a:latin typeface="Calibri"/>
              </a:rPr>
              <a:t>Hazardous Wastes</a:t>
            </a:r>
          </a:p>
          <a:p>
            <a:pPr marL="285750" indent="-285750">
              <a:spcAft>
                <a:spcPts val="600"/>
              </a:spcAft>
              <a:buFont typeface="Arial" pitchFamily="34" charset="0"/>
              <a:buChar char="•"/>
            </a:pPr>
            <a:r>
              <a:rPr lang="en-US" dirty="0">
                <a:solidFill>
                  <a:srgbClr val="303030"/>
                </a:solidFill>
                <a:latin typeface="Calibri"/>
              </a:rPr>
              <a:t>Goods Handled Under TDG</a:t>
            </a:r>
          </a:p>
          <a:p>
            <a:pPr marL="285750" indent="-285750">
              <a:spcAft>
                <a:spcPts val="600"/>
              </a:spcAft>
              <a:buFont typeface="Arial" pitchFamily="34" charset="0"/>
              <a:buChar char="•"/>
            </a:pPr>
            <a:r>
              <a:rPr lang="en-US" dirty="0">
                <a:solidFill>
                  <a:srgbClr val="303030"/>
                </a:solidFill>
                <a:latin typeface="Calibri"/>
              </a:rPr>
              <a:t>Hazardous materials in Transport</a:t>
            </a:r>
          </a:p>
        </p:txBody>
      </p:sp>
      <p:grpSp>
        <p:nvGrpSpPr>
          <p:cNvPr id="4" name="Group 3"/>
          <p:cNvGrpSpPr/>
          <p:nvPr/>
        </p:nvGrpSpPr>
        <p:grpSpPr>
          <a:xfrm>
            <a:off x="5045239" y="3209604"/>
            <a:ext cx="3730821" cy="2783056"/>
            <a:chOff x="6848454" y="3715650"/>
            <a:chExt cx="3730821" cy="2783056"/>
          </a:xfrm>
        </p:grpSpPr>
        <p:sp>
          <p:nvSpPr>
            <p:cNvPr id="6" name="Rounded Rectangle 5"/>
            <p:cNvSpPr/>
            <p:nvPr/>
          </p:nvSpPr>
          <p:spPr>
            <a:xfrm>
              <a:off x="6848454" y="3715650"/>
              <a:ext cx="3664588" cy="278305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462" y="4267200"/>
              <a:ext cx="3706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623" y="5411721"/>
              <a:ext cx="276225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54" y="3861039"/>
              <a:ext cx="264636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631" y="4296493"/>
              <a:ext cx="16462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1908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7239001" cy="715962"/>
          </a:xfrm>
        </p:spPr>
        <p:txBody>
          <a:bodyPr>
            <a:normAutofit fontScale="90000"/>
          </a:bodyPr>
          <a:lstStyle/>
          <a:p>
            <a:pPr algn="l"/>
            <a:r>
              <a:rPr lang="en-CA" dirty="0" smtClean="0"/>
              <a:t>WHMIS and Consumer Products</a:t>
            </a:r>
            <a:endParaRPr lang="en-US" dirty="0"/>
          </a:p>
        </p:txBody>
      </p:sp>
      <p:sp>
        <p:nvSpPr>
          <p:cNvPr id="5" name="TextBox 4"/>
          <p:cNvSpPr txBox="1"/>
          <p:nvPr/>
        </p:nvSpPr>
        <p:spPr>
          <a:xfrm>
            <a:off x="609600" y="1238794"/>
            <a:ext cx="7848600" cy="3539430"/>
          </a:xfrm>
          <a:prstGeom prst="rect">
            <a:avLst/>
          </a:prstGeom>
          <a:noFill/>
        </p:spPr>
        <p:txBody>
          <a:bodyPr wrap="square" rtlCol="0">
            <a:spAutoFit/>
          </a:bodyPr>
          <a:lstStyle/>
          <a:p>
            <a:r>
              <a:rPr lang="en-US" dirty="0">
                <a:solidFill>
                  <a:srgbClr val="41832D"/>
                </a:solidFill>
                <a:latin typeface="Calibri" pitchFamily="34" charset="0"/>
                <a:cs typeface="Calibri" pitchFamily="34" charset="0"/>
              </a:rPr>
              <a:t>Consumer products are typically packaged and used for personal and household purposes. Suppliers and employers do not have to comply with the WHMIS label and MSDS requirements for consumer products, but workers must understand the hazards and safe use of them. Although not legally required, most consumer products will have an MSDS available.</a:t>
            </a:r>
          </a:p>
          <a:p>
            <a:endParaRPr lang="en-US" sz="800" dirty="0">
              <a:solidFill>
                <a:srgbClr val="41832D"/>
              </a:solidFill>
              <a:latin typeface="Calibri" pitchFamily="34" charset="0"/>
              <a:cs typeface="Calibri" pitchFamily="34" charset="0"/>
            </a:endParaRPr>
          </a:p>
          <a:p>
            <a:r>
              <a:rPr lang="en-US" dirty="0">
                <a:solidFill>
                  <a:srgbClr val="41832D"/>
                </a:solidFill>
                <a:latin typeface="Calibri" pitchFamily="34" charset="0"/>
                <a:cs typeface="Calibri" pitchFamily="34" charset="0"/>
              </a:rPr>
              <a:t>The obligation includes:</a:t>
            </a:r>
          </a:p>
          <a:p>
            <a:pPr marL="285750" indent="-285750">
              <a:buFont typeface="Arial" pitchFamily="34" charset="0"/>
              <a:buChar char="•"/>
            </a:pPr>
            <a:r>
              <a:rPr lang="en-US" dirty="0">
                <a:solidFill>
                  <a:srgbClr val="41832D"/>
                </a:solidFill>
                <a:latin typeface="Calibri" pitchFamily="34" charset="0"/>
                <a:cs typeface="Calibri" pitchFamily="34" charset="0"/>
              </a:rPr>
              <a:t>Ensuring that the worker has read and understood the consumer product labels.</a:t>
            </a:r>
          </a:p>
          <a:p>
            <a:pPr marL="285750" indent="-285750">
              <a:buFont typeface="Arial" pitchFamily="34" charset="0"/>
              <a:buChar char="•"/>
            </a:pPr>
            <a:r>
              <a:rPr lang="en-US" dirty="0">
                <a:solidFill>
                  <a:srgbClr val="41832D"/>
                </a:solidFill>
                <a:latin typeface="Calibri" pitchFamily="34" charset="0"/>
                <a:cs typeface="Calibri" pitchFamily="34" charset="0"/>
              </a:rPr>
              <a:t>Ensuring that the worker would recognize the different consumer product labels.</a:t>
            </a:r>
          </a:p>
          <a:p>
            <a:pPr marL="285750" indent="-285750">
              <a:buFont typeface="Arial" pitchFamily="34" charset="0"/>
              <a:buChar char="•"/>
            </a:pPr>
            <a:r>
              <a:rPr lang="en-US" dirty="0">
                <a:solidFill>
                  <a:srgbClr val="41832D"/>
                </a:solidFill>
                <a:latin typeface="Calibri" pitchFamily="34" charset="0"/>
                <a:cs typeface="Calibri" pitchFamily="34" charset="0"/>
              </a:rPr>
              <a:t>Ensuring that training is provided for the use, handling, storage and disposal of the consumer product(s).</a:t>
            </a:r>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372360"/>
            <a:ext cx="2206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2" y="4694622"/>
            <a:ext cx="19018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6798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7239001" cy="715962"/>
          </a:xfrm>
        </p:spPr>
        <p:txBody>
          <a:bodyPr>
            <a:normAutofit fontScale="90000"/>
          </a:bodyPr>
          <a:lstStyle/>
          <a:p>
            <a:pPr algn="l"/>
            <a:r>
              <a:rPr lang="en-CA" dirty="0" smtClean="0"/>
              <a:t>WHMIS and Consumer Products</a:t>
            </a:r>
            <a:endParaRPr lang="en-US" dirty="0"/>
          </a:p>
        </p:txBody>
      </p:sp>
      <p:sp>
        <p:nvSpPr>
          <p:cNvPr id="5" name="TextBox 4"/>
          <p:cNvSpPr txBox="1"/>
          <p:nvPr/>
        </p:nvSpPr>
        <p:spPr>
          <a:xfrm>
            <a:off x="609600" y="1238794"/>
            <a:ext cx="7848600" cy="3754874"/>
          </a:xfrm>
          <a:prstGeom prst="rect">
            <a:avLst/>
          </a:prstGeom>
          <a:noFill/>
        </p:spPr>
        <p:txBody>
          <a:bodyPr wrap="square" rtlCol="0">
            <a:spAutoFit/>
          </a:bodyPr>
          <a:lstStyle/>
          <a:p>
            <a:r>
              <a:rPr lang="en-US" sz="2000" b="1" dirty="0">
                <a:solidFill>
                  <a:srgbClr val="41832D"/>
                </a:solidFill>
                <a:latin typeface="Calibri" pitchFamily="34" charset="0"/>
                <a:cs typeface="Calibri" pitchFamily="34" charset="0"/>
              </a:rPr>
              <a:t>Partial exemption of WHMIS </a:t>
            </a:r>
            <a:r>
              <a:rPr lang="en-US" dirty="0">
                <a:solidFill>
                  <a:srgbClr val="41832D"/>
                </a:solidFill>
                <a:latin typeface="Calibri" pitchFamily="34" charset="0"/>
                <a:cs typeface="Calibri" pitchFamily="34" charset="0"/>
              </a:rPr>
              <a:t>applies to the following conditions:</a:t>
            </a:r>
          </a:p>
          <a:p>
            <a:endParaRPr lang="en-US" dirty="0">
              <a:solidFill>
                <a:srgbClr val="41832D"/>
              </a:solidFill>
              <a:latin typeface="Calibri" pitchFamily="34" charset="0"/>
              <a:cs typeface="Calibri" pitchFamily="34" charset="0"/>
            </a:endParaRPr>
          </a:p>
          <a:p>
            <a:pPr marL="342900" indent="-342900">
              <a:spcAft>
                <a:spcPts val="600"/>
              </a:spcAft>
              <a:buFont typeface="+mj-lt"/>
              <a:buAutoNum type="arabicPeriod"/>
            </a:pPr>
            <a:r>
              <a:rPr lang="en-US" dirty="0">
                <a:solidFill>
                  <a:srgbClr val="41832D"/>
                </a:solidFill>
                <a:latin typeface="Calibri" pitchFamily="34" charset="0"/>
                <a:cs typeface="Calibri" pitchFamily="34" charset="0"/>
              </a:rPr>
              <a:t>The product must be packaged in a size normally available to consumers in a retail outlet.</a:t>
            </a:r>
          </a:p>
          <a:p>
            <a:pPr marL="342900" indent="-342900">
              <a:spcAft>
                <a:spcPts val="600"/>
              </a:spcAft>
              <a:buFont typeface="+mj-lt"/>
              <a:buAutoNum type="arabicPeriod"/>
            </a:pPr>
            <a:r>
              <a:rPr lang="en-US" dirty="0">
                <a:solidFill>
                  <a:srgbClr val="41832D"/>
                </a:solidFill>
                <a:latin typeface="Calibri" pitchFamily="34" charset="0"/>
                <a:cs typeface="Calibri" pitchFamily="34" charset="0"/>
              </a:rPr>
              <a:t>The product must be available to the general public; wholesale outlets are not considered to be available to the public.</a:t>
            </a:r>
          </a:p>
          <a:p>
            <a:pPr marL="342900" indent="-342900">
              <a:spcAft>
                <a:spcPts val="600"/>
              </a:spcAft>
              <a:buFont typeface="+mj-lt"/>
              <a:buAutoNum type="arabicPeriod"/>
            </a:pPr>
            <a:r>
              <a:rPr lang="en-US" dirty="0">
                <a:solidFill>
                  <a:srgbClr val="41832D"/>
                </a:solidFill>
                <a:latin typeface="Calibri" pitchFamily="34" charset="0"/>
                <a:cs typeface="Calibri" pitchFamily="34" charset="0"/>
              </a:rPr>
              <a:t>The product must be </a:t>
            </a:r>
            <a:r>
              <a:rPr lang="en-US" dirty="0" err="1" smtClean="0">
                <a:solidFill>
                  <a:srgbClr val="41832D"/>
                </a:solidFill>
                <a:latin typeface="Calibri" pitchFamily="34" charset="0"/>
                <a:cs typeface="Calibri" pitchFamily="34" charset="0"/>
              </a:rPr>
              <a:t>labelled</a:t>
            </a:r>
            <a:r>
              <a:rPr lang="en-US" dirty="0" smtClean="0">
                <a:solidFill>
                  <a:srgbClr val="41832D"/>
                </a:solidFill>
                <a:latin typeface="Calibri" pitchFamily="34" charset="0"/>
                <a:cs typeface="Calibri" pitchFamily="34" charset="0"/>
              </a:rPr>
              <a:t> </a:t>
            </a:r>
            <a:r>
              <a:rPr lang="en-US" dirty="0">
                <a:solidFill>
                  <a:srgbClr val="41832D"/>
                </a:solidFill>
                <a:latin typeface="Calibri" pitchFamily="34" charset="0"/>
                <a:cs typeface="Calibri" pitchFamily="34" charset="0"/>
              </a:rPr>
              <a:t>to comply with the requirements for hazardous consumer products.</a:t>
            </a:r>
          </a:p>
          <a:p>
            <a:pPr marL="342900" indent="-342900">
              <a:spcAft>
                <a:spcPts val="600"/>
              </a:spcAft>
              <a:buFont typeface="+mj-lt"/>
              <a:buAutoNum type="arabicPeriod"/>
            </a:pPr>
            <a:r>
              <a:rPr lang="en-US" dirty="0">
                <a:solidFill>
                  <a:srgbClr val="41832D"/>
                </a:solidFill>
                <a:latin typeface="Calibri" pitchFamily="34" charset="0"/>
                <a:cs typeface="Calibri" pitchFamily="34" charset="0"/>
              </a:rPr>
              <a:t>Health and safety precautions must still be taken.</a:t>
            </a:r>
          </a:p>
          <a:p>
            <a:pPr marL="342900" indent="-342900">
              <a:spcAft>
                <a:spcPts val="600"/>
              </a:spcAft>
              <a:buFont typeface="+mj-lt"/>
              <a:buAutoNum type="arabicPeriod"/>
            </a:pPr>
            <a:r>
              <a:rPr lang="en-US" dirty="0">
                <a:solidFill>
                  <a:srgbClr val="41832D"/>
                </a:solidFill>
                <a:latin typeface="Calibri" pitchFamily="34" charset="0"/>
                <a:cs typeface="Calibri" pitchFamily="34" charset="0"/>
              </a:rPr>
              <a:t>The employer’s training obligations apply to  </a:t>
            </a:r>
            <a:r>
              <a:rPr lang="en-US" dirty="0" smtClean="0">
                <a:solidFill>
                  <a:srgbClr val="41832D"/>
                </a:solidFill>
                <a:latin typeface="Calibri" pitchFamily="34" charset="0"/>
                <a:cs typeface="Calibri" pitchFamily="34" charset="0"/>
              </a:rPr>
              <a:t>                                                      any </a:t>
            </a:r>
            <a:r>
              <a:rPr lang="en-US" dirty="0">
                <a:solidFill>
                  <a:srgbClr val="41832D"/>
                </a:solidFill>
                <a:latin typeface="Calibri" pitchFamily="34" charset="0"/>
                <a:cs typeface="Calibri" pitchFamily="34" charset="0"/>
              </a:rPr>
              <a:t>consumer product containing controlled </a:t>
            </a:r>
            <a:r>
              <a:rPr lang="en-US" dirty="0" smtClean="0">
                <a:solidFill>
                  <a:srgbClr val="41832D"/>
                </a:solidFill>
                <a:latin typeface="Calibri" pitchFamily="34" charset="0"/>
                <a:cs typeface="Calibri" pitchFamily="34" charset="0"/>
              </a:rPr>
              <a:t>                                                   substances </a:t>
            </a:r>
            <a:r>
              <a:rPr lang="en-US" dirty="0">
                <a:solidFill>
                  <a:srgbClr val="41832D"/>
                </a:solidFill>
                <a:latin typeface="Calibri" pitchFamily="34" charset="0"/>
                <a:cs typeface="Calibri" pitchFamily="34" charset="0"/>
              </a:rPr>
              <a:t>used in a workplace.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86236"/>
            <a:ext cx="3140075"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6984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398" y="76200"/>
            <a:ext cx="7239001" cy="715962"/>
          </a:xfrm>
        </p:spPr>
        <p:txBody>
          <a:bodyPr>
            <a:normAutofit fontScale="90000"/>
          </a:bodyPr>
          <a:lstStyle/>
          <a:p>
            <a:pPr algn="l"/>
            <a:r>
              <a:rPr lang="en-CA" dirty="0" smtClean="0"/>
              <a:t>WHMIS and Consumer Products</a:t>
            </a:r>
            <a:endParaRPr lang="en-US" dirty="0"/>
          </a:p>
        </p:txBody>
      </p:sp>
      <p:sp>
        <p:nvSpPr>
          <p:cNvPr id="5" name="TextBox 4"/>
          <p:cNvSpPr txBox="1"/>
          <p:nvPr/>
        </p:nvSpPr>
        <p:spPr>
          <a:xfrm>
            <a:off x="762000" y="1238794"/>
            <a:ext cx="5867400" cy="4862870"/>
          </a:xfrm>
          <a:prstGeom prst="rect">
            <a:avLst/>
          </a:prstGeom>
          <a:noFill/>
        </p:spPr>
        <p:txBody>
          <a:bodyPr wrap="square" rtlCol="0">
            <a:spAutoFit/>
          </a:bodyPr>
          <a:lstStyle/>
          <a:p>
            <a:r>
              <a:rPr lang="en-US" sz="2000" b="1" dirty="0">
                <a:solidFill>
                  <a:srgbClr val="41832D"/>
                </a:solidFill>
                <a:latin typeface="Calibri" pitchFamily="34" charset="0"/>
                <a:cs typeface="Calibri" pitchFamily="34" charset="0"/>
              </a:rPr>
              <a:t>Labels on consumer products </a:t>
            </a:r>
            <a:r>
              <a:rPr lang="en-US" sz="2000" dirty="0">
                <a:solidFill>
                  <a:srgbClr val="41832D"/>
                </a:solidFill>
                <a:latin typeface="Calibri" pitchFamily="34" charset="0"/>
                <a:cs typeface="Calibri" pitchFamily="34" charset="0"/>
              </a:rPr>
              <a:t>must appear in both English and French. </a:t>
            </a:r>
          </a:p>
          <a:p>
            <a:r>
              <a:rPr lang="en-US" sz="2000" dirty="0">
                <a:solidFill>
                  <a:srgbClr val="41832D"/>
                </a:solidFill>
                <a:latin typeface="Calibri" pitchFamily="34" charset="0"/>
                <a:cs typeface="Calibri" pitchFamily="34" charset="0"/>
              </a:rPr>
              <a:t>Hazard information must be clearly separated from the rest of the container by a border.</a:t>
            </a:r>
          </a:p>
          <a:p>
            <a:r>
              <a:rPr lang="en-US" sz="2000" dirty="0">
                <a:solidFill>
                  <a:srgbClr val="41832D"/>
                </a:solidFill>
                <a:latin typeface="Calibri" pitchFamily="34" charset="0"/>
                <a:cs typeface="Calibri" pitchFamily="34" charset="0"/>
              </a:rPr>
              <a:t>Most of the labels on products for consumer use sold in Canada meet the criteria set out for WHMIS workplace labels, namely:</a:t>
            </a:r>
          </a:p>
          <a:p>
            <a:endParaRPr lang="en-US" sz="2000" dirty="0">
              <a:solidFill>
                <a:srgbClr val="41832D"/>
              </a:solidFill>
              <a:latin typeface="Calibri" pitchFamily="34" charset="0"/>
              <a:cs typeface="Calibri" pitchFamily="34" charset="0"/>
            </a:endParaRPr>
          </a:p>
          <a:p>
            <a:pPr marL="457200" indent="-457200">
              <a:spcAft>
                <a:spcPts val="600"/>
              </a:spcAft>
              <a:buFont typeface="+mj-lt"/>
              <a:buAutoNum type="arabicPeriod"/>
            </a:pPr>
            <a:r>
              <a:rPr lang="en-US" sz="2000" dirty="0">
                <a:solidFill>
                  <a:srgbClr val="41832D"/>
                </a:solidFill>
                <a:latin typeface="Calibri" pitchFamily="34" charset="0"/>
                <a:cs typeface="Calibri" pitchFamily="34" charset="0"/>
              </a:rPr>
              <a:t>The product is identified and the supplier / manufacturer’s name and address are included</a:t>
            </a:r>
          </a:p>
          <a:p>
            <a:pPr marL="457200" indent="-457200">
              <a:spcAft>
                <a:spcPts val="600"/>
              </a:spcAft>
              <a:buFont typeface="+mj-lt"/>
              <a:buAutoNum type="arabicPeriod"/>
            </a:pPr>
            <a:r>
              <a:rPr lang="en-US" sz="2000" dirty="0">
                <a:solidFill>
                  <a:srgbClr val="41832D"/>
                </a:solidFill>
                <a:latin typeface="Calibri" pitchFamily="34" charset="0"/>
                <a:cs typeface="Calibri" pitchFamily="34" charset="0"/>
              </a:rPr>
              <a:t>Information is given on the safe handling of the product</a:t>
            </a:r>
          </a:p>
          <a:p>
            <a:pPr marL="457200" indent="-457200">
              <a:spcAft>
                <a:spcPts val="600"/>
              </a:spcAft>
              <a:buFont typeface="+mj-lt"/>
              <a:buAutoNum type="arabicPeriod"/>
            </a:pPr>
            <a:r>
              <a:rPr lang="en-US" sz="2000" dirty="0">
                <a:solidFill>
                  <a:srgbClr val="41832D"/>
                </a:solidFill>
                <a:latin typeface="Calibri" pitchFamily="34" charset="0"/>
                <a:cs typeface="Calibri" pitchFamily="34" charset="0"/>
              </a:rPr>
              <a:t>Safety information is on the label, including: hazard warnings, instructions and directions for First Aid.</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41863"/>
            <a:ext cx="25844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4019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533398" y="76200"/>
            <a:ext cx="7239001" cy="715962"/>
          </a:xfrm>
        </p:spPr>
        <p:txBody>
          <a:bodyPr>
            <a:noAutofit/>
          </a:bodyPr>
          <a:lstStyle/>
          <a:p>
            <a:pPr algn="l"/>
            <a:r>
              <a:rPr lang="en-CA" sz="2400" dirty="0" smtClean="0">
                <a:solidFill>
                  <a:schemeClr val="bg1"/>
                </a:solidFill>
              </a:rPr>
              <a:t>Consumer Product Categories and Symbols</a:t>
            </a:r>
            <a:endParaRPr lang="en-US" sz="2400" dirty="0">
              <a:solidFill>
                <a:schemeClr val="bg1"/>
              </a:solidFill>
            </a:endParaRPr>
          </a:p>
        </p:txBody>
      </p:sp>
      <p:sp>
        <p:nvSpPr>
          <p:cNvPr id="11" name="Title 7"/>
          <p:cNvSpPr txBox="1">
            <a:spLocks/>
          </p:cNvSpPr>
          <p:nvPr/>
        </p:nvSpPr>
        <p:spPr>
          <a:xfrm>
            <a:off x="685798" y="228600"/>
            <a:ext cx="7239001" cy="715962"/>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1" kern="1200" cap="none" spc="0">
                <a:ln w="12700">
                  <a:noFill/>
                  <a:prstDash val="solid"/>
                </a:ln>
                <a:solidFill>
                  <a:schemeClr val="accent5">
                    <a:lumMod val="50000"/>
                  </a:schemeClr>
                </a:solidFill>
                <a:effectLst>
                  <a:outerShdw blurRad="41275" dist="20320" dir="1800000" algn="tl" rotWithShape="0">
                    <a:srgbClr val="000000">
                      <a:alpha val="40000"/>
                    </a:srgbClr>
                  </a:outerShdw>
                </a:effectLst>
                <a:latin typeface="+mj-lt"/>
                <a:ea typeface="+mj-ea"/>
                <a:cs typeface="+mj-cs"/>
              </a:defRPr>
            </a:lvl1pPr>
          </a:lstStyle>
          <a:p>
            <a:r>
              <a:rPr lang="en-CA" dirty="0" smtClean="0"/>
              <a:t>WHMIS and Consumer Products</a:t>
            </a:r>
            <a:endParaRPr lang="en-US" dirty="0"/>
          </a:p>
        </p:txBody>
      </p:sp>
      <p:sp>
        <p:nvSpPr>
          <p:cNvPr id="12" name="TextBox 11"/>
          <p:cNvSpPr txBox="1"/>
          <p:nvPr/>
        </p:nvSpPr>
        <p:spPr>
          <a:xfrm>
            <a:off x="1676400" y="1058416"/>
            <a:ext cx="7086600"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CA" sz="1600" b="1" dirty="0">
                <a:latin typeface="Calibri" pitchFamily="34" charset="0"/>
                <a:cs typeface="Calibri" pitchFamily="34" charset="0"/>
              </a:rPr>
              <a:t>Category 1: Toxic or Poisonous Substances</a:t>
            </a:r>
            <a:endParaRPr lang="en-US" sz="1600" dirty="0">
              <a:latin typeface="Calibri" pitchFamily="34" charset="0"/>
              <a:cs typeface="Calibri" pitchFamily="34" charset="0"/>
            </a:endParaRPr>
          </a:p>
          <a:p>
            <a:r>
              <a:rPr lang="en-CA" sz="1600" dirty="0">
                <a:latin typeface="Calibri" pitchFamily="34" charset="0"/>
                <a:cs typeface="Calibri" pitchFamily="34" charset="0"/>
              </a:rPr>
              <a:t>The symbol used for all toxic materials is the skull &amp; crossbones inside an octagonal border. The 8-sided border indicates </a:t>
            </a:r>
            <a:r>
              <a:rPr lang="en-CA" sz="1600" b="1" dirty="0">
                <a:latin typeface="Calibri" pitchFamily="34" charset="0"/>
                <a:cs typeface="Calibri" pitchFamily="34" charset="0"/>
              </a:rPr>
              <a:t>“STOP</a:t>
            </a:r>
            <a:r>
              <a:rPr lang="en-CA" sz="1600" dirty="0">
                <a:latin typeface="Calibri" pitchFamily="34" charset="0"/>
                <a:cs typeface="Calibri" pitchFamily="34" charset="0"/>
              </a:rPr>
              <a:t>” and take precautions listed on the label.</a:t>
            </a:r>
            <a:r>
              <a:rPr lang="en-CA" sz="1600" b="1" dirty="0">
                <a:latin typeface="Calibri" pitchFamily="34" charset="0"/>
                <a:cs typeface="Calibri" pitchFamily="34" charset="0"/>
              </a:rPr>
              <a:t> </a:t>
            </a:r>
            <a:endParaRPr lang="en-US" sz="1600" dirty="0">
              <a:latin typeface="Calibri" pitchFamily="34" charset="0"/>
              <a:cs typeface="Calibri" pitchFamily="34"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43000"/>
            <a:ext cx="969963" cy="908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676400" y="2199382"/>
            <a:ext cx="7086600"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US" sz="1600" b="1" dirty="0">
                <a:latin typeface="Calibri" pitchFamily="34" charset="0"/>
                <a:cs typeface="Calibri" pitchFamily="34" charset="0"/>
              </a:rPr>
              <a:t>Category 2: Corrosive Substances</a:t>
            </a:r>
          </a:p>
          <a:p>
            <a:r>
              <a:rPr lang="en-CA" sz="1600" dirty="0">
                <a:latin typeface="Calibri" pitchFamily="34" charset="0"/>
                <a:cs typeface="Calibri" pitchFamily="34" charset="0"/>
              </a:rPr>
              <a:t>The symbol used for all corrosive materials is the hand skeleton inside an octagonal border. The 8-sided border indicates </a:t>
            </a:r>
            <a:r>
              <a:rPr lang="en-CA" sz="1600" b="1" dirty="0">
                <a:latin typeface="Calibri" pitchFamily="34" charset="0"/>
                <a:cs typeface="Calibri" pitchFamily="34" charset="0"/>
              </a:rPr>
              <a:t>“STOP” </a:t>
            </a:r>
            <a:r>
              <a:rPr lang="en-CA" sz="1600" dirty="0">
                <a:latin typeface="Calibri" pitchFamily="34" charset="0"/>
                <a:cs typeface="Calibri" pitchFamily="34" charset="0"/>
              </a:rPr>
              <a:t>and take precautions listed on the </a:t>
            </a:r>
            <a:r>
              <a:rPr lang="en-CA" sz="1600" dirty="0" smtClean="0">
                <a:latin typeface="Calibri" pitchFamily="34" charset="0"/>
                <a:cs typeface="Calibri" pitchFamily="34" charset="0"/>
              </a:rPr>
              <a:t>label.</a:t>
            </a:r>
            <a:endParaRPr lang="en-US" sz="1600" dirty="0">
              <a:latin typeface="Calibri" pitchFamily="34" charset="0"/>
              <a:cs typeface="Calibri" pitchFamily="34" charset="0"/>
            </a:endParaRPr>
          </a:p>
        </p:txBody>
      </p:sp>
      <p:sp>
        <p:nvSpPr>
          <p:cNvPr id="15" name="TextBox 14"/>
          <p:cNvSpPr txBox="1"/>
          <p:nvPr/>
        </p:nvSpPr>
        <p:spPr>
          <a:xfrm>
            <a:off x="1676400" y="3360003"/>
            <a:ext cx="70866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CA" sz="1600" b="1" dirty="0">
                <a:latin typeface="Calibri" pitchFamily="34" charset="0"/>
                <a:cs typeface="Calibri" pitchFamily="34" charset="0"/>
              </a:rPr>
              <a:t>Category 3: Flammable substances</a:t>
            </a:r>
            <a:endParaRPr lang="en-US" sz="1600" dirty="0">
              <a:latin typeface="Calibri" pitchFamily="34" charset="0"/>
              <a:cs typeface="Calibri" pitchFamily="34" charset="0"/>
            </a:endParaRPr>
          </a:p>
          <a:p>
            <a:r>
              <a:rPr lang="en-CA" sz="1600" dirty="0">
                <a:latin typeface="Calibri" pitchFamily="34" charset="0"/>
                <a:cs typeface="Calibri" pitchFamily="34" charset="0"/>
              </a:rPr>
              <a:t>The symbol used for all flammable materials is a flame inside an octagonal border. The 8-sided border indicated “STOP” and take precautions listed on the label.</a:t>
            </a:r>
            <a:r>
              <a:rPr lang="en-CA" sz="1600" b="1" dirty="0">
                <a:latin typeface="Calibri" pitchFamily="34" charset="0"/>
                <a:cs typeface="Calibri" pitchFamily="34" charset="0"/>
              </a:rPr>
              <a:t> </a:t>
            </a:r>
            <a:endParaRPr lang="en-US" sz="1600" dirty="0">
              <a:latin typeface="Calibri" pitchFamily="34" charset="0"/>
              <a:cs typeface="Calibri" pitchFamily="34" charset="0"/>
            </a:endParaRPr>
          </a:p>
        </p:txBody>
      </p:sp>
      <p:sp>
        <p:nvSpPr>
          <p:cNvPr id="16" name="TextBox 15"/>
          <p:cNvSpPr txBox="1"/>
          <p:nvPr/>
        </p:nvSpPr>
        <p:spPr>
          <a:xfrm>
            <a:off x="1676400" y="4267200"/>
            <a:ext cx="70866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CA" sz="1600" b="1" dirty="0">
                <a:latin typeface="Calibri" pitchFamily="34" charset="0"/>
                <a:cs typeface="Calibri" pitchFamily="34" charset="0"/>
              </a:rPr>
              <a:t>Category 4: Quick Skin Bonding Adhesive</a:t>
            </a:r>
          </a:p>
          <a:p>
            <a:r>
              <a:rPr lang="en-CA" sz="1600" dirty="0">
                <a:latin typeface="Calibri" pitchFamily="34" charset="0"/>
                <a:cs typeface="Calibri" pitchFamily="34" charset="0"/>
              </a:rPr>
              <a:t>Labels with specific warnings are required. The glue must be in a child-resistant container or enclosed in a child-resistant outer package. NO SYMBOL REQUIRED</a:t>
            </a:r>
            <a:endParaRPr lang="en-US" sz="1600" dirty="0">
              <a:latin typeface="Calibri" pitchFamily="34" charset="0"/>
              <a:cs typeface="Calibri" pitchFamily="34" charset="0"/>
            </a:endParaRPr>
          </a:p>
        </p:txBody>
      </p:sp>
      <p:sp>
        <p:nvSpPr>
          <p:cNvPr id="17" name="TextBox 16"/>
          <p:cNvSpPr txBox="1"/>
          <p:nvPr/>
        </p:nvSpPr>
        <p:spPr>
          <a:xfrm>
            <a:off x="1676400" y="5181600"/>
            <a:ext cx="7086600"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en-US" sz="1600" b="1" dirty="0">
                <a:latin typeface="Calibri" pitchFamily="34" charset="0"/>
                <a:cs typeface="Calibri" pitchFamily="34" charset="0"/>
              </a:rPr>
              <a:t>Category 5: Pressurized Container</a:t>
            </a:r>
          </a:p>
          <a:p>
            <a:r>
              <a:rPr lang="en-CA" sz="1600" dirty="0">
                <a:latin typeface="Calibri" pitchFamily="34" charset="0"/>
                <a:cs typeface="Calibri" pitchFamily="34" charset="0"/>
              </a:rPr>
              <a:t>The products bearing this symbol either contain a liquid or gas under pressure. Consumer products bearing this symbol will  include aerosol cans. The symbol used for all pressurized containers is an exploding image in a triangle or</a:t>
            </a:r>
            <a:r>
              <a:rPr lang="en-CA" sz="1600" b="1" dirty="0">
                <a:latin typeface="Calibri" pitchFamily="34" charset="0"/>
                <a:cs typeface="Calibri" pitchFamily="34" charset="0"/>
              </a:rPr>
              <a:t> “WARNING”. </a:t>
            </a:r>
            <a:r>
              <a:rPr lang="en-CA" sz="1600" dirty="0">
                <a:latin typeface="Calibri" pitchFamily="34" charset="0"/>
                <a:cs typeface="Calibri" pitchFamily="34" charset="0"/>
              </a:rPr>
              <a:t>Label with specific warnings is required.</a:t>
            </a:r>
            <a:endParaRPr lang="en-US" sz="1600" dirty="0">
              <a:latin typeface="Calibri" pitchFamily="34" charset="0"/>
              <a:cs typeface="Calibri" pitchFamily="34" charset="0"/>
            </a:endParaRP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6" y="2209800"/>
            <a:ext cx="1042987" cy="8588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42" y="3212852"/>
            <a:ext cx="1085850" cy="9509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clrChange>
              <a:clrFrom>
                <a:srgbClr val="FFFFFF"/>
              </a:clrFrom>
              <a:clrTo>
                <a:srgbClr val="FFFFFF">
                  <a:alpha val="0"/>
                </a:srgbClr>
              </a:clrTo>
            </a:clrChange>
            <a:duotone>
              <a:prstClr val="black"/>
              <a:schemeClr val="bg1">
                <a:lumMod val="85000"/>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2446" y="5367288"/>
            <a:ext cx="1146175" cy="10906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2446" y="4495800"/>
            <a:ext cx="1167946" cy="523220"/>
          </a:xfrm>
          <a:prstGeom prst="rect">
            <a:avLst/>
          </a:prstGeom>
          <a:noFill/>
        </p:spPr>
        <p:txBody>
          <a:bodyPr wrap="square" rtlCol="0">
            <a:spAutoFit/>
          </a:bodyPr>
          <a:lstStyle/>
          <a:p>
            <a:r>
              <a:rPr lang="en-CA" sz="1400" dirty="0">
                <a:latin typeface="Calibri" pitchFamily="34" charset="0"/>
                <a:cs typeface="Calibri" pitchFamily="34" charset="0"/>
              </a:rPr>
              <a:t>NO SYMBOL </a:t>
            </a:r>
            <a:r>
              <a:rPr lang="en-CA" sz="1400" dirty="0" smtClean="0">
                <a:latin typeface="Calibri" pitchFamily="34" charset="0"/>
                <a:cs typeface="Calibri" pitchFamily="34" charset="0"/>
              </a:rPr>
              <a:t>REQUIRED</a:t>
            </a:r>
            <a:endParaRPr lang="en-US" dirty="0"/>
          </a:p>
        </p:txBody>
      </p:sp>
    </p:spTree>
    <p:extLst>
      <p:ext uri="{BB962C8B-B14F-4D97-AF65-F5344CB8AC3E}">
        <p14:creationId xmlns:p14="http://schemas.microsoft.com/office/powerpoint/2010/main" val="390669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6038"/>
            <a:ext cx="9144000" cy="715962"/>
          </a:xfrm>
        </p:spPr>
        <p:txBody>
          <a:bodyPr>
            <a:noAutofit/>
          </a:bodyPr>
          <a:lstStyle/>
          <a:p>
            <a:r>
              <a:rPr lang="en-US" sz="2800" dirty="0" smtClean="0"/>
              <a:t>Federal &amp; Provincial/Territorial WHMIS Legislation</a:t>
            </a:r>
            <a:endParaRPr lang="en-US" sz="2800" dirty="0"/>
          </a:p>
        </p:txBody>
      </p:sp>
      <p:sp>
        <p:nvSpPr>
          <p:cNvPr id="8" name="Text Placeholder 7"/>
          <p:cNvSpPr>
            <a:spLocks noGrp="1"/>
          </p:cNvSpPr>
          <p:nvPr>
            <p:ph type="body" sz="quarter" idx="13"/>
          </p:nvPr>
        </p:nvSpPr>
        <p:spPr>
          <a:xfrm>
            <a:off x="672078" y="1066800"/>
            <a:ext cx="8001000" cy="838200"/>
          </a:xfrm>
        </p:spPr>
        <p:txBody>
          <a:bodyPr>
            <a:noAutofit/>
          </a:bodyPr>
          <a:lstStyle/>
          <a:p>
            <a:pPr algn="l"/>
            <a:r>
              <a:rPr lang="en-CA" sz="2000" dirty="0">
                <a:solidFill>
                  <a:srgbClr val="28511B"/>
                </a:solidFill>
                <a:latin typeface="Calibri" pitchFamily="34" charset="0"/>
                <a:cs typeface="Calibri" pitchFamily="34" charset="0"/>
              </a:rPr>
              <a:t>The Federal WHMIS legislation came into effect on October 30, 1988 under the </a:t>
            </a:r>
            <a:r>
              <a:rPr lang="en-CA" sz="2000" i="1" dirty="0">
                <a:solidFill>
                  <a:srgbClr val="28511B"/>
                </a:solidFill>
                <a:latin typeface="Calibri" pitchFamily="34" charset="0"/>
                <a:cs typeface="Calibri" pitchFamily="34" charset="0"/>
              </a:rPr>
              <a:t>Hazardous Products Act</a:t>
            </a:r>
            <a:r>
              <a:rPr lang="en-CA" sz="2000" dirty="0">
                <a:solidFill>
                  <a:srgbClr val="28511B"/>
                </a:solidFill>
                <a:latin typeface="Calibri" pitchFamily="34" charset="0"/>
                <a:cs typeface="Calibri" pitchFamily="34" charset="0"/>
              </a:rPr>
              <a:t> and four other pieces of federal legislation.</a:t>
            </a:r>
          </a:p>
        </p:txBody>
      </p:sp>
      <p:sp>
        <p:nvSpPr>
          <p:cNvPr id="6" name="Text Placeholder 5"/>
          <p:cNvSpPr>
            <a:spLocks noGrp="1"/>
          </p:cNvSpPr>
          <p:nvPr>
            <p:ph type="body" sz="quarter" idx="16"/>
          </p:nvPr>
        </p:nvSpPr>
        <p:spPr>
          <a:xfrm>
            <a:off x="1458656" y="1800933"/>
            <a:ext cx="7380544" cy="2678628"/>
          </a:xfrm>
        </p:spPr>
        <p:txBody>
          <a:bodyPr>
            <a:normAutofit fontScale="85000" lnSpcReduction="10000"/>
          </a:bodyPr>
          <a:lstStyle/>
          <a:p>
            <a:pPr marL="514350" indent="-457200">
              <a:lnSpc>
                <a:spcPct val="200000"/>
              </a:lnSpc>
              <a:buFont typeface="+mj-lt"/>
              <a:buAutoNum type="arabicPeriod"/>
            </a:pPr>
            <a:r>
              <a:rPr lang="en-CA" sz="2400" i="1" dirty="0" smtClean="0">
                <a:solidFill>
                  <a:srgbClr val="28511B"/>
                </a:solidFill>
                <a:latin typeface="Calibri" pitchFamily="34" charset="0"/>
                <a:cs typeface="Calibri" pitchFamily="34" charset="0"/>
              </a:rPr>
              <a:t>Controlled</a:t>
            </a:r>
            <a:r>
              <a:rPr lang="en-CA" sz="2000" i="1" dirty="0" smtClean="0">
                <a:solidFill>
                  <a:srgbClr val="28511B"/>
                </a:solidFill>
                <a:latin typeface="Calibri" pitchFamily="34" charset="0"/>
                <a:cs typeface="Calibri" pitchFamily="34" charset="0"/>
              </a:rPr>
              <a:t> </a:t>
            </a:r>
            <a:r>
              <a:rPr lang="en-CA" sz="2400" i="1" dirty="0" smtClean="0">
                <a:solidFill>
                  <a:srgbClr val="28511B"/>
                </a:solidFill>
                <a:latin typeface="Calibri" pitchFamily="34" charset="0"/>
                <a:cs typeface="Calibri" pitchFamily="34" charset="0"/>
              </a:rPr>
              <a:t>Products</a:t>
            </a:r>
            <a:endParaRPr lang="en-CA" sz="2000" i="1" dirty="0" smtClean="0">
              <a:solidFill>
                <a:srgbClr val="28511B"/>
              </a:solidFill>
              <a:latin typeface="Calibri" pitchFamily="34" charset="0"/>
              <a:cs typeface="Calibri" pitchFamily="34" charset="0"/>
            </a:endParaRPr>
          </a:p>
          <a:p>
            <a:pPr marL="514350" indent="-457200">
              <a:lnSpc>
                <a:spcPct val="200000"/>
              </a:lnSpc>
              <a:buFont typeface="+mj-lt"/>
              <a:buAutoNum type="arabicPeriod"/>
            </a:pPr>
            <a:r>
              <a:rPr lang="en-CA" sz="2400" i="1" dirty="0" smtClean="0">
                <a:solidFill>
                  <a:srgbClr val="28511B"/>
                </a:solidFill>
                <a:latin typeface="Calibri" pitchFamily="34" charset="0"/>
                <a:cs typeface="Calibri" pitchFamily="34" charset="0"/>
              </a:rPr>
              <a:t>Ingredient </a:t>
            </a:r>
            <a:r>
              <a:rPr lang="en-CA" sz="2400" i="1" dirty="0">
                <a:solidFill>
                  <a:srgbClr val="28511B"/>
                </a:solidFill>
                <a:latin typeface="Calibri" pitchFamily="34" charset="0"/>
                <a:cs typeface="Calibri" pitchFamily="34" charset="0"/>
              </a:rPr>
              <a:t>Disclosure List</a:t>
            </a:r>
            <a:endParaRPr lang="en-US" sz="2400" i="1" dirty="0">
              <a:solidFill>
                <a:srgbClr val="28511B"/>
              </a:solidFill>
              <a:latin typeface="Calibri" pitchFamily="34" charset="0"/>
              <a:cs typeface="Calibri" pitchFamily="34" charset="0"/>
            </a:endParaRPr>
          </a:p>
          <a:p>
            <a:pPr marL="514350" indent="-457200">
              <a:lnSpc>
                <a:spcPct val="200000"/>
              </a:lnSpc>
              <a:buFont typeface="+mj-lt"/>
              <a:buAutoNum type="arabicPeriod"/>
            </a:pPr>
            <a:r>
              <a:rPr lang="en-CA" sz="2400" i="1" dirty="0">
                <a:solidFill>
                  <a:srgbClr val="28511B"/>
                </a:solidFill>
                <a:latin typeface="Calibri" pitchFamily="34" charset="0"/>
                <a:cs typeface="Calibri" pitchFamily="34" charset="0"/>
              </a:rPr>
              <a:t>Hazardous Materials Information Review Act</a:t>
            </a:r>
            <a:endParaRPr lang="en-US" sz="2400" i="1" dirty="0">
              <a:solidFill>
                <a:srgbClr val="28511B"/>
              </a:solidFill>
              <a:latin typeface="Calibri" pitchFamily="34" charset="0"/>
              <a:cs typeface="Calibri" pitchFamily="34" charset="0"/>
            </a:endParaRPr>
          </a:p>
          <a:p>
            <a:pPr marL="514350" indent="-457200">
              <a:lnSpc>
                <a:spcPct val="200000"/>
              </a:lnSpc>
              <a:buFont typeface="+mj-lt"/>
              <a:buAutoNum type="arabicPeriod"/>
            </a:pPr>
            <a:r>
              <a:rPr lang="en-CA" sz="2400" i="1" dirty="0">
                <a:solidFill>
                  <a:srgbClr val="28511B"/>
                </a:solidFill>
                <a:latin typeface="Calibri" pitchFamily="34" charset="0"/>
                <a:cs typeface="Calibri" pitchFamily="34" charset="0"/>
              </a:rPr>
              <a:t>Hazardous Materials Information Review Regulations</a:t>
            </a:r>
            <a:endParaRPr lang="en-US" sz="2400" i="1" dirty="0">
              <a:solidFill>
                <a:srgbClr val="28511B"/>
              </a:solidFill>
              <a:latin typeface="Calibri" pitchFamily="34" charset="0"/>
              <a:cs typeface="Calibri" pitchFamily="34" charset="0"/>
            </a:endParaRPr>
          </a:p>
          <a:p>
            <a:endParaRPr lang="en-US" i="1" dirty="0">
              <a:solidFill>
                <a:srgbClr val="28511B"/>
              </a:solidFill>
              <a:latin typeface="Calibri" pitchFamily="34" charset="0"/>
              <a:cs typeface="Calibri" pitchFamily="34" charset="0"/>
            </a:endParaRPr>
          </a:p>
        </p:txBody>
      </p:sp>
      <p:sp>
        <p:nvSpPr>
          <p:cNvPr id="9" name="TextBox 8"/>
          <p:cNvSpPr txBox="1"/>
          <p:nvPr/>
        </p:nvSpPr>
        <p:spPr>
          <a:xfrm>
            <a:off x="406088" y="4479561"/>
            <a:ext cx="8229600" cy="1908215"/>
          </a:xfrm>
          <a:prstGeom prst="rect">
            <a:avLst/>
          </a:prstGeom>
          <a:noFill/>
        </p:spPr>
        <p:txBody>
          <a:bodyPr wrap="square" rtlCol="0">
            <a:spAutoFit/>
          </a:bodyPr>
          <a:lstStyle/>
          <a:p>
            <a:r>
              <a:rPr lang="en-CA" sz="2000" dirty="0">
                <a:solidFill>
                  <a:srgbClr val="28511B"/>
                </a:solidFill>
                <a:latin typeface="Calibri" pitchFamily="34" charset="0"/>
                <a:cs typeface="Calibri" pitchFamily="34" charset="0"/>
              </a:rPr>
              <a:t>WHMIS came into effect in Ontario on October 31, 1988 as a Regulation under the </a:t>
            </a:r>
            <a:r>
              <a:rPr lang="en-CA" sz="2000" i="1" dirty="0">
                <a:solidFill>
                  <a:srgbClr val="28511B"/>
                </a:solidFill>
                <a:latin typeface="Calibri" pitchFamily="34" charset="0"/>
                <a:cs typeface="Calibri" pitchFamily="34" charset="0"/>
              </a:rPr>
              <a:t>Occupational Health and Safety Act </a:t>
            </a:r>
            <a:r>
              <a:rPr lang="en-CA" sz="2000" dirty="0">
                <a:solidFill>
                  <a:srgbClr val="28511B"/>
                </a:solidFill>
                <a:latin typeface="Calibri" pitchFamily="34" charset="0"/>
                <a:cs typeface="Calibri" pitchFamily="34" charset="0"/>
              </a:rPr>
              <a:t>(OSHA). In Ontario, the WHMIS Regulation applies to all workplaces that are covered by the OHSA and is enforced by the Ministry of Labour. The federal workplaces are inspected by Labour Canada, which enforces WHMIS under its jurisdiction.</a:t>
            </a:r>
            <a:endParaRPr lang="en-US" sz="2000" dirty="0">
              <a:solidFill>
                <a:srgbClr val="28511B"/>
              </a:solidFill>
              <a:latin typeface="Calibri" pitchFamily="34" charset="0"/>
              <a:cs typeface="Calibri" pitchFamily="34" charset="0"/>
            </a:endParaRPr>
          </a:p>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42906">
            <a:off x="667797" y="2456403"/>
            <a:ext cx="83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56" y="3380782"/>
            <a:ext cx="774700" cy="50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12" y="3916202"/>
            <a:ext cx="751144" cy="563359"/>
          </a:xfrm>
          <a:prstGeom prst="rect">
            <a:avLst/>
          </a:prstGeom>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98128" y="1763319"/>
            <a:ext cx="569912" cy="75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743082" y="3276600"/>
            <a:ext cx="2094921" cy="2666999"/>
          </a:xfrm>
        </p:spPr>
        <p:txBody>
          <a:bodyPr>
            <a:normAutofit/>
          </a:bodyPr>
          <a:lstStyle/>
          <a:p>
            <a:pPr lvl="0">
              <a:lnSpc>
                <a:spcPct val="100000"/>
              </a:lnSpc>
              <a:buClr>
                <a:srgbClr val="1F497D"/>
              </a:buClr>
            </a:pPr>
            <a:r>
              <a:rPr lang="en-CA" sz="2000" b="1" dirty="0">
                <a:solidFill>
                  <a:prstClr val="black"/>
                </a:solidFill>
                <a:latin typeface="Calibri"/>
              </a:rPr>
              <a:t>WHMIS Labels: </a:t>
            </a:r>
            <a:r>
              <a:rPr lang="en-CA" sz="1600" dirty="0">
                <a:solidFill>
                  <a:prstClr val="black"/>
                </a:solidFill>
                <a:latin typeface="Calibri"/>
              </a:rPr>
              <a:t>Labels on controlled products alert workers to the identity of the product, hazards, and precautionary measures.</a:t>
            </a:r>
          </a:p>
        </p:txBody>
      </p:sp>
      <p:sp>
        <p:nvSpPr>
          <p:cNvPr id="10" name="Content Placeholder 9"/>
          <p:cNvSpPr>
            <a:spLocks noGrp="1"/>
          </p:cNvSpPr>
          <p:nvPr>
            <p:ph sz="half" idx="2"/>
          </p:nvPr>
        </p:nvSpPr>
        <p:spPr>
          <a:xfrm>
            <a:off x="2895600" y="3276600"/>
            <a:ext cx="2242104" cy="2666999"/>
          </a:xfrm>
        </p:spPr>
        <p:txBody>
          <a:bodyPr>
            <a:normAutofit/>
          </a:bodyPr>
          <a:lstStyle/>
          <a:p>
            <a:pPr lvl="0">
              <a:lnSpc>
                <a:spcPct val="100000"/>
              </a:lnSpc>
              <a:spcBef>
                <a:spcPts val="0"/>
              </a:spcBef>
            </a:pPr>
            <a:r>
              <a:rPr lang="en-CA" sz="2000" b="1" dirty="0">
                <a:solidFill>
                  <a:prstClr val="black"/>
                </a:solidFill>
                <a:latin typeface="Calibri"/>
              </a:rPr>
              <a:t>Material Safety Data Sheets (MSDS): </a:t>
            </a:r>
            <a:r>
              <a:rPr lang="en-CA" sz="1600" dirty="0">
                <a:solidFill>
                  <a:prstClr val="black"/>
                </a:solidFill>
                <a:latin typeface="Calibri"/>
              </a:rPr>
              <a:t>Technical bulletins provide detailed hazard and precautionary information.</a:t>
            </a:r>
          </a:p>
        </p:txBody>
      </p:sp>
      <p:sp>
        <p:nvSpPr>
          <p:cNvPr id="12" name="Content Placeholder 11"/>
          <p:cNvSpPr>
            <a:spLocks noGrp="1"/>
          </p:cNvSpPr>
          <p:nvPr>
            <p:ph sz="half" idx="14"/>
          </p:nvPr>
        </p:nvSpPr>
        <p:spPr>
          <a:xfrm>
            <a:off x="5202417" y="3276600"/>
            <a:ext cx="3276600" cy="2971800"/>
          </a:xfrm>
        </p:spPr>
        <p:txBody>
          <a:bodyPr>
            <a:normAutofit fontScale="77500" lnSpcReduction="20000"/>
          </a:bodyPr>
          <a:lstStyle/>
          <a:p>
            <a:pPr lvl="0">
              <a:lnSpc>
                <a:spcPct val="120000"/>
              </a:lnSpc>
              <a:spcBef>
                <a:spcPts val="0"/>
              </a:spcBef>
            </a:pPr>
            <a:r>
              <a:rPr lang="en-CA" sz="2600" b="1" dirty="0">
                <a:solidFill>
                  <a:prstClr val="black"/>
                </a:solidFill>
                <a:latin typeface="Calibri"/>
              </a:rPr>
              <a:t>WHMIS Education and Training: </a:t>
            </a:r>
            <a:r>
              <a:rPr lang="en-CA" sz="2100" dirty="0">
                <a:solidFill>
                  <a:prstClr val="black"/>
                </a:solidFill>
                <a:latin typeface="Calibri"/>
              </a:rPr>
              <a:t>The employer provides education and training for workers so that they can work safely with and near controlled products. Workers need to know how WHMIS works, the hazards of controlled products in their workplace, and the safe work procedures they must follow</a:t>
            </a:r>
            <a:r>
              <a:rPr lang="en-CA" sz="2100" dirty="0" smtClean="0">
                <a:solidFill>
                  <a:prstClr val="black"/>
                </a:solidFill>
                <a:latin typeface="Calibri"/>
              </a:rPr>
              <a:t>.</a:t>
            </a:r>
            <a:endParaRPr lang="en-US" dirty="0">
              <a:solidFill>
                <a:schemeClr val="accent5">
                  <a:lumMod val="50000"/>
                </a:schemeClr>
              </a:solidFill>
            </a:endParaRPr>
          </a:p>
        </p:txBody>
      </p:sp>
      <p:sp>
        <p:nvSpPr>
          <p:cNvPr id="8" name="Title 7"/>
          <p:cNvSpPr>
            <a:spLocks noGrp="1"/>
          </p:cNvSpPr>
          <p:nvPr>
            <p:ph type="title"/>
          </p:nvPr>
        </p:nvSpPr>
        <p:spPr/>
        <p:txBody>
          <a:bodyPr/>
          <a:lstStyle/>
          <a:p>
            <a:r>
              <a:rPr lang="en-CA" dirty="0"/>
              <a:t>3 Basic Elements of WHMIS</a:t>
            </a:r>
            <a:endParaRPr lang="en-US" dirty="0"/>
          </a:p>
        </p:txBody>
      </p:sp>
      <p:sp>
        <p:nvSpPr>
          <p:cNvPr id="21" name="Right Arrow 20"/>
          <p:cNvSpPr/>
          <p:nvPr/>
        </p:nvSpPr>
        <p:spPr>
          <a:xfrm>
            <a:off x="2609850" y="2438400"/>
            <a:ext cx="571500" cy="457200"/>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4" name="Right Arrow 13"/>
          <p:cNvSpPr/>
          <p:nvPr/>
        </p:nvSpPr>
        <p:spPr>
          <a:xfrm>
            <a:off x="5083227" y="2438400"/>
            <a:ext cx="571500" cy="457200"/>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27434"/>
            <a:ext cx="1143000" cy="151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8" y="1371600"/>
            <a:ext cx="1548193" cy="17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99" y="2135187"/>
            <a:ext cx="1165225"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08824" y="1427371"/>
            <a:ext cx="1920875"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0114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3008313" cy="795337"/>
          </a:xfrm>
        </p:spPr>
        <p:txBody>
          <a:bodyPr>
            <a:normAutofit/>
          </a:bodyPr>
          <a:lstStyle/>
          <a:p>
            <a:r>
              <a:rPr lang="en-CA" sz="2800" dirty="0" smtClean="0">
                <a:solidFill>
                  <a:schemeClr val="bg1"/>
                </a:solidFill>
                <a:latin typeface="Calibri" pitchFamily="34" charset="0"/>
                <a:cs typeface="Calibri" pitchFamily="34" charset="0"/>
              </a:rPr>
              <a:t>WHMIS ELEMENT</a:t>
            </a:r>
            <a:r>
              <a:rPr lang="en-CA" sz="2800" dirty="0" smtClean="0">
                <a:latin typeface="Calibri" pitchFamily="34" charset="0"/>
                <a:cs typeface="Calibri" pitchFamily="34" charset="0"/>
              </a:rPr>
              <a:t>S</a:t>
            </a:r>
            <a:endParaRPr lang="en-US" sz="2800" dirty="0">
              <a:latin typeface="Calibri" pitchFamily="34" charset="0"/>
              <a:cs typeface="Calibri" pitchFamily="34" charset="0"/>
            </a:endParaRPr>
          </a:p>
        </p:txBody>
      </p:sp>
      <p:sp>
        <p:nvSpPr>
          <p:cNvPr id="4" name="Text Placeholder 3"/>
          <p:cNvSpPr>
            <a:spLocks noGrp="1"/>
          </p:cNvSpPr>
          <p:nvPr>
            <p:ph type="body" sz="half" idx="2"/>
          </p:nvPr>
        </p:nvSpPr>
        <p:spPr>
          <a:xfrm>
            <a:off x="533400" y="1600200"/>
            <a:ext cx="3733800" cy="4953000"/>
          </a:xfrm>
        </p:spPr>
        <p:txBody>
          <a:bodyPr>
            <a:normAutofit/>
          </a:bodyPr>
          <a:lstStyle/>
          <a:p>
            <a:r>
              <a:rPr lang="en-US" sz="2000" dirty="0">
                <a:solidFill>
                  <a:schemeClr val="accent5">
                    <a:lumMod val="50000"/>
                  </a:schemeClr>
                </a:solidFill>
                <a:latin typeface="Calibri" pitchFamily="34" charset="0"/>
                <a:cs typeface="Calibri" pitchFamily="34" charset="0"/>
              </a:rPr>
              <a:t>WHMIS controlled products are classified by their hazard. </a:t>
            </a:r>
            <a:endParaRPr lang="en-US" sz="2000" dirty="0" smtClean="0">
              <a:solidFill>
                <a:schemeClr val="accent5">
                  <a:lumMod val="50000"/>
                </a:schemeClr>
              </a:solidFill>
              <a:latin typeface="Calibri" pitchFamily="34" charset="0"/>
              <a:cs typeface="Calibri" pitchFamily="34" charset="0"/>
            </a:endParaRPr>
          </a:p>
          <a:p>
            <a:r>
              <a:rPr lang="en-US" sz="2000" dirty="0" smtClean="0">
                <a:solidFill>
                  <a:schemeClr val="accent5">
                    <a:lumMod val="50000"/>
                  </a:schemeClr>
                </a:solidFill>
                <a:latin typeface="Calibri" pitchFamily="34" charset="0"/>
                <a:cs typeface="Calibri" pitchFamily="34" charset="0"/>
              </a:rPr>
              <a:t>There </a:t>
            </a:r>
            <a:r>
              <a:rPr lang="en-US" sz="2000" dirty="0">
                <a:solidFill>
                  <a:schemeClr val="accent5">
                    <a:lumMod val="50000"/>
                  </a:schemeClr>
                </a:solidFill>
                <a:latin typeface="Calibri" pitchFamily="34" charset="0"/>
                <a:cs typeface="Calibri" pitchFamily="34" charset="0"/>
              </a:rPr>
              <a:t>are six hazard classes and eight hazard symbols that identify the specific hazards (there are three symbols in Class D). </a:t>
            </a:r>
          </a:p>
          <a:p>
            <a:endParaRPr lang="en-US" sz="2000" dirty="0">
              <a:solidFill>
                <a:schemeClr val="accent5">
                  <a:lumMod val="50000"/>
                </a:schemeClr>
              </a:solidFill>
              <a:latin typeface="Calibri" pitchFamily="34" charset="0"/>
              <a:cs typeface="Calibri" pitchFamily="34" charset="0"/>
            </a:endParaRPr>
          </a:p>
          <a:p>
            <a:r>
              <a:rPr lang="en-US" sz="2000" dirty="0">
                <a:solidFill>
                  <a:schemeClr val="accent5">
                    <a:lumMod val="50000"/>
                  </a:schemeClr>
                </a:solidFill>
                <a:latin typeface="Calibri" pitchFamily="34" charset="0"/>
                <a:cs typeface="Calibri" pitchFamily="34" charset="0"/>
              </a:rPr>
              <a:t>The eight hazard symbols identify the specific hazards of controlled products.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819" y="1504013"/>
            <a:ext cx="3663950"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816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63286"/>
            <a:ext cx="4800600" cy="979714"/>
          </a:xfrm>
        </p:spPr>
        <p:txBody>
          <a:bodyPr/>
          <a:lstStyle/>
          <a:p>
            <a:pPr algn="l"/>
            <a:r>
              <a:rPr lang="en-US" sz="2800" dirty="0">
                <a:solidFill>
                  <a:schemeClr val="bg1"/>
                </a:solidFill>
                <a:latin typeface="Calibri" pitchFamily="34" charset="0"/>
                <a:cs typeface="Calibri" pitchFamily="34" charset="0"/>
              </a:rPr>
              <a:t>CLASS A: Compressed Gas</a:t>
            </a:r>
            <a:r>
              <a:rPr lang="en-US" dirty="0"/>
              <a:t/>
            </a:r>
            <a:br>
              <a:rPr lang="en-US" dirty="0"/>
            </a:br>
            <a:endParaRPr lang="en-US" dirty="0"/>
          </a:p>
        </p:txBody>
      </p:sp>
      <p:sp>
        <p:nvSpPr>
          <p:cNvPr id="4" name="Text Placeholder 3"/>
          <p:cNvSpPr>
            <a:spLocks noGrp="1"/>
          </p:cNvSpPr>
          <p:nvPr>
            <p:ph type="body" sz="half" idx="2"/>
          </p:nvPr>
        </p:nvSpPr>
        <p:spPr>
          <a:xfrm>
            <a:off x="609600" y="1447800"/>
            <a:ext cx="3505200" cy="609600"/>
          </a:xfrm>
        </p:spPr>
        <p:txBody>
          <a:bodyPr>
            <a:normAutofit/>
          </a:bodyPr>
          <a:lstStyle/>
          <a:p>
            <a:pPr algn="l"/>
            <a:r>
              <a:rPr lang="en-CA" sz="3200" b="1" dirty="0" smtClean="0">
                <a:latin typeface="Calibri" pitchFamily="34" charset="0"/>
                <a:cs typeface="Calibri" pitchFamily="34" charset="0"/>
              </a:rPr>
              <a:t>Gas under pressure</a:t>
            </a:r>
            <a:endParaRPr lang="en-US" sz="3200" b="1" dirty="0">
              <a:latin typeface="Calibri" pitchFamily="34" charset="0"/>
              <a:cs typeface="Calibri" pitchFamily="34" charset="0"/>
            </a:endParaRPr>
          </a:p>
        </p:txBody>
      </p:sp>
      <p:sp>
        <p:nvSpPr>
          <p:cNvPr id="7" name="TextBox 6"/>
          <p:cNvSpPr txBox="1"/>
          <p:nvPr/>
        </p:nvSpPr>
        <p:spPr>
          <a:xfrm>
            <a:off x="609600" y="2362200"/>
            <a:ext cx="4419600" cy="1077218"/>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smtClean="0">
                <a:solidFill>
                  <a:schemeClr val="accent5">
                    <a:lumMod val="50000"/>
                  </a:schemeClr>
                </a:solidFill>
                <a:latin typeface="Calibri" pitchFamily="34" charset="0"/>
                <a:cs typeface="Calibri" pitchFamily="34" charset="0"/>
              </a:rPr>
              <a:t>Butane, propane, acetylene, and fire extinguishers</a:t>
            </a:r>
            <a:endParaRPr lang="en-US" sz="2000" dirty="0">
              <a:solidFill>
                <a:schemeClr val="accent5">
                  <a:lumMod val="50000"/>
                </a:schemeClr>
              </a:solidFill>
              <a:latin typeface="Calibri" pitchFamily="34" charset="0"/>
              <a:cs typeface="Calibri" pitchFamily="34" charset="0"/>
            </a:endParaRPr>
          </a:p>
        </p:txBody>
      </p:sp>
      <p:pic>
        <p:nvPicPr>
          <p:cNvPr id="614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576" b="7576"/>
          <a:stretch>
            <a:fillRect/>
          </a:stretch>
        </p:blipFill>
        <p:spPr bwMode="auto">
          <a:xfrm>
            <a:off x="5410200" y="1371600"/>
            <a:ext cx="3053443"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9600" y="3657600"/>
            <a:ext cx="5943600" cy="2308324"/>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buFont typeface="Arial" pitchFamily="34" charset="0"/>
              <a:buChar char="•"/>
            </a:pPr>
            <a:r>
              <a:rPr lang="en-US" sz="2000" dirty="0">
                <a:solidFill>
                  <a:schemeClr val="accent5">
                    <a:lumMod val="50000"/>
                  </a:schemeClr>
                </a:solidFill>
                <a:latin typeface="Calibri" pitchFamily="34" charset="0"/>
                <a:cs typeface="Calibri" pitchFamily="34" charset="0"/>
              </a:rPr>
              <a:t>If a pressurized container is punctured because it is dropped or exposed to excessive heat, the exploding fragments or rocket-like projectiles present a serious physical </a:t>
            </a:r>
            <a:r>
              <a:rPr lang="en-US" sz="2000" dirty="0" smtClean="0">
                <a:solidFill>
                  <a:schemeClr val="accent5">
                    <a:lumMod val="50000"/>
                  </a:schemeClr>
                </a:solidFill>
                <a:latin typeface="Calibri" pitchFamily="34" charset="0"/>
                <a:cs typeface="Calibri" pitchFamily="34" charset="0"/>
              </a:rPr>
              <a:t>hazard</a:t>
            </a:r>
          </a:p>
          <a:p>
            <a:pPr marL="342900" indent="-342900">
              <a:buFont typeface="Arial" pitchFamily="34" charset="0"/>
              <a:buChar char="•"/>
            </a:pPr>
            <a:r>
              <a:rPr lang="en-US" sz="2000" dirty="0" smtClean="0">
                <a:solidFill>
                  <a:schemeClr val="accent5">
                    <a:lumMod val="50000"/>
                  </a:schemeClr>
                </a:solidFill>
                <a:latin typeface="Calibri" pitchFamily="34" charset="0"/>
                <a:cs typeface="Calibri" pitchFamily="34" charset="0"/>
              </a:rPr>
              <a:t>Heat </a:t>
            </a:r>
            <a:r>
              <a:rPr lang="en-US" sz="2000" dirty="0">
                <a:solidFill>
                  <a:schemeClr val="accent5">
                    <a:lumMod val="50000"/>
                  </a:schemeClr>
                </a:solidFill>
                <a:latin typeface="Calibri" pitchFamily="34" charset="0"/>
                <a:cs typeface="Calibri" pitchFamily="34" charset="0"/>
              </a:rPr>
              <a:t>may cause container to explode. Container may explode if </a:t>
            </a:r>
            <a:r>
              <a:rPr lang="en-US" sz="2000" dirty="0" smtClean="0">
                <a:solidFill>
                  <a:schemeClr val="accent5">
                    <a:lumMod val="50000"/>
                  </a:schemeClr>
                </a:solidFill>
                <a:latin typeface="Calibri" pitchFamily="34" charset="0"/>
                <a:cs typeface="Calibri" pitchFamily="34" charset="0"/>
              </a:rPr>
              <a:t>dropped</a:t>
            </a:r>
            <a:endParaRPr lang="en-US" sz="2000" dirty="0">
              <a:solidFill>
                <a:schemeClr val="accent5">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974665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56" y="228600"/>
            <a:ext cx="8424863" cy="594293"/>
          </a:xfrm>
        </p:spPr>
        <p:txBody>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B: Flammable and Combustible Materials</a:t>
            </a:r>
            <a:endParaRPr lang="en-US" dirty="0">
              <a:solidFill>
                <a:schemeClr val="bg1"/>
              </a:solidFill>
            </a:endParaRPr>
          </a:p>
        </p:txBody>
      </p:sp>
      <p:sp>
        <p:nvSpPr>
          <p:cNvPr id="4" name="Text Placeholder 3"/>
          <p:cNvSpPr>
            <a:spLocks noGrp="1"/>
          </p:cNvSpPr>
          <p:nvPr>
            <p:ph type="body" sz="half" idx="2"/>
          </p:nvPr>
        </p:nvSpPr>
        <p:spPr>
          <a:xfrm>
            <a:off x="625839" y="1365671"/>
            <a:ext cx="3505200" cy="609600"/>
          </a:xfrm>
        </p:spPr>
        <p:txBody>
          <a:bodyPr>
            <a:normAutofit/>
          </a:bodyPr>
          <a:lstStyle/>
          <a:p>
            <a:pPr algn="l"/>
            <a:r>
              <a:rPr lang="en-CA" sz="3200" b="1" dirty="0" smtClean="0">
                <a:latin typeface="Calibri" pitchFamily="34" charset="0"/>
                <a:cs typeface="Calibri" pitchFamily="34" charset="0"/>
              </a:rPr>
              <a:t>Gas under pressure</a:t>
            </a:r>
            <a:endParaRPr lang="en-US" sz="3200" b="1" dirty="0">
              <a:latin typeface="Calibri" pitchFamily="34" charset="0"/>
              <a:cs typeface="Calibri" pitchFamily="34" charset="0"/>
            </a:endParaRPr>
          </a:p>
        </p:txBody>
      </p:sp>
      <p:sp>
        <p:nvSpPr>
          <p:cNvPr id="7" name="TextBox 6"/>
          <p:cNvSpPr txBox="1"/>
          <p:nvPr/>
        </p:nvSpPr>
        <p:spPr>
          <a:xfrm>
            <a:off x="609600" y="2209800"/>
            <a:ext cx="5334000" cy="769441"/>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a:solidFill>
                  <a:schemeClr val="accent5">
                    <a:lumMod val="50000"/>
                  </a:schemeClr>
                </a:solidFill>
                <a:latin typeface="Calibri" pitchFamily="34" charset="0"/>
                <a:cs typeface="Calibri" pitchFamily="34" charset="0"/>
              </a:rPr>
              <a:t>Acetone, isopropyl alcohol, stoddart solvent</a:t>
            </a:r>
          </a:p>
        </p:txBody>
      </p:sp>
      <p:sp>
        <p:nvSpPr>
          <p:cNvPr id="9" name="TextBox 8"/>
          <p:cNvSpPr txBox="1"/>
          <p:nvPr/>
        </p:nvSpPr>
        <p:spPr>
          <a:xfrm>
            <a:off x="609600" y="3276600"/>
            <a:ext cx="5943600" cy="2308324"/>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buFont typeface="Arial" pitchFamily="34" charset="0"/>
              <a:buChar char="•"/>
            </a:pPr>
            <a:r>
              <a:rPr lang="en-US" sz="2000" dirty="0">
                <a:solidFill>
                  <a:schemeClr val="accent5">
                    <a:lumMod val="50000"/>
                  </a:schemeClr>
                </a:solidFill>
                <a:latin typeface="Calibri" pitchFamily="34" charset="0"/>
                <a:cs typeface="Calibri" pitchFamily="34" charset="0"/>
              </a:rPr>
              <a:t>Flammables are more dangerous than combustibles because they ignite more </a:t>
            </a:r>
            <a:r>
              <a:rPr lang="en-US" sz="2000" dirty="0" smtClean="0">
                <a:solidFill>
                  <a:schemeClr val="accent5">
                    <a:lumMod val="50000"/>
                  </a:schemeClr>
                </a:solidFill>
                <a:latin typeface="Calibri" pitchFamily="34" charset="0"/>
                <a:cs typeface="Calibri" pitchFamily="34" charset="0"/>
              </a:rPr>
              <a:t>easily</a:t>
            </a:r>
          </a:p>
          <a:p>
            <a:pPr marL="342900" indent="-342900">
              <a:buFont typeface="Arial" pitchFamily="34" charset="0"/>
              <a:buChar char="•"/>
            </a:pPr>
            <a:r>
              <a:rPr lang="en-US" sz="2000" dirty="0" smtClean="0">
                <a:solidFill>
                  <a:schemeClr val="accent5">
                    <a:lumMod val="50000"/>
                  </a:schemeClr>
                </a:solidFill>
                <a:latin typeface="Calibri" pitchFamily="34" charset="0"/>
                <a:cs typeface="Calibri" pitchFamily="34" charset="0"/>
              </a:rPr>
              <a:t>During </a:t>
            </a:r>
            <a:r>
              <a:rPr lang="en-US" sz="2000" dirty="0">
                <a:solidFill>
                  <a:schemeClr val="accent5">
                    <a:lumMod val="50000"/>
                  </a:schemeClr>
                </a:solidFill>
                <a:latin typeface="Calibri" pitchFamily="34" charset="0"/>
                <a:cs typeface="Calibri" pitchFamily="34" charset="0"/>
              </a:rPr>
              <a:t>use, they must be kept away from ignition sources such as sparks or open </a:t>
            </a:r>
            <a:r>
              <a:rPr lang="en-US" sz="2000" dirty="0" smtClean="0">
                <a:solidFill>
                  <a:schemeClr val="accent5">
                    <a:lumMod val="50000"/>
                  </a:schemeClr>
                </a:solidFill>
                <a:latin typeface="Calibri" pitchFamily="34" charset="0"/>
                <a:cs typeface="Calibri" pitchFamily="34" charset="0"/>
              </a:rPr>
              <a:t>flames</a:t>
            </a:r>
          </a:p>
          <a:p>
            <a:pPr marL="342900" indent="-342900">
              <a:buFont typeface="Arial" pitchFamily="34" charset="0"/>
              <a:buChar char="•"/>
            </a:pPr>
            <a:r>
              <a:rPr lang="en-US" sz="2000" dirty="0" smtClean="0">
                <a:solidFill>
                  <a:schemeClr val="accent5">
                    <a:lumMod val="50000"/>
                  </a:schemeClr>
                </a:solidFill>
                <a:latin typeface="Calibri" pitchFamily="34" charset="0"/>
                <a:cs typeface="Calibri" pitchFamily="34" charset="0"/>
              </a:rPr>
              <a:t>When </a:t>
            </a:r>
            <a:r>
              <a:rPr lang="en-US" sz="2000" dirty="0">
                <a:solidFill>
                  <a:schemeClr val="accent5">
                    <a:lumMod val="50000"/>
                  </a:schemeClr>
                </a:solidFill>
                <a:latin typeface="Calibri" pitchFamily="34" charset="0"/>
                <a:cs typeface="Calibri" pitchFamily="34" charset="0"/>
              </a:rPr>
              <a:t>not in use, they must be stored in fire-resistant cabinets or other specified storage </a:t>
            </a:r>
            <a:r>
              <a:rPr lang="en-US" sz="2000" dirty="0" smtClean="0">
                <a:solidFill>
                  <a:schemeClr val="accent5">
                    <a:lumMod val="50000"/>
                  </a:schemeClr>
                </a:solidFill>
                <a:latin typeface="Calibri" pitchFamily="34" charset="0"/>
                <a:cs typeface="Calibri" pitchFamily="34" charset="0"/>
              </a:rPr>
              <a:t>areas</a:t>
            </a:r>
            <a:endParaRPr lang="en-US" sz="2000" dirty="0">
              <a:solidFill>
                <a:schemeClr val="accent5">
                  <a:lumMod val="50000"/>
                </a:schemeClr>
              </a:solidFill>
              <a:latin typeface="Calibri" pitchFamily="34" charset="0"/>
              <a:cs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365671"/>
            <a:ext cx="2328863" cy="23352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207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4800600" cy="685800"/>
          </a:xfrm>
        </p:spPr>
        <p:txBody>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C: Oxidizers</a:t>
            </a:r>
            <a:endParaRPr lang="en-US" dirty="0">
              <a:solidFill>
                <a:schemeClr val="bg1"/>
              </a:solidFill>
            </a:endParaRPr>
          </a:p>
        </p:txBody>
      </p:sp>
      <p:sp>
        <p:nvSpPr>
          <p:cNvPr id="4" name="Text Placeholder 3"/>
          <p:cNvSpPr>
            <a:spLocks noGrp="1"/>
          </p:cNvSpPr>
          <p:nvPr>
            <p:ph type="body" sz="half" idx="2"/>
          </p:nvPr>
        </p:nvSpPr>
        <p:spPr>
          <a:xfrm>
            <a:off x="613348" y="1295400"/>
            <a:ext cx="5330252" cy="1447800"/>
          </a:xfrm>
        </p:spPr>
        <p:txBody>
          <a:bodyPr>
            <a:noAutofit/>
          </a:bodyPr>
          <a:lstStyle/>
          <a:p>
            <a:pPr algn="l"/>
            <a:r>
              <a:rPr lang="en-US" sz="2800" b="1" dirty="0">
                <a:latin typeface="Calibri" pitchFamily="34" charset="0"/>
                <a:cs typeface="Calibri" pitchFamily="34" charset="0"/>
              </a:rPr>
              <a:t>Products causing or contributing to the combustion of other </a:t>
            </a:r>
            <a:r>
              <a:rPr lang="en-US" sz="2800" b="1" dirty="0" smtClean="0">
                <a:latin typeface="Calibri" pitchFamily="34" charset="0"/>
                <a:cs typeface="Calibri" pitchFamily="34" charset="0"/>
              </a:rPr>
              <a:t>materials</a:t>
            </a:r>
            <a:endParaRPr lang="en-US" sz="2800" b="1" dirty="0">
              <a:latin typeface="Calibri" pitchFamily="34" charset="0"/>
              <a:cs typeface="Calibri" pitchFamily="34" charset="0"/>
            </a:endParaRPr>
          </a:p>
        </p:txBody>
      </p:sp>
      <p:sp>
        <p:nvSpPr>
          <p:cNvPr id="7" name="TextBox 6"/>
          <p:cNvSpPr txBox="1"/>
          <p:nvPr/>
        </p:nvSpPr>
        <p:spPr>
          <a:xfrm>
            <a:off x="609600" y="2819400"/>
            <a:ext cx="4800600" cy="1077218"/>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Examples:</a:t>
            </a:r>
          </a:p>
          <a:p>
            <a:r>
              <a:rPr lang="en-CA" sz="2000" dirty="0">
                <a:solidFill>
                  <a:schemeClr val="accent5">
                    <a:lumMod val="50000"/>
                  </a:schemeClr>
                </a:solidFill>
                <a:latin typeface="Calibri" pitchFamily="34" charset="0"/>
                <a:cs typeface="Calibri" pitchFamily="34" charset="0"/>
              </a:rPr>
              <a:t>Hydrogen peroxide, potassium nitrate, sodium chlorate</a:t>
            </a:r>
          </a:p>
        </p:txBody>
      </p:sp>
      <p:sp>
        <p:nvSpPr>
          <p:cNvPr id="9" name="TextBox 8"/>
          <p:cNvSpPr txBox="1"/>
          <p:nvPr/>
        </p:nvSpPr>
        <p:spPr>
          <a:xfrm>
            <a:off x="609600" y="3866852"/>
            <a:ext cx="5943600" cy="1769715"/>
          </a:xfrm>
          <a:prstGeom prst="rect">
            <a:avLst/>
          </a:prstGeom>
          <a:noFill/>
        </p:spPr>
        <p:txBody>
          <a:bodyPr wrap="square" rtlCol="0">
            <a:spAutoFit/>
          </a:bodyPr>
          <a:lstStyle/>
          <a:p>
            <a:r>
              <a:rPr lang="en-CA" sz="2400" b="1" dirty="0" smtClean="0">
                <a:solidFill>
                  <a:schemeClr val="accent5">
                    <a:lumMod val="50000"/>
                  </a:schemeClr>
                </a:solidFill>
                <a:latin typeface="Calibri" pitchFamily="34" charset="0"/>
                <a:cs typeface="Calibri" pitchFamily="34" charset="0"/>
              </a:rPr>
              <a:t>Hazards:</a:t>
            </a:r>
          </a:p>
          <a:p>
            <a:pPr marL="342900" indent="-342900">
              <a:spcAft>
                <a:spcPts val="600"/>
              </a:spcAft>
              <a:buFont typeface="Arial" pitchFamily="34" charset="0"/>
              <a:buChar char="•"/>
            </a:pPr>
            <a:r>
              <a:rPr lang="en-US" sz="2000" dirty="0">
                <a:solidFill>
                  <a:schemeClr val="accent5">
                    <a:lumMod val="50000"/>
                  </a:schemeClr>
                </a:solidFill>
                <a:latin typeface="Calibri" pitchFamily="34" charset="0"/>
                <a:cs typeface="Calibri" pitchFamily="34" charset="0"/>
              </a:rPr>
              <a:t>Oxidizing materials greatly increase the risk of fire if they come in contact with materials that can </a:t>
            </a:r>
            <a:r>
              <a:rPr lang="en-US" sz="2000" dirty="0" smtClean="0">
                <a:solidFill>
                  <a:schemeClr val="accent5">
                    <a:lumMod val="50000"/>
                  </a:schemeClr>
                </a:solidFill>
                <a:latin typeface="Calibri" pitchFamily="34" charset="0"/>
                <a:cs typeface="Calibri" pitchFamily="34" charset="0"/>
              </a:rPr>
              <a:t>burn</a:t>
            </a:r>
          </a:p>
          <a:p>
            <a:pPr marL="342900" indent="-342900">
              <a:buFont typeface="Arial" pitchFamily="34" charset="0"/>
              <a:buChar char="•"/>
            </a:pPr>
            <a:r>
              <a:rPr lang="en-US" sz="2000" dirty="0" smtClean="0">
                <a:solidFill>
                  <a:schemeClr val="accent5">
                    <a:lumMod val="50000"/>
                  </a:schemeClr>
                </a:solidFill>
                <a:latin typeface="Calibri" pitchFamily="34" charset="0"/>
                <a:cs typeface="Calibri" pitchFamily="34" charset="0"/>
              </a:rPr>
              <a:t>They </a:t>
            </a:r>
            <a:r>
              <a:rPr lang="en-US" sz="2000" dirty="0">
                <a:solidFill>
                  <a:schemeClr val="accent5">
                    <a:lumMod val="50000"/>
                  </a:schemeClr>
                </a:solidFill>
                <a:latin typeface="Calibri" pitchFamily="34" charset="0"/>
                <a:cs typeface="Calibri" pitchFamily="34" charset="0"/>
              </a:rPr>
              <a:t>should never be stored near flammable or combustible </a:t>
            </a:r>
            <a:r>
              <a:rPr lang="en-US" sz="2000" dirty="0" smtClean="0">
                <a:solidFill>
                  <a:schemeClr val="accent5">
                    <a:lumMod val="50000"/>
                  </a:schemeClr>
                </a:solidFill>
                <a:latin typeface="Calibri" pitchFamily="34" charset="0"/>
                <a:cs typeface="Calibri" pitchFamily="34" charset="0"/>
              </a:rPr>
              <a:t>materials</a:t>
            </a:r>
            <a:endParaRPr lang="en-US" sz="2000" dirty="0">
              <a:solidFill>
                <a:schemeClr val="accent5">
                  <a:lumMod val="50000"/>
                </a:schemeClr>
              </a:solidFill>
              <a:latin typeface="Calibri" pitchFamily="34" charset="0"/>
              <a:cs typeface="Calibr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385305"/>
            <a:ext cx="2547937" cy="25425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16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72" y="152400"/>
            <a:ext cx="8339528" cy="685800"/>
          </a:xfrm>
        </p:spPr>
        <p:txBody>
          <a:bodyPr/>
          <a:lstStyle/>
          <a:p>
            <a:pPr algn="l"/>
            <a:r>
              <a:rPr lang="en-US" sz="2800" dirty="0">
                <a:solidFill>
                  <a:schemeClr val="bg1"/>
                </a:solidFill>
                <a:latin typeface="Calibri" pitchFamily="34" charset="0"/>
                <a:cs typeface="Calibri" pitchFamily="34" charset="0"/>
              </a:rPr>
              <a:t>CLASS </a:t>
            </a:r>
            <a:r>
              <a:rPr lang="en-US" sz="2800" dirty="0" smtClean="0">
                <a:solidFill>
                  <a:schemeClr val="bg1"/>
                </a:solidFill>
                <a:latin typeface="Calibri" pitchFamily="34" charset="0"/>
                <a:cs typeface="Calibri" pitchFamily="34" charset="0"/>
              </a:rPr>
              <a:t>D: Poisonous and Infectious Materials</a:t>
            </a:r>
            <a:endParaRPr lang="en-US" dirty="0">
              <a:solidFill>
                <a:schemeClr val="bg1"/>
              </a:solidFill>
            </a:endParaRPr>
          </a:p>
        </p:txBody>
      </p:sp>
      <p:sp>
        <p:nvSpPr>
          <p:cNvPr id="4" name="Text Placeholder 3"/>
          <p:cNvSpPr>
            <a:spLocks noGrp="1"/>
          </p:cNvSpPr>
          <p:nvPr>
            <p:ph type="body" sz="half" idx="2"/>
          </p:nvPr>
        </p:nvSpPr>
        <p:spPr>
          <a:xfrm>
            <a:off x="618344" y="1219200"/>
            <a:ext cx="5782456" cy="609600"/>
          </a:xfrm>
        </p:spPr>
        <p:txBody>
          <a:bodyPr>
            <a:normAutofit/>
          </a:bodyPr>
          <a:lstStyle/>
          <a:p>
            <a:pPr algn="l"/>
            <a:r>
              <a:rPr lang="en-US" sz="2400" b="1" dirty="0" smtClean="0">
                <a:latin typeface="Calibri" pitchFamily="34" charset="0"/>
                <a:cs typeface="Calibri" pitchFamily="34" charset="0"/>
              </a:rPr>
              <a:t>This class has 3 divisions: D1, D2 and D3</a:t>
            </a:r>
            <a:endParaRPr lang="en-US" sz="2400" b="1" dirty="0">
              <a:latin typeface="Calibri" pitchFamily="34" charset="0"/>
              <a:cs typeface="Calibri"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02432"/>
            <a:ext cx="1669584" cy="1570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72269"/>
            <a:ext cx="1457326" cy="1457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1972270"/>
            <a:ext cx="1457325" cy="1457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47800" y="3727102"/>
            <a:ext cx="609600" cy="461665"/>
          </a:xfrm>
          <a:prstGeom prst="rect">
            <a:avLst/>
          </a:prstGeom>
          <a:solidFill>
            <a:schemeClr val="tx1"/>
          </a:solidFill>
        </p:spPr>
        <p:txBody>
          <a:bodyPr wrap="square" rtlCol="0">
            <a:spAutoFit/>
          </a:bodyPr>
          <a:lstStyle/>
          <a:p>
            <a:pPr algn="ctr"/>
            <a:r>
              <a:rPr lang="en-CA" sz="2400" b="1" dirty="0" smtClean="0">
                <a:solidFill>
                  <a:schemeClr val="bg1"/>
                </a:solidFill>
                <a:latin typeface="Calibri" pitchFamily="34" charset="0"/>
                <a:cs typeface="Calibri" pitchFamily="34" charset="0"/>
              </a:rPr>
              <a:t>D1</a:t>
            </a:r>
            <a:endParaRPr lang="en-US" sz="2400" b="1" dirty="0">
              <a:solidFill>
                <a:schemeClr val="bg1"/>
              </a:solidFill>
              <a:latin typeface="Calibri" pitchFamily="34" charset="0"/>
              <a:cs typeface="Calibri" pitchFamily="34" charset="0"/>
            </a:endParaRPr>
          </a:p>
        </p:txBody>
      </p:sp>
      <p:sp>
        <p:nvSpPr>
          <p:cNvPr id="9" name="TextBox 8"/>
          <p:cNvSpPr txBox="1"/>
          <p:nvPr/>
        </p:nvSpPr>
        <p:spPr>
          <a:xfrm>
            <a:off x="7205663" y="3715123"/>
            <a:ext cx="609600" cy="461665"/>
          </a:xfrm>
          <a:prstGeom prst="rect">
            <a:avLst/>
          </a:prstGeom>
          <a:solidFill>
            <a:schemeClr val="tx1"/>
          </a:solidFill>
        </p:spPr>
        <p:txBody>
          <a:bodyPr wrap="square" rtlCol="0">
            <a:spAutoFit/>
          </a:bodyPr>
          <a:lstStyle/>
          <a:p>
            <a:pPr algn="ctr"/>
            <a:r>
              <a:rPr lang="en-CA" sz="2400" b="1" dirty="0" smtClean="0">
                <a:solidFill>
                  <a:schemeClr val="bg1"/>
                </a:solidFill>
                <a:latin typeface="Calibri" pitchFamily="34" charset="0"/>
                <a:cs typeface="Calibri" pitchFamily="34" charset="0"/>
              </a:rPr>
              <a:t>D3</a:t>
            </a:r>
            <a:endParaRPr lang="en-US" sz="2400" b="1" dirty="0">
              <a:solidFill>
                <a:schemeClr val="bg1"/>
              </a:solidFill>
              <a:latin typeface="Calibri" pitchFamily="34" charset="0"/>
              <a:cs typeface="Calibri" pitchFamily="34" charset="0"/>
            </a:endParaRPr>
          </a:p>
        </p:txBody>
      </p:sp>
      <p:sp>
        <p:nvSpPr>
          <p:cNvPr id="10" name="TextBox 2"/>
          <p:cNvSpPr txBox="1"/>
          <p:nvPr/>
        </p:nvSpPr>
        <p:spPr>
          <a:xfrm>
            <a:off x="4305300" y="3715123"/>
            <a:ext cx="609600" cy="461665"/>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400" b="1" dirty="0" smtClean="0">
                <a:solidFill>
                  <a:schemeClr val="bg1"/>
                </a:solidFill>
                <a:latin typeface="Calibri" pitchFamily="34" charset="0"/>
                <a:cs typeface="Calibri" pitchFamily="34" charset="0"/>
              </a:rPr>
              <a:t>D2</a:t>
            </a:r>
            <a:endParaRPr lang="en-US" sz="2400" b="1" dirty="0">
              <a:solidFill>
                <a:schemeClr val="bg1"/>
              </a:solidFill>
              <a:latin typeface="Calibri" pitchFamily="34" charset="0"/>
              <a:cs typeface="Calibri" pitchFamily="34" charset="0"/>
            </a:endParaRPr>
          </a:p>
        </p:txBody>
      </p:sp>
      <p:sp>
        <p:nvSpPr>
          <p:cNvPr id="7" name="TextBox 6"/>
          <p:cNvSpPr txBox="1"/>
          <p:nvPr/>
        </p:nvSpPr>
        <p:spPr>
          <a:xfrm>
            <a:off x="762000" y="4334470"/>
            <a:ext cx="2057400" cy="923330"/>
          </a:xfrm>
          <a:prstGeom prst="rect">
            <a:avLst/>
          </a:prstGeom>
          <a:noFill/>
        </p:spPr>
        <p:txBody>
          <a:bodyPr wrap="square" rtlCol="0">
            <a:spAutoFit/>
          </a:bodyPr>
          <a:lstStyle/>
          <a:p>
            <a:r>
              <a:rPr lang="en-CA" dirty="0" smtClean="0">
                <a:latin typeface="Calibri" pitchFamily="34" charset="0"/>
                <a:cs typeface="Calibri" pitchFamily="34" charset="0"/>
              </a:rPr>
              <a:t>Materials Causing Immediate and Serious Toxic Effects</a:t>
            </a:r>
            <a:endParaRPr lang="en-US" dirty="0">
              <a:latin typeface="Calibri" pitchFamily="34" charset="0"/>
              <a:cs typeface="Calibri" pitchFamily="34" charset="0"/>
            </a:endParaRPr>
          </a:p>
        </p:txBody>
      </p:sp>
      <p:sp>
        <p:nvSpPr>
          <p:cNvPr id="14" name="TextBox 13"/>
          <p:cNvSpPr txBox="1"/>
          <p:nvPr/>
        </p:nvSpPr>
        <p:spPr>
          <a:xfrm>
            <a:off x="3657600" y="4334470"/>
            <a:ext cx="1905000" cy="646331"/>
          </a:xfrm>
          <a:prstGeom prst="rect">
            <a:avLst/>
          </a:prstGeom>
          <a:noFill/>
        </p:spPr>
        <p:txBody>
          <a:bodyPr wrap="square" rtlCol="0">
            <a:spAutoFit/>
          </a:bodyPr>
          <a:lstStyle/>
          <a:p>
            <a:r>
              <a:rPr lang="en-CA" dirty="0" smtClean="0">
                <a:latin typeface="Calibri" pitchFamily="34" charset="0"/>
                <a:cs typeface="Calibri" pitchFamily="34" charset="0"/>
              </a:rPr>
              <a:t>Materials Causing</a:t>
            </a:r>
          </a:p>
          <a:p>
            <a:r>
              <a:rPr lang="en-CA" dirty="0" smtClean="0">
                <a:latin typeface="Calibri" pitchFamily="34" charset="0"/>
                <a:cs typeface="Calibri" pitchFamily="34" charset="0"/>
              </a:rPr>
              <a:t>Other Toxic Effects</a:t>
            </a:r>
            <a:endParaRPr lang="en-US" dirty="0">
              <a:latin typeface="Calibri" pitchFamily="34" charset="0"/>
              <a:cs typeface="Calibri" pitchFamily="34" charset="0"/>
            </a:endParaRPr>
          </a:p>
        </p:txBody>
      </p:sp>
      <p:sp>
        <p:nvSpPr>
          <p:cNvPr id="15" name="TextBox 14"/>
          <p:cNvSpPr txBox="1"/>
          <p:nvPr/>
        </p:nvSpPr>
        <p:spPr>
          <a:xfrm>
            <a:off x="6738937" y="4326974"/>
            <a:ext cx="1643063" cy="923330"/>
          </a:xfrm>
          <a:prstGeom prst="rect">
            <a:avLst/>
          </a:prstGeom>
          <a:noFill/>
        </p:spPr>
        <p:txBody>
          <a:bodyPr wrap="square" rtlCol="0">
            <a:spAutoFit/>
          </a:bodyPr>
          <a:lstStyle/>
          <a:p>
            <a:r>
              <a:rPr lang="en-CA" dirty="0" smtClean="0">
                <a:latin typeface="Calibri" pitchFamily="34" charset="0"/>
                <a:cs typeface="Calibri" pitchFamily="34" charset="0"/>
              </a:rPr>
              <a:t>Bio Hazardous Infectious Materials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30383416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resenterMedia.com - Scientist Experiments - Animated  Slid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Scientist Experiments - Static Slid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2942</TotalTime>
  <Words>2194</Words>
  <Application>Microsoft Office PowerPoint</Application>
  <PresentationFormat>On-screen Show (4:3)</PresentationFormat>
  <Paragraphs>230</Paragraphs>
  <Slides>29</Slides>
  <Notes>2</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PresenterMedia.com - Scientist Experiments - Animated  Slides</vt:lpstr>
      <vt:lpstr>PresenterMedia.com - Scientist Experiments - Static Slides</vt:lpstr>
      <vt:lpstr>WHMIS: Workplace Hazardous Material Information System</vt:lpstr>
      <vt:lpstr>OVERVIEW</vt:lpstr>
      <vt:lpstr>Federal &amp; Provincial/Territorial WHMIS Legislation</vt:lpstr>
      <vt:lpstr>3 Basic Elements of WHMIS</vt:lpstr>
      <vt:lpstr>WHMIS ELEMENTS</vt:lpstr>
      <vt:lpstr>CLASS A: Compressed Gas </vt:lpstr>
      <vt:lpstr>CLASS B: Flammable and Combustible Materials</vt:lpstr>
      <vt:lpstr>CLASS C: Oxidizers</vt:lpstr>
      <vt:lpstr>CLASS D: Poisonous and Infectious Materials</vt:lpstr>
      <vt:lpstr>CLASS D1: Materials Causing Immediate and Serious Effects</vt:lpstr>
      <vt:lpstr>CLASS D2: Materials Causing Other Toxic Effects</vt:lpstr>
      <vt:lpstr>CLASS D3: Bio Hazardous Infectious Materials</vt:lpstr>
      <vt:lpstr>CLASS E: Corrosive Materials</vt:lpstr>
      <vt:lpstr>CLASS F: Dangerously Reactive Materials</vt:lpstr>
      <vt:lpstr>WHMIS Labels</vt:lpstr>
      <vt:lpstr>Supplier Labels</vt:lpstr>
      <vt:lpstr>All information must be disclosed in English and French within a hatched border</vt:lpstr>
      <vt:lpstr>PowerPoint Presentation</vt:lpstr>
      <vt:lpstr>Workplace Labels</vt:lpstr>
      <vt:lpstr>PowerPoint Presentation</vt:lpstr>
      <vt:lpstr>Material Safety Data Sheet (MSDS)</vt:lpstr>
      <vt:lpstr>MSDS Information</vt:lpstr>
      <vt:lpstr>Where to Find an MSDS</vt:lpstr>
      <vt:lpstr>Partial Exemptions</vt:lpstr>
      <vt:lpstr>Complete Exemptions</vt:lpstr>
      <vt:lpstr>WHMIS and Consumer Products</vt:lpstr>
      <vt:lpstr>WHMIS and Consumer Products</vt:lpstr>
      <vt:lpstr>WHMIS and Consumer Products</vt:lpstr>
      <vt:lpstr>Consumer Product Categories and Symbols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dc:creator>
  <cp:lastModifiedBy>HDSB</cp:lastModifiedBy>
  <cp:revision>229</cp:revision>
  <cp:lastPrinted>2014-07-21T19:04:02Z</cp:lastPrinted>
  <dcterms:created xsi:type="dcterms:W3CDTF">2010-01-22T14:46:37Z</dcterms:created>
  <dcterms:modified xsi:type="dcterms:W3CDTF">2014-07-22T15:09:45Z</dcterms:modified>
</cp:coreProperties>
</file>