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notesSlides/notesSlide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 id="2147483683" r:id="rId3"/>
    <p:sldMasterId id="2147483719" r:id="rId4"/>
  </p:sldMasterIdLst>
  <p:notesMasterIdLst>
    <p:notesMasterId r:id="rId33"/>
  </p:notesMasterIdLst>
  <p:handoutMasterIdLst>
    <p:handoutMasterId r:id="rId34"/>
  </p:handoutMasterIdLst>
  <p:sldIdLst>
    <p:sldId id="256" r:id="rId5"/>
    <p:sldId id="258" r:id="rId6"/>
    <p:sldId id="295" r:id="rId7"/>
    <p:sldId id="296" r:id="rId8"/>
    <p:sldId id="297" r:id="rId9"/>
    <p:sldId id="298" r:id="rId10"/>
    <p:sldId id="299" r:id="rId11"/>
    <p:sldId id="300" r:id="rId12"/>
    <p:sldId id="301" r:id="rId13"/>
    <p:sldId id="302" r:id="rId14"/>
    <p:sldId id="293" r:id="rId15"/>
    <p:sldId id="294" r:id="rId16"/>
    <p:sldId id="290"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3B7B7"/>
    <a:srgbClr val="F9DBDB"/>
    <a:srgbClr val="F8D8D8"/>
    <a:srgbClr val="DE0000"/>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0" autoAdjust="0"/>
    <p:restoredTop sz="94020" autoAdjust="0"/>
  </p:normalViewPr>
  <p:slideViewPr>
    <p:cSldViewPr>
      <p:cViewPr varScale="1">
        <p:scale>
          <a:sx n="114" d="100"/>
          <a:sy n="114" d="100"/>
        </p:scale>
        <p:origin x="1254" y="108"/>
      </p:cViewPr>
      <p:guideLst>
        <p:guide orient="horz" pos="2160"/>
        <p:guide pos="2880"/>
      </p:guideLst>
    </p:cSldViewPr>
  </p:slideViewPr>
  <p:outlineViewPr>
    <p:cViewPr>
      <p:scale>
        <a:sx n="33" d="100"/>
        <a:sy n="33" d="100"/>
      </p:scale>
      <p:origin x="0" y="21456"/>
    </p:cViewPr>
  </p:outlineViewPr>
  <p:notesTextViewPr>
    <p:cViewPr>
      <p:scale>
        <a:sx n="1" d="1"/>
        <a:sy n="1" d="1"/>
      </p:scale>
      <p:origin x="0" y="0"/>
    </p:cViewPr>
  </p:notesTextViewPr>
  <p:notesViewPr>
    <p:cSldViewPr>
      <p:cViewPr varScale="1">
        <p:scale>
          <a:sx n="105" d="100"/>
          <a:sy n="105" d="100"/>
        </p:scale>
        <p:origin x="-19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15C0B-2712-4899-A610-6A22CFA8CC92}" type="datetimeFigureOut">
              <a:rPr lang="en-US" smtClean="0"/>
              <a:t>8/25/2017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56F9E-7A5B-4BEA-8047-39AAE21FA2FD}" type="slidenum">
              <a:rPr lang="en-US" smtClean="0"/>
              <a:t>‹#›</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5F347D-B914-42A0-801A-075CDCF51D34}" type="datetimeFigureOut">
              <a:rPr lang="en-CA" smtClean="0"/>
              <a:t>2017-08-25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321F3-43EF-45F5-88D2-6C1C2EE8C2B8}" type="slidenum">
              <a:rPr lang="en-CA" smtClean="0"/>
              <a:t>‹#›</a:t>
            </a:fld>
            <a:endParaRPr lang="en-CA"/>
          </a:p>
        </p:txBody>
      </p:sp>
    </p:spTree>
    <p:extLst>
      <p:ext uri="{BB962C8B-B14F-4D97-AF65-F5344CB8AC3E}">
        <p14:creationId xmlns:p14="http://schemas.microsoft.com/office/powerpoint/2010/main" val="76114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Welcome to the HDSB Asbestos</a:t>
            </a:r>
            <a:r>
              <a:rPr lang="en-CA" baseline="0" dirty="0" smtClean="0"/>
              <a:t> Management Program Training Presentation. </a:t>
            </a:r>
            <a:endParaRPr lang="en-CA" dirty="0"/>
          </a:p>
        </p:txBody>
      </p:sp>
      <p:sp>
        <p:nvSpPr>
          <p:cNvPr id="4" name="Slide Number Placeholder 3"/>
          <p:cNvSpPr>
            <a:spLocks noGrp="1"/>
          </p:cNvSpPr>
          <p:nvPr>
            <p:ph type="sldNum" sz="quarter" idx="10"/>
          </p:nvPr>
        </p:nvSpPr>
        <p:spPr/>
        <p:txBody>
          <a:bodyPr/>
          <a:lstStyle/>
          <a:p>
            <a:fld id="{806321F3-43EF-45F5-88D2-6C1C2EE8C2B8}" type="slidenum">
              <a:rPr lang="en-CA" smtClean="0"/>
              <a:t>1</a:t>
            </a:fld>
            <a:endParaRPr lang="en-CA"/>
          </a:p>
        </p:txBody>
      </p:sp>
    </p:spTree>
    <p:extLst>
      <p:ext uri="{BB962C8B-B14F-4D97-AF65-F5344CB8AC3E}">
        <p14:creationId xmlns:p14="http://schemas.microsoft.com/office/powerpoint/2010/main" val="114255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06321F3-43EF-45F5-88D2-6C1C2EE8C2B8}" type="slidenum">
              <a:rPr lang="en-CA" smtClean="0"/>
              <a:t>28</a:t>
            </a:fld>
            <a:endParaRPr lang="en-CA"/>
          </a:p>
        </p:txBody>
      </p:sp>
    </p:spTree>
    <p:extLst>
      <p:ext uri="{BB962C8B-B14F-4D97-AF65-F5344CB8AC3E}">
        <p14:creationId xmlns:p14="http://schemas.microsoft.com/office/powerpoint/2010/main" val="9140007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tags" Target="../tags/tag12.xml"/><Relationship Id="rId11" Type="http://schemas.openxmlformats.org/officeDocument/2006/relationships/slideMaster" Target="../slideMasters/slideMaster1.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3.xml"/><Relationship Id="rId5" Type="http://schemas.openxmlformats.org/officeDocument/2006/relationships/tags" Target="../tags/tag44.xml"/><Relationship Id="rId4" Type="http://schemas.openxmlformats.org/officeDocument/2006/relationships/tags" Target="../tags/tag4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4.xml"/><Relationship Id="rId5" Type="http://schemas.openxmlformats.org/officeDocument/2006/relationships/tags" Target="../tags/tag60.xml"/><Relationship Id="rId4" Type="http://schemas.openxmlformats.org/officeDocument/2006/relationships/tags" Target="../tags/tag59.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4.xml"/><Relationship Id="rId5" Type="http://schemas.openxmlformats.org/officeDocument/2006/relationships/tags" Target="../tags/tag65.xml"/><Relationship Id="rId4" Type="http://schemas.openxmlformats.org/officeDocument/2006/relationships/tags" Target="../tags/tag6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10000"/>
          </a:schemeClr>
        </a:solidFill>
        <a:effectLst/>
      </p:bgPr>
    </p:bg>
    <p:spTree>
      <p:nvGrpSpPr>
        <p:cNvPr id="1" name=""/>
        <p:cNvGrpSpPr/>
        <p:nvPr/>
      </p:nvGrpSpPr>
      <p:grpSpPr>
        <a:xfrm>
          <a:off x="0" y="0"/>
          <a:ext cx="0" cy="0"/>
          <a:chOff x="0" y="0"/>
          <a:chExt cx="0" cy="0"/>
        </a:xfrm>
      </p:grpSpPr>
      <p:pic>
        <p:nvPicPr>
          <p:cNvPr id="8" name="bacterial_structuresP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0" y="0"/>
            <a:ext cx="9144000" cy="5143500"/>
          </a:xfrm>
          <a:prstGeom prst="rect">
            <a:avLst/>
          </a:prstGeom>
        </p:spPr>
      </p:pic>
      <p:sp>
        <p:nvSpPr>
          <p:cNvPr id="9" name="Rectangle 8"/>
          <p:cNvSpPr/>
          <p:nvPr>
            <p:custDataLst>
              <p:tags r:id="rId3"/>
            </p:custDataLst>
          </p:nvPr>
        </p:nvSpPr>
        <p:spPr>
          <a:xfrm>
            <a:off x="-39858" y="4437118"/>
            <a:ext cx="9183857" cy="2420882"/>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3857" h="2420882">
                <a:moveTo>
                  <a:pt x="0" y="0"/>
                </a:moveTo>
                <a:cubicBezTo>
                  <a:pt x="1673971" y="462643"/>
                  <a:pt x="3614614" y="831568"/>
                  <a:pt x="5156143" y="831568"/>
                </a:cubicBezTo>
                <a:cubicBezTo>
                  <a:pt x="6828300" y="755368"/>
                  <a:pt x="8385571" y="669471"/>
                  <a:pt x="9183857" y="685800"/>
                </a:cubicBezTo>
                <a:lnTo>
                  <a:pt x="9183857" y="2420882"/>
                </a:lnTo>
                <a:lnTo>
                  <a:pt x="32657" y="2420882"/>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custDataLst>
              <p:tags r:id="rId4"/>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5"/>
            </p:custDataLst>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
        <p:nvSpPr>
          <p:cNvPr id="2" name="Title 1"/>
          <p:cNvSpPr>
            <a:spLocks noGrp="1"/>
          </p:cNvSpPr>
          <p:nvPr>
            <p:ph type="ctrTitle"/>
            <p:custDataLst>
              <p:tags r:id="rId7"/>
            </p:custDataLst>
          </p:nvPr>
        </p:nvSpPr>
        <p:spPr>
          <a:xfrm>
            <a:off x="304800" y="5265057"/>
            <a:ext cx="7772400" cy="933450"/>
          </a:xfrm>
        </p:spPr>
        <p:txBody>
          <a:bodyPr anchor="b">
            <a:normAutofit/>
          </a:bodyPr>
          <a:lstStyle>
            <a:lvl1pPr algn="l">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custDataLst>
              <p:tags r:id="rId8"/>
            </p:custDataLst>
          </p:nvPr>
        </p:nvSpPr>
        <p:spPr>
          <a:xfrm>
            <a:off x="609600" y="6052461"/>
            <a:ext cx="6400800" cy="685800"/>
          </a:xfrm>
        </p:spPr>
        <p:txBody>
          <a:bodyPr>
            <a:normAutofit/>
          </a:bodyPr>
          <a:lstStyle>
            <a:lvl1pPr marL="0" indent="0" algn="l">
              <a:buNone/>
              <a:defRPr sz="2400">
                <a:solidFill>
                  <a:schemeClr val="tx1">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p:custDataLst>
              <p:tags r:id="rId9"/>
            </p:custDataLst>
          </p:nvPr>
        </p:nvSpPr>
        <p:spPr>
          <a:xfrm flipH="1">
            <a:off x="-65314" y="4310744"/>
            <a:ext cx="9296400" cy="109527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109527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448934" y="998892"/>
                  <a:pt x="3257107" y="1064206"/>
                </a:cubicBezTo>
                <a:cubicBezTo>
                  <a:pt x="1065280" y="1129520"/>
                  <a:pt x="1306728" y="1079514"/>
                  <a:pt x="1" y="1027296"/>
                </a:cubicBezTo>
                <a:cubicBezTo>
                  <a:pt x="1" y="927979"/>
                  <a:pt x="0" y="796003"/>
                  <a:pt x="0" y="696686"/>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Rectangle 9"/>
          <p:cNvSpPr/>
          <p:nvPr>
            <p:custDataLst>
              <p:tags r:id="rId10"/>
            </p:custDataLst>
          </p:nvPr>
        </p:nvSpPr>
        <p:spPr>
          <a:xfrm>
            <a:off x="0" y="0"/>
            <a:ext cx="9144000" cy="5257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9640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76198"/>
            <a:ext cx="2895600" cy="762001"/>
          </a:xfrm>
        </p:spPr>
        <p:txBody>
          <a:bodyPr anchor="b"/>
          <a:lstStyle>
            <a:lvl1pPr algn="l">
              <a:defRPr sz="2000" b="1">
                <a:solidFill>
                  <a:schemeClr val="bg1">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410200" y="3810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838200"/>
            <a:ext cx="2895600" cy="4876799"/>
          </a:xfrm>
        </p:spPr>
        <p:txBody>
          <a:bodyPr/>
          <a:lstStyle>
            <a:lvl1pPr marL="0" indent="0">
              <a:buNone/>
              <a:defRPr sz="1400">
                <a:solidFill>
                  <a:schemeClr val="bg1">
                    <a:lumMod val="9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304800"/>
            <a:ext cx="44958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8079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0"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6"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0"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6887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1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p:nvSpPr>
        <p:spPr>
          <a:xfrm>
            <a:off x="-39858" y="4437118"/>
            <a:ext cx="9183857" cy="2420882"/>
          </a:xfrm>
          <a:custGeom>
            <a:avLst/>
            <a:gdLst>
              <a:gd name="connsiteX0" fmla="*/ 0 w 9151200"/>
              <a:gd name="connsiteY0" fmla="*/ 0 h 1615339"/>
              <a:gd name="connsiteX1" fmla="*/ 9151200 w 9151200"/>
              <a:gd name="connsiteY1" fmla="*/ 0 h 1615339"/>
              <a:gd name="connsiteX2" fmla="*/ 9151200 w 9151200"/>
              <a:gd name="connsiteY2" fmla="*/ 1615339 h 1615339"/>
              <a:gd name="connsiteX3" fmla="*/ 0 w 9151200"/>
              <a:gd name="connsiteY3" fmla="*/ 1615339 h 1615339"/>
              <a:gd name="connsiteX4" fmla="*/ 0 w 9151200"/>
              <a:gd name="connsiteY4" fmla="*/ 0 h 1615339"/>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0 h 2268482"/>
              <a:gd name="connsiteX1" fmla="*/ 9183857 w 9183857"/>
              <a:gd name="connsiteY1" fmla="*/ 653143 h 2268482"/>
              <a:gd name="connsiteX2" fmla="*/ 9183857 w 9183857"/>
              <a:gd name="connsiteY2" fmla="*/ 2268482 h 2268482"/>
              <a:gd name="connsiteX3" fmla="*/ 32657 w 9183857"/>
              <a:gd name="connsiteY3" fmla="*/ 2268482 h 2268482"/>
              <a:gd name="connsiteX4" fmla="*/ 0 w 9183857"/>
              <a:gd name="connsiteY4" fmla="*/ 0 h 2268482"/>
              <a:gd name="connsiteX0" fmla="*/ 0 w 9183857"/>
              <a:gd name="connsiteY0" fmla="*/ 59867 h 2328349"/>
              <a:gd name="connsiteX1" fmla="*/ 5177915 w 9183857"/>
              <a:gd name="connsiteY1" fmla="*/ 662835 h 2328349"/>
              <a:gd name="connsiteX2" fmla="*/ 9183857 w 9183857"/>
              <a:gd name="connsiteY2" fmla="*/ 713010 h 2328349"/>
              <a:gd name="connsiteX3" fmla="*/ 9183857 w 9183857"/>
              <a:gd name="connsiteY3" fmla="*/ 2328349 h 2328349"/>
              <a:gd name="connsiteX4" fmla="*/ 32657 w 9183857"/>
              <a:gd name="connsiteY4" fmla="*/ 2328349 h 2328349"/>
              <a:gd name="connsiteX5" fmla="*/ 0 w 9183857"/>
              <a:gd name="connsiteY5" fmla="*/ 59867 h 2328349"/>
              <a:gd name="connsiteX0" fmla="*/ 0 w 9183857"/>
              <a:gd name="connsiteY0" fmla="*/ 53313 h 2321795"/>
              <a:gd name="connsiteX1" fmla="*/ 5167029 w 9183857"/>
              <a:gd name="connsiteY1" fmla="*/ 776024 h 2321795"/>
              <a:gd name="connsiteX2" fmla="*/ 9183857 w 9183857"/>
              <a:gd name="connsiteY2" fmla="*/ 706456 h 2321795"/>
              <a:gd name="connsiteX3" fmla="*/ 9183857 w 9183857"/>
              <a:gd name="connsiteY3" fmla="*/ 2321795 h 2321795"/>
              <a:gd name="connsiteX4" fmla="*/ 32657 w 9183857"/>
              <a:gd name="connsiteY4" fmla="*/ 2321795 h 2321795"/>
              <a:gd name="connsiteX5" fmla="*/ 0 w 9183857"/>
              <a:gd name="connsiteY5" fmla="*/ 53313 h 2321795"/>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67029 w 9183857"/>
              <a:gd name="connsiteY1" fmla="*/ 722711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653143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268482"/>
              <a:gd name="connsiteX1" fmla="*/ 5156143 w 9183857"/>
              <a:gd name="connsiteY1" fmla="*/ 679168 h 2268482"/>
              <a:gd name="connsiteX2" fmla="*/ 9183857 w 9183857"/>
              <a:gd name="connsiteY2" fmla="*/ 533400 h 2268482"/>
              <a:gd name="connsiteX3" fmla="*/ 9183857 w 9183857"/>
              <a:gd name="connsiteY3" fmla="*/ 2268482 h 2268482"/>
              <a:gd name="connsiteX4" fmla="*/ 32657 w 9183857"/>
              <a:gd name="connsiteY4" fmla="*/ 2268482 h 2268482"/>
              <a:gd name="connsiteX5" fmla="*/ 0 w 9183857"/>
              <a:gd name="connsiteY5" fmla="*/ 0 h 2268482"/>
              <a:gd name="connsiteX0" fmla="*/ 0 w 9183857"/>
              <a:gd name="connsiteY0" fmla="*/ 0 h 2420882"/>
              <a:gd name="connsiteX1" fmla="*/ 5156143 w 9183857"/>
              <a:gd name="connsiteY1" fmla="*/ 831568 h 2420882"/>
              <a:gd name="connsiteX2" fmla="*/ 9183857 w 9183857"/>
              <a:gd name="connsiteY2" fmla="*/ 685800 h 2420882"/>
              <a:gd name="connsiteX3" fmla="*/ 9183857 w 9183857"/>
              <a:gd name="connsiteY3" fmla="*/ 2420882 h 2420882"/>
              <a:gd name="connsiteX4" fmla="*/ 32657 w 9183857"/>
              <a:gd name="connsiteY4" fmla="*/ 2420882 h 2420882"/>
              <a:gd name="connsiteX5" fmla="*/ 0 w 9183857"/>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3857" h="2420882">
                <a:moveTo>
                  <a:pt x="0" y="0"/>
                </a:moveTo>
                <a:cubicBezTo>
                  <a:pt x="1673971" y="462643"/>
                  <a:pt x="3614614" y="831568"/>
                  <a:pt x="5156143" y="831568"/>
                </a:cubicBezTo>
                <a:cubicBezTo>
                  <a:pt x="6828300" y="755368"/>
                  <a:pt x="8385571" y="669471"/>
                  <a:pt x="9183857" y="685800"/>
                </a:cubicBezTo>
                <a:lnTo>
                  <a:pt x="9183857" y="2420882"/>
                </a:lnTo>
                <a:lnTo>
                  <a:pt x="32657" y="2420882"/>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304800" y="5265057"/>
            <a:ext cx="7772400" cy="933450"/>
          </a:xfrm>
        </p:spPr>
        <p:txBody>
          <a:bodyPr anchor="b">
            <a:normAutofit/>
          </a:bodyPr>
          <a:lstStyle>
            <a:lvl1pPr algn="l">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6052461"/>
            <a:ext cx="6400800" cy="685800"/>
          </a:xfrm>
        </p:spPr>
        <p:txBody>
          <a:bodyPr>
            <a:normAutofit/>
          </a:bodyPr>
          <a:lstStyle>
            <a:lvl1pPr marL="0" indent="0" algn="l">
              <a:buNone/>
              <a:defRPr sz="2400">
                <a:solidFill>
                  <a:schemeClr val="tx1">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p:nvSpPr>
        <p:spPr>
          <a:xfrm flipH="1">
            <a:off x="-65314" y="4310744"/>
            <a:ext cx="9296400" cy="109527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750" h="1095278">
                <a:moveTo>
                  <a:pt x="0" y="696686"/>
                </a:moveTo>
                <a:cubicBezTo>
                  <a:pt x="594264" y="741370"/>
                  <a:pt x="1983088" y="845457"/>
                  <a:pt x="3775230" y="794658"/>
                </a:cubicBezTo>
                <a:cubicBezTo>
                  <a:pt x="5567372" y="743859"/>
                  <a:pt x="7229756" y="725714"/>
                  <a:pt x="9426698" y="0"/>
                </a:cubicBezTo>
                <a:cubicBezTo>
                  <a:pt x="9426698" y="63032"/>
                  <a:pt x="9437750" y="126064"/>
                  <a:pt x="9437750" y="189096"/>
                </a:cubicBezTo>
                <a:cubicBezTo>
                  <a:pt x="7990090" y="625906"/>
                  <a:pt x="5448934" y="998892"/>
                  <a:pt x="3257107" y="1064206"/>
                </a:cubicBezTo>
                <a:cubicBezTo>
                  <a:pt x="1065280" y="1129520"/>
                  <a:pt x="1306728" y="1079514"/>
                  <a:pt x="1" y="1027296"/>
                </a:cubicBezTo>
                <a:cubicBezTo>
                  <a:pt x="1" y="927979"/>
                  <a:pt x="0" y="796003"/>
                  <a:pt x="0" y="696686"/>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80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
        <p:nvSpPr>
          <p:cNvPr id="10" name="Title 9"/>
          <p:cNvSpPr>
            <a:spLocks noGrp="1"/>
          </p:cNvSpPr>
          <p:nvPr>
            <p:ph type="title"/>
            <p:custDataLst>
              <p:tags r:id="rId4"/>
            </p:custDataLst>
          </p:nvPr>
        </p:nvSpPr>
        <p:spPr/>
        <p:txBody>
          <a:bodyPr/>
          <a:lstStyle/>
          <a:p>
            <a:r>
              <a:rPr lang="en-US" smtClean="0"/>
              <a:t>Click to edit Master title style</a:t>
            </a:r>
            <a:endParaRPr lang="en-US"/>
          </a:p>
        </p:txBody>
      </p:sp>
      <p:sp>
        <p:nvSpPr>
          <p:cNvPr id="13" name="Content Placeholder 12"/>
          <p:cNvSpPr>
            <a:spLocks noGrp="1"/>
          </p:cNvSpPr>
          <p:nvPr>
            <p:ph sz="quarter" idx="13"/>
            <p:custDataLst>
              <p:tags r:id="rId5"/>
            </p:custDataLst>
          </p:nvPr>
        </p:nvSpPr>
        <p:spPr>
          <a:xfrm>
            <a:off x="3352800" y="9144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13532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76600" y="9906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75767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
        <p:nvSpPr>
          <p:cNvPr id="10" name="Title 9"/>
          <p:cNvSpPr>
            <a:spLocks noGrp="1"/>
          </p:cNvSpPr>
          <p:nvPr>
            <p:ph type="title"/>
            <p:custDataLst>
              <p:tags r:id="rId4"/>
            </p:custDataLst>
          </p:nvPr>
        </p:nvSpPr>
        <p:spPr/>
        <p:txBody>
          <a:bodyPr/>
          <a:lstStyle/>
          <a:p>
            <a:r>
              <a:rPr lang="en-US" smtClean="0"/>
              <a:t>Click to edit Master title style</a:t>
            </a:r>
            <a:endParaRPr lang="en-US"/>
          </a:p>
        </p:txBody>
      </p:sp>
      <p:sp>
        <p:nvSpPr>
          <p:cNvPr id="13" name="Content Placeholder 12"/>
          <p:cNvSpPr>
            <a:spLocks noGrp="1"/>
          </p:cNvSpPr>
          <p:nvPr>
            <p:ph sz="quarter" idx="13"/>
            <p:custDataLst>
              <p:tags r:id="rId5"/>
            </p:custDataLst>
          </p:nvPr>
        </p:nvSpPr>
        <p:spPr>
          <a:xfrm>
            <a:off x="3352800" y="9144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1928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3806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6694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44"/>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743200" y="32657"/>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659651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73680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9400" y="1066800"/>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858000" y="3048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858000" y="1066800"/>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4444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38281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929030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76198"/>
            <a:ext cx="2895600" cy="762001"/>
          </a:xfrm>
        </p:spPr>
        <p:txBody>
          <a:bodyPr anchor="b"/>
          <a:lstStyle>
            <a:lvl1pPr algn="l">
              <a:defRPr sz="2000" b="1">
                <a:solidFill>
                  <a:schemeClr val="bg1">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410200" y="3810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838200"/>
            <a:ext cx="2895600" cy="4876799"/>
          </a:xfrm>
        </p:spPr>
        <p:txBody>
          <a:bodyPr/>
          <a:lstStyle>
            <a:lvl1pPr marL="0" indent="0">
              <a:buNone/>
              <a:defRPr sz="1400">
                <a:solidFill>
                  <a:schemeClr val="bg1">
                    <a:lumMod val="9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97428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94663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761434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76600" y="9906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5119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495800" y="2209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3048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886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724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0568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304800"/>
            <a:ext cx="44958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8744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0"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6"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0"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7196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
        <p:nvSpPr>
          <p:cNvPr id="10" name="Title 9"/>
          <p:cNvSpPr>
            <a:spLocks noGrp="1"/>
          </p:cNvSpPr>
          <p:nvPr>
            <p:ph type="title"/>
            <p:custDataLst>
              <p:tags r:id="rId4"/>
            </p:custDataLst>
          </p:nvPr>
        </p:nvSpPr>
        <p:spPr/>
        <p:txBody>
          <a:bodyPr/>
          <a:lstStyle/>
          <a:p>
            <a:r>
              <a:rPr lang="en-US" smtClean="0"/>
              <a:t>Click to edit Master title style</a:t>
            </a:r>
            <a:endParaRPr lang="en-US"/>
          </a:p>
        </p:txBody>
      </p:sp>
      <p:sp>
        <p:nvSpPr>
          <p:cNvPr id="13" name="Content Placeholder 12"/>
          <p:cNvSpPr>
            <a:spLocks noGrp="1"/>
          </p:cNvSpPr>
          <p:nvPr>
            <p:ph sz="quarter" idx="13"/>
            <p:custDataLst>
              <p:tags r:id="rId5"/>
            </p:custDataLst>
          </p:nvPr>
        </p:nvSpPr>
        <p:spPr>
          <a:xfrm>
            <a:off x="914400" y="22098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3567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22098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7669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custDataLst>
              <p:tags r:id="rId1"/>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custDataLst>
              <p:tags r:id="rId2"/>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custDataLst>
              <p:tags r:id="rId3"/>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custDataLst>
              <p:tags r:id="rId4"/>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custDataLst>
              <p:tags r:id="rId5"/>
            </p:custDataLst>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3561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523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3452813"/>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48261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90800" y="2286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4000" y="2286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58753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3896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22098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33400" y="2971800"/>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22098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971800"/>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54306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11823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2935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556655"/>
            <a:ext cx="2895600" cy="762001"/>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81400" y="16002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318657"/>
            <a:ext cx="2895600" cy="4876799"/>
          </a:xfrm>
        </p:spPr>
        <p:txBody>
          <a:bodyPr/>
          <a:lstStyle>
            <a:lvl1pPr marL="0" indent="0">
              <a:buNone/>
              <a:defRPr sz="1400">
                <a:solidFill>
                  <a:schemeClr val="accent3">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599" t="12308" r="7280"/>
          <a:stretch/>
        </p:blipFill>
        <p:spPr>
          <a:xfrm>
            <a:off x="-620486" y="5029200"/>
            <a:ext cx="3483429" cy="2171700"/>
          </a:xfrm>
          <a:prstGeom prst="rect">
            <a:avLst/>
          </a:prstGeom>
        </p:spPr>
      </p:pic>
    </p:spTree>
    <p:extLst>
      <p:ext uri="{BB962C8B-B14F-4D97-AF65-F5344CB8AC3E}">
        <p14:creationId xmlns:p14="http://schemas.microsoft.com/office/powerpoint/2010/main" val="776454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94010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80618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220415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267200" y="2743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267200" y="3581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267200" y="4419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267200" y="525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a:xfrm>
            <a:off x="457200" y="1447800"/>
            <a:ext cx="6553202" cy="525463"/>
          </a:xfrm>
        </p:spPr>
        <p:txBody>
          <a:bodyPr/>
          <a:lstStyle/>
          <a:p>
            <a:r>
              <a:rPr lang="en-US" smtClean="0"/>
              <a:t>Click to edit Master title style</a:t>
            </a:r>
            <a:endParaRPr lang="en-US"/>
          </a:p>
        </p:txBody>
      </p:sp>
    </p:spTree>
    <p:extLst>
      <p:ext uri="{BB962C8B-B14F-4D97-AF65-F5344CB8AC3E}">
        <p14:creationId xmlns:p14="http://schemas.microsoft.com/office/powerpoint/2010/main" val="945242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304800"/>
            <a:ext cx="44958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0644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0"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6"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0"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870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606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
        <p:nvSpPr>
          <p:cNvPr id="10" name="Title 9"/>
          <p:cNvSpPr>
            <a:spLocks noGrp="1"/>
          </p:cNvSpPr>
          <p:nvPr>
            <p:ph type="title"/>
            <p:custDataLst>
              <p:tags r:id="rId4"/>
            </p:custDataLst>
          </p:nvPr>
        </p:nvSpPr>
        <p:spPr/>
        <p:txBody>
          <a:bodyPr/>
          <a:lstStyle/>
          <a:p>
            <a:r>
              <a:rPr lang="en-US" smtClean="0"/>
              <a:t>Click to edit Master title style</a:t>
            </a:r>
            <a:endParaRPr lang="en-US"/>
          </a:p>
        </p:txBody>
      </p:sp>
      <p:sp>
        <p:nvSpPr>
          <p:cNvPr id="13" name="Content Placeholder 12"/>
          <p:cNvSpPr>
            <a:spLocks noGrp="1"/>
          </p:cNvSpPr>
          <p:nvPr>
            <p:ph sz="quarter" idx="13"/>
            <p:custDataLst>
              <p:tags r:id="rId5"/>
            </p:custDataLst>
          </p:nvPr>
        </p:nvSpPr>
        <p:spPr>
          <a:xfrm>
            <a:off x="914400" y="22098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27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914400" y="22098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00658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594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77123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3452813"/>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64895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90800" y="2286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4000" y="2286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3951235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22098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33400" y="2971800"/>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22098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971800"/>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1840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40474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9155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556655"/>
            <a:ext cx="2895600" cy="762001"/>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81400" y="16002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318657"/>
            <a:ext cx="2895600" cy="4876799"/>
          </a:xfrm>
        </p:spPr>
        <p:txBody>
          <a:bodyPr/>
          <a:lstStyle>
            <a:lvl1pPr marL="0" indent="0">
              <a:buNone/>
              <a:defRPr sz="1400">
                <a:solidFill>
                  <a:schemeClr val="accent3">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599" t="12308" r="7280"/>
          <a:stretch/>
        </p:blipFill>
        <p:spPr>
          <a:xfrm>
            <a:off x="-620486" y="5029200"/>
            <a:ext cx="3483429" cy="2171700"/>
          </a:xfrm>
          <a:prstGeom prst="rect">
            <a:avLst/>
          </a:prstGeom>
        </p:spPr>
      </p:pic>
    </p:spTree>
    <p:extLst>
      <p:ext uri="{BB962C8B-B14F-4D97-AF65-F5344CB8AC3E}">
        <p14:creationId xmlns:p14="http://schemas.microsoft.com/office/powerpoint/2010/main" val="3452569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44"/>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743200" y="32657"/>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050348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31757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47493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267200" y="2743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267200" y="3581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267200" y="4419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267200" y="525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a:xfrm>
            <a:off x="457200" y="1447800"/>
            <a:ext cx="6553202" cy="525463"/>
          </a:xfrm>
        </p:spPr>
        <p:txBody>
          <a:bodyPr/>
          <a:lstStyle/>
          <a:p>
            <a:r>
              <a:rPr lang="en-US" smtClean="0"/>
              <a:t>Click to edit Master title style</a:t>
            </a:r>
            <a:endParaRPr lang="en-US"/>
          </a:p>
        </p:txBody>
      </p:sp>
    </p:spTree>
    <p:extLst>
      <p:ext uri="{BB962C8B-B14F-4D97-AF65-F5344CB8AC3E}">
        <p14:creationId xmlns:p14="http://schemas.microsoft.com/office/powerpoint/2010/main" val="2532396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304800"/>
            <a:ext cx="44958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2226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0"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6"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0"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4173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9400" y="1066800"/>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858000" y="3048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858000" y="1066800"/>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146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ideo" Target="../media/media1.wmv"/><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media" Target="../media/media1.wmv"/><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tags" Target="../tags/tag24.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ags" Target="../tags/tag2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ags" Target="../tags/tag26.xml"/><Relationship Id="rId10" Type="http://schemas.openxmlformats.org/officeDocument/2006/relationships/slideLayout" Target="../slideLayouts/slideLayout26.xml"/><Relationship Id="rId19" Type="http://schemas.openxmlformats.org/officeDocument/2006/relationships/tags" Target="../tags/tag2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microsoft.com/office/2007/relationships/media" Target="../media/media3.wmv"/><Relationship Id="rId26" Type="http://schemas.openxmlformats.org/officeDocument/2006/relationships/tags" Target="../tags/tag39.xml"/><Relationship Id="rId3" Type="http://schemas.openxmlformats.org/officeDocument/2006/relationships/slideLayout" Target="../slideLayouts/slideLayout36.xml"/><Relationship Id="rId21" Type="http://schemas.openxmlformats.org/officeDocument/2006/relationships/tags" Target="../tags/tag3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5" Type="http://schemas.openxmlformats.org/officeDocument/2006/relationships/tags" Target="../tags/tag3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ags" Target="../tags/tag3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ags" Target="../tags/tag3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36.xml"/><Relationship Id="rId10" Type="http://schemas.openxmlformats.org/officeDocument/2006/relationships/slideLayout" Target="../slideLayouts/slideLayout43.xml"/><Relationship Id="rId19" Type="http://schemas.openxmlformats.org/officeDocument/2006/relationships/video" Target="../media/media3.wmv"/><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ags" Target="../tags/tag35.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ags" Target="../tags/tag50.xml"/><Relationship Id="rId3" Type="http://schemas.openxmlformats.org/officeDocument/2006/relationships/slideLayout" Target="../slideLayouts/slideLayout52.xml"/><Relationship Id="rId21" Type="http://schemas.openxmlformats.org/officeDocument/2006/relationships/tags" Target="../tags/tag5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ags" Target="../tags/tag52.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7.pn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ags" Target="../tags/tag55.xml"/><Relationship Id="rId10" Type="http://schemas.openxmlformats.org/officeDocument/2006/relationships/slideLayout" Target="../slideLayouts/slideLayout59.xml"/><Relationship Id="rId19" Type="http://schemas.openxmlformats.org/officeDocument/2006/relationships/tags" Target="../tags/tag51.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ags" Target="../tags/tag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8"/>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5" name="Footer Placeholder 4"/>
          <p:cNvSpPr>
            <a:spLocks noGrp="1"/>
          </p:cNvSpPr>
          <p:nvPr>
            <p:ph type="ftr" sz="quarter" idx="3"/>
            <p:custDataLst>
              <p:tags r:id="rId19"/>
            </p:custDataLst>
          </p:nvPr>
        </p:nvSpPr>
        <p:spPr>
          <a:xfrm>
            <a:off x="3124200" y="6356350"/>
            <a:ext cx="2895600" cy="365125"/>
          </a:xfrm>
          <a:prstGeom prst="rect">
            <a:avLst/>
          </a:prstGeom>
        </p:spPr>
        <p:txBody>
          <a:bodyPr vert="horz" lIns="91440" tIns="45720" rIns="91440" bIns="45720" rtlCol="0" anchor="ctr"/>
          <a:lstStyle>
            <a:lvl1pPr algn="ctr">
              <a:defRPr sz="1200" b="0" i="0" u="none">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0"/>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custDataLst>
              <p:tags r:id="rId21"/>
            </p:custDataLst>
          </p:nvPr>
        </p:nvSpPr>
        <p:spPr>
          <a:xfrm>
            <a:off x="3352800" y="10668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custDataLst>
              <p:tags r:id="rId22"/>
            </p:custDataLst>
          </p:nvPr>
        </p:nvSpPr>
        <p:spPr>
          <a:xfrm>
            <a:off x="3178629" y="30480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8" name="bacteria.mov">
            <a:hlinkClick r:id="" action="ppaction://media"/>
          </p:cNvPr>
          <p:cNvPicPr>
            <a:picLocks noChangeAspect="1"/>
          </p:cNvPicPr>
          <p:nvPr>
            <a:videoFile r:link="rId24"/>
            <p:extLst>
              <p:ext uri="{DAA4B4D4-6D71-4841-9C94-3DE7FCFB9230}">
                <p14:media xmlns:p14="http://schemas.microsoft.com/office/powerpoint/2010/main" r:embed="rId23"/>
              </p:ext>
            </p:extLst>
          </p:nvPr>
        </p:nvPicPr>
        <p:blipFill>
          <a:blip r:embed="rId27"/>
          <a:stretch>
            <a:fillRect/>
          </a:stretch>
        </p:blipFill>
        <p:spPr>
          <a:xfrm>
            <a:off x="0" y="0"/>
            <a:ext cx="2362200" cy="6858000"/>
          </a:xfrm>
          <a:prstGeom prst="rect">
            <a:avLst/>
          </a:prstGeom>
        </p:spPr>
      </p:pic>
      <p:sp>
        <p:nvSpPr>
          <p:cNvPr id="14" name="Rectangle 10"/>
          <p:cNvSpPr/>
          <p:nvPr>
            <p:custDataLst>
              <p:tags r:id="rId25"/>
            </p:custDataLst>
          </p:nvPr>
        </p:nvSpPr>
        <p:spPr>
          <a:xfrm rot="5400000" flipH="1">
            <a:off x="-1162215" y="3185370"/>
            <a:ext cx="7021295" cy="47637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 name="connsiteX0" fmla="*/ 0 w 9584989"/>
              <a:gd name="connsiteY0" fmla="*/ 696686 h 1087218"/>
              <a:gd name="connsiteX1" fmla="*/ 3775230 w 9584989"/>
              <a:gd name="connsiteY1" fmla="*/ 794658 h 1087218"/>
              <a:gd name="connsiteX2" fmla="*/ 9426698 w 9584989"/>
              <a:gd name="connsiteY2" fmla="*/ 0 h 1087218"/>
              <a:gd name="connsiteX3" fmla="*/ 9584989 w 9584989"/>
              <a:gd name="connsiteY3" fmla="*/ 744267 h 1087218"/>
              <a:gd name="connsiteX4" fmla="*/ 3257107 w 9584989"/>
              <a:gd name="connsiteY4" fmla="*/ 1064206 h 1087218"/>
              <a:gd name="connsiteX5" fmla="*/ 1 w 9584989"/>
              <a:gd name="connsiteY5" fmla="*/ 1027296 h 1087218"/>
              <a:gd name="connsiteX6" fmla="*/ 0 w 9584989"/>
              <a:gd name="connsiteY6" fmla="*/ 696686 h 10872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92"/>
              <a:gd name="connsiteY0" fmla="*/ 239486 h 607006"/>
              <a:gd name="connsiteX1" fmla="*/ 3775230 w 9584992"/>
              <a:gd name="connsiteY1" fmla="*/ 337458 h 607006"/>
              <a:gd name="connsiteX2" fmla="*/ 9573938 w 9584992"/>
              <a:gd name="connsiteY2" fmla="*/ 0 h 607006"/>
              <a:gd name="connsiteX3" fmla="*/ 9584992 w 9584992"/>
              <a:gd name="connsiteY3" fmla="*/ 395925 h 607006"/>
              <a:gd name="connsiteX4" fmla="*/ 3257107 w 9584992"/>
              <a:gd name="connsiteY4" fmla="*/ 607006 h 607006"/>
              <a:gd name="connsiteX5" fmla="*/ 1 w 9584992"/>
              <a:gd name="connsiteY5" fmla="*/ 570096 h 607006"/>
              <a:gd name="connsiteX6" fmla="*/ 0 w 9584992"/>
              <a:gd name="connsiteY6" fmla="*/ 239486 h 607006"/>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583824 w 9584992"/>
              <a:gd name="connsiteY1" fmla="*/ 228602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1 w 9584993"/>
              <a:gd name="connsiteY0" fmla="*/ 108858 h 476378"/>
              <a:gd name="connsiteX1" fmla="*/ 3583825 w 9584993"/>
              <a:gd name="connsiteY1" fmla="*/ 228602 h 476378"/>
              <a:gd name="connsiteX2" fmla="*/ 9573943 w 9584993"/>
              <a:gd name="connsiteY2" fmla="*/ 0 h 476378"/>
              <a:gd name="connsiteX3" fmla="*/ 9584993 w 9584993"/>
              <a:gd name="connsiteY3" fmla="*/ 265297 h 476378"/>
              <a:gd name="connsiteX4" fmla="*/ 3257108 w 9584993"/>
              <a:gd name="connsiteY4" fmla="*/ 476378 h 476378"/>
              <a:gd name="connsiteX5" fmla="*/ -1 w 9584993"/>
              <a:gd name="connsiteY5" fmla="*/ 472125 h 476378"/>
              <a:gd name="connsiteX6" fmla="*/ 1 w 9584993"/>
              <a:gd name="connsiteY6" fmla="*/ 108858 h 47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4993" h="476378">
                <a:moveTo>
                  <a:pt x="1" y="108858"/>
                </a:moveTo>
                <a:cubicBezTo>
                  <a:pt x="594265" y="153542"/>
                  <a:pt x="1605357" y="246745"/>
                  <a:pt x="3583825" y="228602"/>
                </a:cubicBezTo>
                <a:cubicBezTo>
                  <a:pt x="5562293" y="210459"/>
                  <a:pt x="7067807" y="301171"/>
                  <a:pt x="9573943" y="0"/>
                </a:cubicBezTo>
                <a:cubicBezTo>
                  <a:pt x="9573943" y="63032"/>
                  <a:pt x="9584993" y="202265"/>
                  <a:pt x="9584993" y="265297"/>
                </a:cubicBezTo>
                <a:lnTo>
                  <a:pt x="3257108" y="476378"/>
                </a:lnTo>
                <a:lnTo>
                  <a:pt x="-1" y="472125"/>
                </a:lnTo>
                <a:cubicBezTo>
                  <a:pt x="-1" y="372808"/>
                  <a:pt x="1" y="208175"/>
                  <a:pt x="1" y="108858"/>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ctangle 8"/>
          <p:cNvSpPr/>
          <p:nvPr>
            <p:custDataLst>
              <p:tags r:id="rId26"/>
            </p:custDataLst>
          </p:nvPr>
        </p:nvSpPr>
        <p:spPr>
          <a:xfrm>
            <a:off x="0" y="0"/>
            <a:ext cx="2348432"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 id="2147483662"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txStyles>
    <p:titleStyle>
      <a:lvl1pPr algn="l" defTabSz="914400" rtl="0" eaLnBrk="1" latinLnBrk="0" hangingPunct="1">
        <a:spcBef>
          <a:spcPct val="0"/>
        </a:spcBef>
        <a:buNone/>
        <a:defRPr sz="2800" b="0" i="0" u="none"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2361905" cy="6857143"/>
          </a:xfrm>
          <a:prstGeom prst="rect">
            <a:avLst/>
          </a:prstGeom>
        </p:spPr>
      </p:pic>
      <p:sp>
        <p:nvSpPr>
          <p:cNvPr id="4" name="Date Placeholder 3"/>
          <p:cNvSpPr>
            <a:spLocks noGrp="1"/>
          </p:cNvSpPr>
          <p:nvPr>
            <p:ph type="dt" sz="half" idx="2"/>
            <p:custDataLst>
              <p:tags r:id="rId19"/>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5" name="Footer Placeholder 4"/>
          <p:cNvSpPr>
            <a:spLocks noGrp="1"/>
          </p:cNvSpPr>
          <p:nvPr>
            <p:ph type="ftr" sz="quarter" idx="3"/>
            <p:custDataLst>
              <p:tags r:id="rId20"/>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1"/>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custDataLst>
              <p:tags r:id="rId22"/>
            </p:custDataLst>
          </p:nvPr>
        </p:nvSpPr>
        <p:spPr>
          <a:xfrm>
            <a:off x="3352800" y="10668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custDataLst>
              <p:tags r:id="rId23"/>
            </p:custDataLst>
          </p:nvPr>
        </p:nvSpPr>
        <p:spPr>
          <a:xfrm>
            <a:off x="3178629" y="30480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4" name="Rectangle 10"/>
          <p:cNvSpPr/>
          <p:nvPr>
            <p:custDataLst>
              <p:tags r:id="rId24"/>
            </p:custDataLst>
          </p:nvPr>
        </p:nvSpPr>
        <p:spPr>
          <a:xfrm rot="5400000" flipH="1">
            <a:off x="-1162215" y="3185370"/>
            <a:ext cx="7021295" cy="476378"/>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 name="connsiteX0" fmla="*/ 0 w 9584989"/>
              <a:gd name="connsiteY0" fmla="*/ 696686 h 1087218"/>
              <a:gd name="connsiteX1" fmla="*/ 3775230 w 9584989"/>
              <a:gd name="connsiteY1" fmla="*/ 794658 h 1087218"/>
              <a:gd name="connsiteX2" fmla="*/ 9426698 w 9584989"/>
              <a:gd name="connsiteY2" fmla="*/ 0 h 1087218"/>
              <a:gd name="connsiteX3" fmla="*/ 9584989 w 9584989"/>
              <a:gd name="connsiteY3" fmla="*/ 744267 h 1087218"/>
              <a:gd name="connsiteX4" fmla="*/ 3257107 w 9584989"/>
              <a:gd name="connsiteY4" fmla="*/ 1064206 h 1087218"/>
              <a:gd name="connsiteX5" fmla="*/ 1 w 9584989"/>
              <a:gd name="connsiteY5" fmla="*/ 1027296 h 1087218"/>
              <a:gd name="connsiteX6" fmla="*/ 0 w 9584989"/>
              <a:gd name="connsiteY6" fmla="*/ 696686 h 10872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92"/>
              <a:gd name="connsiteY0" fmla="*/ 239486 h 607006"/>
              <a:gd name="connsiteX1" fmla="*/ 3775230 w 9584992"/>
              <a:gd name="connsiteY1" fmla="*/ 337458 h 607006"/>
              <a:gd name="connsiteX2" fmla="*/ 9573938 w 9584992"/>
              <a:gd name="connsiteY2" fmla="*/ 0 h 607006"/>
              <a:gd name="connsiteX3" fmla="*/ 9584992 w 9584992"/>
              <a:gd name="connsiteY3" fmla="*/ 395925 h 607006"/>
              <a:gd name="connsiteX4" fmla="*/ 3257107 w 9584992"/>
              <a:gd name="connsiteY4" fmla="*/ 607006 h 607006"/>
              <a:gd name="connsiteX5" fmla="*/ 1 w 9584992"/>
              <a:gd name="connsiteY5" fmla="*/ 570096 h 607006"/>
              <a:gd name="connsiteX6" fmla="*/ 0 w 9584992"/>
              <a:gd name="connsiteY6" fmla="*/ 239486 h 607006"/>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583824 w 9584992"/>
              <a:gd name="connsiteY1" fmla="*/ 228602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1 w 9584993"/>
              <a:gd name="connsiteY0" fmla="*/ 108858 h 476378"/>
              <a:gd name="connsiteX1" fmla="*/ 3583825 w 9584993"/>
              <a:gd name="connsiteY1" fmla="*/ 228602 h 476378"/>
              <a:gd name="connsiteX2" fmla="*/ 9573943 w 9584993"/>
              <a:gd name="connsiteY2" fmla="*/ 0 h 476378"/>
              <a:gd name="connsiteX3" fmla="*/ 9584993 w 9584993"/>
              <a:gd name="connsiteY3" fmla="*/ 265297 h 476378"/>
              <a:gd name="connsiteX4" fmla="*/ 3257108 w 9584993"/>
              <a:gd name="connsiteY4" fmla="*/ 476378 h 476378"/>
              <a:gd name="connsiteX5" fmla="*/ -1 w 9584993"/>
              <a:gd name="connsiteY5" fmla="*/ 472125 h 476378"/>
              <a:gd name="connsiteX6" fmla="*/ 1 w 9584993"/>
              <a:gd name="connsiteY6" fmla="*/ 108858 h 47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4993" h="476378">
                <a:moveTo>
                  <a:pt x="1" y="108858"/>
                </a:moveTo>
                <a:cubicBezTo>
                  <a:pt x="594265" y="153542"/>
                  <a:pt x="1605357" y="246745"/>
                  <a:pt x="3583825" y="228602"/>
                </a:cubicBezTo>
                <a:cubicBezTo>
                  <a:pt x="5562293" y="210459"/>
                  <a:pt x="7067807" y="301171"/>
                  <a:pt x="9573943" y="0"/>
                </a:cubicBezTo>
                <a:cubicBezTo>
                  <a:pt x="9573943" y="63032"/>
                  <a:pt x="9584993" y="202265"/>
                  <a:pt x="9584993" y="265297"/>
                </a:cubicBezTo>
                <a:lnTo>
                  <a:pt x="3257108" y="476378"/>
                </a:lnTo>
                <a:lnTo>
                  <a:pt x="-1" y="472125"/>
                </a:lnTo>
                <a:cubicBezTo>
                  <a:pt x="-1" y="372808"/>
                  <a:pt x="1" y="208175"/>
                  <a:pt x="1" y="108858"/>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433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bacteria_bar.mov">
            <a:hlinkClick r:id="" action="ppaction://media"/>
          </p:cNvPr>
          <p:cNvPicPr>
            <a:picLocks noChangeAspect="1"/>
          </p:cNvPicPr>
          <p:nvPr>
            <a:videoFile r:link="rId19"/>
            <p:extLst>
              <p:ext uri="{DAA4B4D4-6D71-4841-9C94-3DE7FCFB9230}">
                <p14:media xmlns:p14="http://schemas.microsoft.com/office/powerpoint/2010/main" r:embed="rId18"/>
              </p:ext>
            </p:extLst>
          </p:nvPr>
        </p:nvPicPr>
        <p:blipFill>
          <a:blip r:embed="rId27"/>
          <a:stretch>
            <a:fillRect/>
          </a:stretch>
        </p:blipFill>
        <p:spPr>
          <a:xfrm>
            <a:off x="0" y="0"/>
            <a:ext cx="9144000" cy="1219200"/>
          </a:xfrm>
          <a:prstGeom prst="rect">
            <a:avLst/>
          </a:prstGeom>
        </p:spPr>
      </p:pic>
      <p:sp>
        <p:nvSpPr>
          <p:cNvPr id="4" name="Date Placeholder 3"/>
          <p:cNvSpPr>
            <a:spLocks noGrp="1"/>
          </p:cNvSpPr>
          <p:nvPr>
            <p:ph type="dt" sz="half" idx="2"/>
            <p:custDataLst>
              <p:tags r:id="rId20"/>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5" name="Footer Placeholder 4"/>
          <p:cNvSpPr>
            <a:spLocks noGrp="1"/>
          </p:cNvSpPr>
          <p:nvPr>
            <p:ph type="ftr" sz="quarter" idx="3"/>
            <p:custDataLst>
              <p:tags r:id="rId21"/>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2"/>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custDataLst>
              <p:tags r:id="rId23"/>
            </p:custDataLst>
          </p:nvPr>
        </p:nvSpPr>
        <p:spPr>
          <a:xfrm>
            <a:off x="609600" y="2272522"/>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custDataLst>
              <p:tags r:id="rId24"/>
            </p:custDataLst>
          </p:nvPr>
        </p:nvSpPr>
        <p:spPr>
          <a:xfrm>
            <a:off x="435429" y="1510522"/>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4" name="Rectangle 10"/>
          <p:cNvSpPr/>
          <p:nvPr>
            <p:custDataLst>
              <p:tags r:id="rId25"/>
            </p:custDataLst>
          </p:nvPr>
        </p:nvSpPr>
        <p:spPr>
          <a:xfrm rot="10800000" flipH="1">
            <a:off x="-40666" y="1066800"/>
            <a:ext cx="9250190" cy="432835"/>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 name="connsiteX0" fmla="*/ 0 w 9584989"/>
              <a:gd name="connsiteY0" fmla="*/ 696686 h 1087218"/>
              <a:gd name="connsiteX1" fmla="*/ 3775230 w 9584989"/>
              <a:gd name="connsiteY1" fmla="*/ 794658 h 1087218"/>
              <a:gd name="connsiteX2" fmla="*/ 9426698 w 9584989"/>
              <a:gd name="connsiteY2" fmla="*/ 0 h 1087218"/>
              <a:gd name="connsiteX3" fmla="*/ 9584989 w 9584989"/>
              <a:gd name="connsiteY3" fmla="*/ 744267 h 1087218"/>
              <a:gd name="connsiteX4" fmla="*/ 3257107 w 9584989"/>
              <a:gd name="connsiteY4" fmla="*/ 1064206 h 1087218"/>
              <a:gd name="connsiteX5" fmla="*/ 1 w 9584989"/>
              <a:gd name="connsiteY5" fmla="*/ 1027296 h 1087218"/>
              <a:gd name="connsiteX6" fmla="*/ 0 w 9584989"/>
              <a:gd name="connsiteY6" fmla="*/ 696686 h 10872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92"/>
              <a:gd name="connsiteY0" fmla="*/ 239486 h 607006"/>
              <a:gd name="connsiteX1" fmla="*/ 3775230 w 9584992"/>
              <a:gd name="connsiteY1" fmla="*/ 337458 h 607006"/>
              <a:gd name="connsiteX2" fmla="*/ 9573938 w 9584992"/>
              <a:gd name="connsiteY2" fmla="*/ 0 h 607006"/>
              <a:gd name="connsiteX3" fmla="*/ 9584992 w 9584992"/>
              <a:gd name="connsiteY3" fmla="*/ 395925 h 607006"/>
              <a:gd name="connsiteX4" fmla="*/ 3257107 w 9584992"/>
              <a:gd name="connsiteY4" fmla="*/ 607006 h 607006"/>
              <a:gd name="connsiteX5" fmla="*/ 1 w 9584992"/>
              <a:gd name="connsiteY5" fmla="*/ 570096 h 607006"/>
              <a:gd name="connsiteX6" fmla="*/ 0 w 9584992"/>
              <a:gd name="connsiteY6" fmla="*/ 239486 h 607006"/>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672165 w 9584992"/>
              <a:gd name="connsiteY1" fmla="*/ 250373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73942"/>
              <a:gd name="connsiteY0" fmla="*/ 108858 h 476378"/>
              <a:gd name="connsiteX1" fmla="*/ 3672165 w 9573942"/>
              <a:gd name="connsiteY1" fmla="*/ 250373 h 476378"/>
              <a:gd name="connsiteX2" fmla="*/ 9573942 w 9573942"/>
              <a:gd name="connsiteY2" fmla="*/ 0 h 476378"/>
              <a:gd name="connsiteX3" fmla="*/ 9573726 w 9573942"/>
              <a:gd name="connsiteY3" fmla="*/ 319726 h 476378"/>
              <a:gd name="connsiteX4" fmla="*/ 3257107 w 9573942"/>
              <a:gd name="connsiteY4" fmla="*/ 476378 h 476378"/>
              <a:gd name="connsiteX5" fmla="*/ 1 w 9573942"/>
              <a:gd name="connsiteY5" fmla="*/ 439468 h 476378"/>
              <a:gd name="connsiteX6" fmla="*/ 0 w 9573942"/>
              <a:gd name="connsiteY6" fmla="*/ 108858 h 476378"/>
              <a:gd name="connsiteX0" fmla="*/ 0 w 9573942"/>
              <a:gd name="connsiteY0" fmla="*/ 65315 h 432835"/>
              <a:gd name="connsiteX1" fmla="*/ 3672165 w 9573942"/>
              <a:gd name="connsiteY1" fmla="*/ 206830 h 432835"/>
              <a:gd name="connsiteX2" fmla="*/ 9573942 w 9573942"/>
              <a:gd name="connsiteY2" fmla="*/ 0 h 432835"/>
              <a:gd name="connsiteX3" fmla="*/ 9573726 w 9573942"/>
              <a:gd name="connsiteY3" fmla="*/ 276183 h 432835"/>
              <a:gd name="connsiteX4" fmla="*/ 3257107 w 9573942"/>
              <a:gd name="connsiteY4" fmla="*/ 432835 h 432835"/>
              <a:gd name="connsiteX5" fmla="*/ 1 w 9573942"/>
              <a:gd name="connsiteY5" fmla="*/ 395925 h 432835"/>
              <a:gd name="connsiteX6" fmla="*/ 0 w 9573942"/>
              <a:gd name="connsiteY6" fmla="*/ 65315 h 43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3942" h="432835">
                <a:moveTo>
                  <a:pt x="0" y="65315"/>
                </a:moveTo>
                <a:cubicBezTo>
                  <a:pt x="594264" y="109999"/>
                  <a:pt x="2076508" y="217716"/>
                  <a:pt x="3672165" y="206830"/>
                </a:cubicBezTo>
                <a:cubicBezTo>
                  <a:pt x="5267822" y="195944"/>
                  <a:pt x="7067806" y="301171"/>
                  <a:pt x="9573942" y="0"/>
                </a:cubicBezTo>
                <a:cubicBezTo>
                  <a:pt x="9573942" y="63032"/>
                  <a:pt x="9573726" y="213151"/>
                  <a:pt x="9573726" y="276183"/>
                </a:cubicBezTo>
                <a:cubicBezTo>
                  <a:pt x="7464431" y="346543"/>
                  <a:pt x="5984788" y="427789"/>
                  <a:pt x="3257107" y="432835"/>
                </a:cubicBezTo>
                <a:lnTo>
                  <a:pt x="1" y="395925"/>
                </a:lnTo>
                <a:cubicBezTo>
                  <a:pt x="1" y="296608"/>
                  <a:pt x="0" y="164632"/>
                  <a:pt x="0" y="65315"/>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custDataLst>
              <p:tags r:id="rId26"/>
            </p:custDataLst>
          </p:nvPr>
        </p:nvSpPr>
        <p:spPr>
          <a:xfrm>
            <a:off x="0" y="0"/>
            <a:ext cx="9144000" cy="128321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074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4" name="Date Placeholder 3"/>
          <p:cNvSpPr>
            <a:spLocks noGrp="1"/>
          </p:cNvSpPr>
          <p:nvPr>
            <p:ph type="dt" sz="half" idx="2"/>
            <p:custDataLst>
              <p:tags r:id="rId18"/>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8/25/2017</a:t>
            </a:fld>
            <a:endParaRPr lang="en-US"/>
          </a:p>
        </p:txBody>
      </p:sp>
      <p:sp>
        <p:nvSpPr>
          <p:cNvPr id="5" name="Footer Placeholder 4"/>
          <p:cNvSpPr>
            <a:spLocks noGrp="1"/>
          </p:cNvSpPr>
          <p:nvPr>
            <p:ph type="ftr" sz="quarter" idx="3"/>
            <p:custDataLst>
              <p:tags r:id="rId19"/>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0"/>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custDataLst>
              <p:tags r:id="rId21"/>
            </p:custDataLst>
          </p:nvPr>
        </p:nvSpPr>
        <p:spPr>
          <a:xfrm>
            <a:off x="609600" y="2272522"/>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custDataLst>
              <p:tags r:id="rId22"/>
            </p:custDataLst>
          </p:nvPr>
        </p:nvSpPr>
        <p:spPr>
          <a:xfrm>
            <a:off x="435429" y="1510522"/>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4" name="Rectangle 10"/>
          <p:cNvSpPr/>
          <p:nvPr>
            <p:custDataLst>
              <p:tags r:id="rId23"/>
            </p:custDataLst>
          </p:nvPr>
        </p:nvSpPr>
        <p:spPr>
          <a:xfrm rot="10800000" flipH="1">
            <a:off x="-40666" y="1066800"/>
            <a:ext cx="9250190" cy="432835"/>
          </a:xfrm>
          <a:custGeom>
            <a:avLst/>
            <a:gdLst>
              <a:gd name="connsiteX0" fmla="*/ 0 w 9448800"/>
              <a:gd name="connsiteY0" fmla="*/ 0 h 134666"/>
              <a:gd name="connsiteX1" fmla="*/ 9448800 w 9448800"/>
              <a:gd name="connsiteY1" fmla="*/ 0 h 134666"/>
              <a:gd name="connsiteX2" fmla="*/ 9448800 w 9448800"/>
              <a:gd name="connsiteY2" fmla="*/ 134666 h 134666"/>
              <a:gd name="connsiteX3" fmla="*/ 0 w 9448800"/>
              <a:gd name="connsiteY3" fmla="*/ 134666 h 134666"/>
              <a:gd name="connsiteX4" fmla="*/ 0 w 9448800"/>
              <a:gd name="connsiteY4" fmla="*/ 0 h 134666"/>
              <a:gd name="connsiteX0" fmla="*/ 0 w 9448800"/>
              <a:gd name="connsiteY0" fmla="*/ 10885 h 145551"/>
              <a:gd name="connsiteX1" fmla="*/ 3167742 w 9448800"/>
              <a:gd name="connsiteY1" fmla="*/ 0 h 145551"/>
              <a:gd name="connsiteX2" fmla="*/ 9448800 w 9448800"/>
              <a:gd name="connsiteY2" fmla="*/ 10885 h 145551"/>
              <a:gd name="connsiteX3" fmla="*/ 9448800 w 9448800"/>
              <a:gd name="connsiteY3" fmla="*/ 145551 h 145551"/>
              <a:gd name="connsiteX4" fmla="*/ 0 w 9448800"/>
              <a:gd name="connsiteY4" fmla="*/ 145551 h 145551"/>
              <a:gd name="connsiteX5" fmla="*/ 0 w 9448800"/>
              <a:gd name="connsiteY5" fmla="*/ 10885 h 145551"/>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5057 h 319723"/>
              <a:gd name="connsiteX1" fmla="*/ 3167742 w 9448800"/>
              <a:gd name="connsiteY1" fmla="*/ 0 h 319723"/>
              <a:gd name="connsiteX2" fmla="*/ 9448800 w 9448800"/>
              <a:gd name="connsiteY2" fmla="*/ 185057 h 319723"/>
              <a:gd name="connsiteX3" fmla="*/ 9448800 w 9448800"/>
              <a:gd name="connsiteY3" fmla="*/ 319723 h 319723"/>
              <a:gd name="connsiteX4" fmla="*/ 0 w 9448800"/>
              <a:gd name="connsiteY4" fmla="*/ 319723 h 319723"/>
              <a:gd name="connsiteX5" fmla="*/ 0 w 9448800"/>
              <a:gd name="connsiteY5" fmla="*/ 185057 h 319723"/>
              <a:gd name="connsiteX0" fmla="*/ 0 w 9448800"/>
              <a:gd name="connsiteY0" fmla="*/ 187156 h 321822"/>
              <a:gd name="connsiteX1" fmla="*/ 3167742 w 9448800"/>
              <a:gd name="connsiteY1" fmla="*/ 2099 h 321822"/>
              <a:gd name="connsiteX2" fmla="*/ 9448800 w 9448800"/>
              <a:gd name="connsiteY2" fmla="*/ 187156 h 321822"/>
              <a:gd name="connsiteX3" fmla="*/ 9448800 w 9448800"/>
              <a:gd name="connsiteY3" fmla="*/ 321822 h 321822"/>
              <a:gd name="connsiteX4" fmla="*/ 0 w 9448800"/>
              <a:gd name="connsiteY4" fmla="*/ 321822 h 321822"/>
              <a:gd name="connsiteX5" fmla="*/ 0 w 9448800"/>
              <a:gd name="connsiteY5" fmla="*/ 187156 h 321822"/>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0 w 9448800"/>
              <a:gd name="connsiteY4" fmla="*/ 289661 h 289661"/>
              <a:gd name="connsiteX5" fmla="*/ 0 w 9448800"/>
              <a:gd name="connsiteY5"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2830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63286 h 289661"/>
              <a:gd name="connsiteX5" fmla="*/ 0 w 9448800"/>
              <a:gd name="connsiteY5" fmla="*/ 289661 h 289661"/>
              <a:gd name="connsiteX6" fmla="*/ 0 w 9448800"/>
              <a:gd name="connsiteY6" fmla="*/ 154995 h 289661"/>
              <a:gd name="connsiteX0" fmla="*/ 0 w 9448800"/>
              <a:gd name="connsiteY0" fmla="*/ 154995 h 289672"/>
              <a:gd name="connsiteX1" fmla="*/ 3178627 w 9448800"/>
              <a:gd name="connsiteY1" fmla="*/ 2595 h 289672"/>
              <a:gd name="connsiteX2" fmla="*/ 9448800 w 9448800"/>
              <a:gd name="connsiteY2" fmla="*/ 154995 h 289672"/>
              <a:gd name="connsiteX3" fmla="*/ 9448800 w 9448800"/>
              <a:gd name="connsiteY3" fmla="*/ 289661 h 289672"/>
              <a:gd name="connsiteX4" fmla="*/ 3809999 w 9448800"/>
              <a:gd name="connsiteY4" fmla="*/ 163286 h 289672"/>
              <a:gd name="connsiteX5" fmla="*/ 0 w 9448800"/>
              <a:gd name="connsiteY5" fmla="*/ 289661 h 289672"/>
              <a:gd name="connsiteX6" fmla="*/ 0 w 9448800"/>
              <a:gd name="connsiteY6" fmla="*/ 154995 h 289672"/>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9"/>
              <a:gd name="connsiteX1" fmla="*/ 3178627 w 9448800"/>
              <a:gd name="connsiteY1" fmla="*/ 2595 h 289669"/>
              <a:gd name="connsiteX2" fmla="*/ 9448800 w 9448800"/>
              <a:gd name="connsiteY2" fmla="*/ 154995 h 289669"/>
              <a:gd name="connsiteX3" fmla="*/ 9448800 w 9448800"/>
              <a:gd name="connsiteY3" fmla="*/ 289661 h 289669"/>
              <a:gd name="connsiteX4" fmla="*/ 3809999 w 9448800"/>
              <a:gd name="connsiteY4" fmla="*/ 130629 h 289669"/>
              <a:gd name="connsiteX5" fmla="*/ 0 w 9448800"/>
              <a:gd name="connsiteY5" fmla="*/ 289661 h 289669"/>
              <a:gd name="connsiteX6" fmla="*/ 0 w 9448800"/>
              <a:gd name="connsiteY6" fmla="*/ 154995 h 289669"/>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09999 w 9448800"/>
              <a:gd name="connsiteY4" fmla="*/ 130629 h 289661"/>
              <a:gd name="connsiteX5" fmla="*/ 0 w 9448800"/>
              <a:gd name="connsiteY5" fmla="*/ 289661 h 289661"/>
              <a:gd name="connsiteX6" fmla="*/ 0 w 9448800"/>
              <a:gd name="connsiteY6" fmla="*/ 154995 h 289661"/>
              <a:gd name="connsiteX0" fmla="*/ 0 w 9448800"/>
              <a:gd name="connsiteY0" fmla="*/ 154995 h 289661"/>
              <a:gd name="connsiteX1" fmla="*/ 3178627 w 9448800"/>
              <a:gd name="connsiteY1" fmla="*/ 2595 h 289661"/>
              <a:gd name="connsiteX2" fmla="*/ 9448800 w 9448800"/>
              <a:gd name="connsiteY2" fmla="*/ 154995 h 289661"/>
              <a:gd name="connsiteX3" fmla="*/ 9448800 w 9448800"/>
              <a:gd name="connsiteY3" fmla="*/ 289661 h 289661"/>
              <a:gd name="connsiteX4" fmla="*/ 3831771 w 9448800"/>
              <a:gd name="connsiteY4" fmla="*/ 185058 h 289661"/>
              <a:gd name="connsiteX5" fmla="*/ 0 w 9448800"/>
              <a:gd name="connsiteY5" fmla="*/ 289661 h 289661"/>
              <a:gd name="connsiteX6" fmla="*/ 0 w 9448800"/>
              <a:gd name="connsiteY6" fmla="*/ 154995 h 289661"/>
              <a:gd name="connsiteX0" fmla="*/ 0 w 9448800"/>
              <a:gd name="connsiteY0" fmla="*/ 76200 h 210866"/>
              <a:gd name="connsiteX1" fmla="*/ 3189513 w 9448800"/>
              <a:gd name="connsiteY1" fmla="*/ 0 h 210866"/>
              <a:gd name="connsiteX2" fmla="*/ 9448800 w 9448800"/>
              <a:gd name="connsiteY2" fmla="*/ 76200 h 210866"/>
              <a:gd name="connsiteX3" fmla="*/ 9448800 w 9448800"/>
              <a:gd name="connsiteY3" fmla="*/ 210866 h 210866"/>
              <a:gd name="connsiteX4" fmla="*/ 3831771 w 9448800"/>
              <a:gd name="connsiteY4" fmla="*/ 106263 h 210866"/>
              <a:gd name="connsiteX5" fmla="*/ 0 w 9448800"/>
              <a:gd name="connsiteY5" fmla="*/ 210866 h 210866"/>
              <a:gd name="connsiteX6" fmla="*/ 0 w 9448800"/>
              <a:gd name="connsiteY6" fmla="*/ 76200 h 210866"/>
              <a:gd name="connsiteX0" fmla="*/ 0 w 9448800"/>
              <a:gd name="connsiteY0" fmla="*/ 119743 h 254409"/>
              <a:gd name="connsiteX1" fmla="*/ 3189513 w 9448800"/>
              <a:gd name="connsiteY1" fmla="*/ 0 h 254409"/>
              <a:gd name="connsiteX2" fmla="*/ 9448800 w 9448800"/>
              <a:gd name="connsiteY2" fmla="*/ 119743 h 254409"/>
              <a:gd name="connsiteX3" fmla="*/ 9448800 w 9448800"/>
              <a:gd name="connsiteY3" fmla="*/ 254409 h 254409"/>
              <a:gd name="connsiteX4" fmla="*/ 3831771 w 9448800"/>
              <a:gd name="connsiteY4" fmla="*/ 149806 h 254409"/>
              <a:gd name="connsiteX5" fmla="*/ 0 w 9448800"/>
              <a:gd name="connsiteY5" fmla="*/ 254409 h 254409"/>
              <a:gd name="connsiteX6" fmla="*/ 0 w 9448800"/>
              <a:gd name="connsiteY6" fmla="*/ 119743 h 254409"/>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448800"/>
              <a:gd name="connsiteY0" fmla="*/ 696686 h 831352"/>
              <a:gd name="connsiteX1" fmla="*/ 3189513 w 9448800"/>
              <a:gd name="connsiteY1" fmla="*/ 576943 h 831352"/>
              <a:gd name="connsiteX2" fmla="*/ 9382493 w 9448800"/>
              <a:gd name="connsiteY2" fmla="*/ 0 h 831352"/>
              <a:gd name="connsiteX3" fmla="*/ 9448800 w 9448800"/>
              <a:gd name="connsiteY3" fmla="*/ 831352 h 831352"/>
              <a:gd name="connsiteX4" fmla="*/ 3831771 w 9448800"/>
              <a:gd name="connsiteY4" fmla="*/ 726749 h 831352"/>
              <a:gd name="connsiteX5" fmla="*/ 0 w 9448800"/>
              <a:gd name="connsiteY5" fmla="*/ 831352 h 831352"/>
              <a:gd name="connsiteX6" fmla="*/ 0 w 9448800"/>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382493"/>
              <a:gd name="connsiteY0" fmla="*/ 696686 h 831352"/>
              <a:gd name="connsiteX1" fmla="*/ 3189513 w 9382493"/>
              <a:gd name="connsiteY1" fmla="*/ 576943 h 831352"/>
              <a:gd name="connsiteX2" fmla="*/ 9382493 w 9382493"/>
              <a:gd name="connsiteY2" fmla="*/ 0 h 831352"/>
              <a:gd name="connsiteX3" fmla="*/ 9382492 w 9382493"/>
              <a:gd name="connsiteY3" fmla="*/ 189095 h 831352"/>
              <a:gd name="connsiteX4" fmla="*/ 3831771 w 9382493"/>
              <a:gd name="connsiteY4" fmla="*/ 726749 h 831352"/>
              <a:gd name="connsiteX5" fmla="*/ 0 w 9382493"/>
              <a:gd name="connsiteY5" fmla="*/ 831352 h 831352"/>
              <a:gd name="connsiteX6" fmla="*/ 0 w 9382493"/>
              <a:gd name="connsiteY6" fmla="*/ 696686 h 831352"/>
              <a:gd name="connsiteX0" fmla="*/ 0 w 9415647"/>
              <a:gd name="connsiteY0" fmla="*/ 772886 h 907552"/>
              <a:gd name="connsiteX1" fmla="*/ 3189513 w 9415647"/>
              <a:gd name="connsiteY1" fmla="*/ 653143 h 907552"/>
              <a:gd name="connsiteX2" fmla="*/ 9415647 w 9415647"/>
              <a:gd name="connsiteY2" fmla="*/ 0 h 907552"/>
              <a:gd name="connsiteX3" fmla="*/ 9382492 w 9415647"/>
              <a:gd name="connsiteY3" fmla="*/ 265295 h 907552"/>
              <a:gd name="connsiteX4" fmla="*/ 3831771 w 9415647"/>
              <a:gd name="connsiteY4" fmla="*/ 802949 h 907552"/>
              <a:gd name="connsiteX5" fmla="*/ 0 w 9415647"/>
              <a:gd name="connsiteY5" fmla="*/ 907552 h 907552"/>
              <a:gd name="connsiteX6" fmla="*/ 0 w 9415647"/>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07552"/>
              <a:gd name="connsiteX1" fmla="*/ 3189513 w 9426698"/>
              <a:gd name="connsiteY1" fmla="*/ 653143 h 907552"/>
              <a:gd name="connsiteX2" fmla="*/ 9415647 w 9426698"/>
              <a:gd name="connsiteY2" fmla="*/ 0 h 907552"/>
              <a:gd name="connsiteX3" fmla="*/ 9426698 w 9426698"/>
              <a:gd name="connsiteY3" fmla="*/ 178210 h 907552"/>
              <a:gd name="connsiteX4" fmla="*/ 3831771 w 9426698"/>
              <a:gd name="connsiteY4" fmla="*/ 802949 h 907552"/>
              <a:gd name="connsiteX5" fmla="*/ 0 w 9426698"/>
              <a:gd name="connsiteY5" fmla="*/ 907552 h 907552"/>
              <a:gd name="connsiteX6" fmla="*/ 0 w 9426698"/>
              <a:gd name="connsiteY6" fmla="*/ 772886 h 907552"/>
              <a:gd name="connsiteX0" fmla="*/ 0 w 9426698"/>
              <a:gd name="connsiteY0" fmla="*/ 772886 h 957531"/>
              <a:gd name="connsiteX1" fmla="*/ 3189513 w 9426698"/>
              <a:gd name="connsiteY1" fmla="*/ 653143 h 957531"/>
              <a:gd name="connsiteX2" fmla="*/ 9415647 w 9426698"/>
              <a:gd name="connsiteY2" fmla="*/ 0 h 957531"/>
              <a:gd name="connsiteX3" fmla="*/ 9426698 w 9426698"/>
              <a:gd name="connsiteY3" fmla="*/ 178210 h 957531"/>
              <a:gd name="connsiteX4" fmla="*/ 3842823 w 9426698"/>
              <a:gd name="connsiteY4" fmla="*/ 922692 h 957531"/>
              <a:gd name="connsiteX5" fmla="*/ 0 w 9426698"/>
              <a:gd name="connsiteY5" fmla="*/ 907552 h 957531"/>
              <a:gd name="connsiteX6" fmla="*/ 0 w 9426698"/>
              <a:gd name="connsiteY6" fmla="*/ 772886 h 957531"/>
              <a:gd name="connsiteX0" fmla="*/ 0 w 9426698"/>
              <a:gd name="connsiteY0" fmla="*/ 772886 h 923543"/>
              <a:gd name="connsiteX1" fmla="*/ 3189513 w 9426698"/>
              <a:gd name="connsiteY1" fmla="*/ 653143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189513 w 9426698"/>
              <a:gd name="connsiteY1" fmla="*/ 685800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77924 w 9426698"/>
              <a:gd name="connsiteY1" fmla="*/ 7075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72886 h 923543"/>
              <a:gd name="connsiteX1" fmla="*/ 3288975 w 9426698"/>
              <a:gd name="connsiteY1" fmla="*/ 783772 h 923543"/>
              <a:gd name="connsiteX2" fmla="*/ 9415647 w 9426698"/>
              <a:gd name="connsiteY2" fmla="*/ 0 h 923543"/>
              <a:gd name="connsiteX3" fmla="*/ 9426698 w 9426698"/>
              <a:gd name="connsiteY3" fmla="*/ 178210 h 923543"/>
              <a:gd name="connsiteX4" fmla="*/ 3842823 w 9426698"/>
              <a:gd name="connsiteY4" fmla="*/ 922692 h 923543"/>
              <a:gd name="connsiteX5" fmla="*/ 0 w 9426698"/>
              <a:gd name="connsiteY5" fmla="*/ 907552 h 923543"/>
              <a:gd name="connsiteX6" fmla="*/ 0 w 9426698"/>
              <a:gd name="connsiteY6" fmla="*/ 772886 h 923543"/>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0 w 9426698"/>
              <a:gd name="connsiteY0" fmla="*/ 783772 h 934429"/>
              <a:gd name="connsiteX1" fmla="*/ 3288975 w 9426698"/>
              <a:gd name="connsiteY1" fmla="*/ 794658 h 934429"/>
              <a:gd name="connsiteX2" fmla="*/ 9415646 w 9426698"/>
              <a:gd name="connsiteY2" fmla="*/ 0 h 934429"/>
              <a:gd name="connsiteX3" fmla="*/ 9426698 w 9426698"/>
              <a:gd name="connsiteY3" fmla="*/ 189096 h 934429"/>
              <a:gd name="connsiteX4" fmla="*/ 3842823 w 9426698"/>
              <a:gd name="connsiteY4" fmla="*/ 933578 h 934429"/>
              <a:gd name="connsiteX5" fmla="*/ 0 w 9426698"/>
              <a:gd name="connsiteY5" fmla="*/ 918438 h 934429"/>
              <a:gd name="connsiteX6" fmla="*/ 0 w 9426698"/>
              <a:gd name="connsiteY6" fmla="*/ 783772 h 934429"/>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11051 w 9437749"/>
              <a:gd name="connsiteY0" fmla="*/ 783772 h 994638"/>
              <a:gd name="connsiteX1" fmla="*/ 3300026 w 9437749"/>
              <a:gd name="connsiteY1" fmla="*/ 794658 h 994638"/>
              <a:gd name="connsiteX2" fmla="*/ 9426697 w 9437749"/>
              <a:gd name="connsiteY2" fmla="*/ 0 h 994638"/>
              <a:gd name="connsiteX3" fmla="*/ 9437749 w 9437749"/>
              <a:gd name="connsiteY3" fmla="*/ 189096 h 994638"/>
              <a:gd name="connsiteX4" fmla="*/ 3853874 w 9437749"/>
              <a:gd name="connsiteY4" fmla="*/ 933578 h 994638"/>
              <a:gd name="connsiteX5" fmla="*/ 0 w 9437749"/>
              <a:gd name="connsiteY5" fmla="*/ 994638 h 994638"/>
              <a:gd name="connsiteX6" fmla="*/ 11051 w 9437749"/>
              <a:gd name="connsiteY6" fmla="*/ 783772 h 994638"/>
              <a:gd name="connsiteX0" fmla="*/ 0 w 9437750"/>
              <a:gd name="connsiteY0" fmla="*/ 696686 h 994638"/>
              <a:gd name="connsiteX1" fmla="*/ 3300027 w 9437750"/>
              <a:gd name="connsiteY1" fmla="*/ 794658 h 994638"/>
              <a:gd name="connsiteX2" fmla="*/ 9426698 w 9437750"/>
              <a:gd name="connsiteY2" fmla="*/ 0 h 994638"/>
              <a:gd name="connsiteX3" fmla="*/ 9437750 w 9437750"/>
              <a:gd name="connsiteY3" fmla="*/ 189096 h 994638"/>
              <a:gd name="connsiteX4" fmla="*/ 3853875 w 9437750"/>
              <a:gd name="connsiteY4" fmla="*/ 933578 h 994638"/>
              <a:gd name="connsiteX5" fmla="*/ 1 w 9437750"/>
              <a:gd name="connsiteY5" fmla="*/ 994638 h 994638"/>
              <a:gd name="connsiteX6" fmla="*/ 0 w 9437750"/>
              <a:gd name="connsiteY6" fmla="*/ 696686 h 994638"/>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82403"/>
              <a:gd name="connsiteX1" fmla="*/ 3300027 w 9437750"/>
              <a:gd name="connsiteY1" fmla="*/ 794658 h 982403"/>
              <a:gd name="connsiteX2" fmla="*/ 9426698 w 9437750"/>
              <a:gd name="connsiteY2" fmla="*/ 0 h 982403"/>
              <a:gd name="connsiteX3" fmla="*/ 9437750 w 9437750"/>
              <a:gd name="connsiteY3" fmla="*/ 189096 h 982403"/>
              <a:gd name="connsiteX4" fmla="*/ 3853875 w 9437750"/>
              <a:gd name="connsiteY4" fmla="*/ 933578 h 982403"/>
              <a:gd name="connsiteX5" fmla="*/ 1 w 9437750"/>
              <a:gd name="connsiteY5" fmla="*/ 907553 h 982403"/>
              <a:gd name="connsiteX6" fmla="*/ 0 w 9437750"/>
              <a:gd name="connsiteY6" fmla="*/ 696686 h 982403"/>
              <a:gd name="connsiteX0" fmla="*/ 0 w 9437750"/>
              <a:gd name="connsiteY0" fmla="*/ 696686 h 943288"/>
              <a:gd name="connsiteX1" fmla="*/ 3300027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943288"/>
              <a:gd name="connsiteX1" fmla="*/ 3775230 w 9437750"/>
              <a:gd name="connsiteY1" fmla="*/ 794658 h 943288"/>
              <a:gd name="connsiteX2" fmla="*/ 9426698 w 9437750"/>
              <a:gd name="connsiteY2" fmla="*/ 0 h 943288"/>
              <a:gd name="connsiteX3" fmla="*/ 9437750 w 9437750"/>
              <a:gd name="connsiteY3" fmla="*/ 189096 h 943288"/>
              <a:gd name="connsiteX4" fmla="*/ 3853875 w 9437750"/>
              <a:gd name="connsiteY4" fmla="*/ 933578 h 943288"/>
              <a:gd name="connsiteX5" fmla="*/ 1 w 9437750"/>
              <a:gd name="connsiteY5" fmla="*/ 907553 h 943288"/>
              <a:gd name="connsiteX6" fmla="*/ 0 w 9437750"/>
              <a:gd name="connsiteY6" fmla="*/ 696686 h 943288"/>
              <a:gd name="connsiteX0" fmla="*/ 0 w 9437750"/>
              <a:gd name="connsiteY0" fmla="*/ 696686 h 1061026"/>
              <a:gd name="connsiteX1" fmla="*/ 3775230 w 9437750"/>
              <a:gd name="connsiteY1" fmla="*/ 794658 h 1061026"/>
              <a:gd name="connsiteX2" fmla="*/ 9426698 w 9437750"/>
              <a:gd name="connsiteY2" fmla="*/ 0 h 1061026"/>
              <a:gd name="connsiteX3" fmla="*/ 9437750 w 9437750"/>
              <a:gd name="connsiteY3" fmla="*/ 189096 h 1061026"/>
              <a:gd name="connsiteX4" fmla="*/ 3135544 w 9437750"/>
              <a:gd name="connsiteY4" fmla="*/ 1053321 h 1061026"/>
              <a:gd name="connsiteX5" fmla="*/ 1 w 9437750"/>
              <a:gd name="connsiteY5" fmla="*/ 907553 h 1061026"/>
              <a:gd name="connsiteX6" fmla="*/ 0 w 9437750"/>
              <a:gd name="connsiteY6" fmla="*/ 696686 h 1061026"/>
              <a:gd name="connsiteX0" fmla="*/ 0 w 9437750"/>
              <a:gd name="connsiteY0" fmla="*/ 696686 h 1066278"/>
              <a:gd name="connsiteX1" fmla="*/ 3775230 w 9437750"/>
              <a:gd name="connsiteY1" fmla="*/ 794658 h 1066278"/>
              <a:gd name="connsiteX2" fmla="*/ 9426698 w 9437750"/>
              <a:gd name="connsiteY2" fmla="*/ 0 h 1066278"/>
              <a:gd name="connsiteX3" fmla="*/ 9437750 w 9437750"/>
              <a:gd name="connsiteY3" fmla="*/ 189096 h 1066278"/>
              <a:gd name="connsiteX4" fmla="*/ 3135544 w 9437750"/>
              <a:gd name="connsiteY4" fmla="*/ 1053321 h 1066278"/>
              <a:gd name="connsiteX5" fmla="*/ 1 w 9437750"/>
              <a:gd name="connsiteY5" fmla="*/ 907553 h 1066278"/>
              <a:gd name="connsiteX6" fmla="*/ 0 w 9437750"/>
              <a:gd name="connsiteY6" fmla="*/ 696686 h 1066278"/>
              <a:gd name="connsiteX0" fmla="*/ 0 w 9437750"/>
              <a:gd name="connsiteY0" fmla="*/ 696686 h 1078253"/>
              <a:gd name="connsiteX1" fmla="*/ 3775230 w 9437750"/>
              <a:gd name="connsiteY1" fmla="*/ 794658 h 1078253"/>
              <a:gd name="connsiteX2" fmla="*/ 9426698 w 9437750"/>
              <a:gd name="connsiteY2" fmla="*/ 0 h 1078253"/>
              <a:gd name="connsiteX3" fmla="*/ 9437750 w 9437750"/>
              <a:gd name="connsiteY3" fmla="*/ 189096 h 1078253"/>
              <a:gd name="connsiteX4" fmla="*/ 3135544 w 9437750"/>
              <a:gd name="connsiteY4" fmla="*/ 1053321 h 1078253"/>
              <a:gd name="connsiteX5" fmla="*/ 1 w 9437750"/>
              <a:gd name="connsiteY5" fmla="*/ 1027296 h 1078253"/>
              <a:gd name="connsiteX6" fmla="*/ 0 w 9437750"/>
              <a:gd name="connsiteY6" fmla="*/ 696686 h 1078253"/>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87557"/>
              <a:gd name="connsiteX1" fmla="*/ 3775230 w 9437750"/>
              <a:gd name="connsiteY1" fmla="*/ 794658 h 1087557"/>
              <a:gd name="connsiteX2" fmla="*/ 9426698 w 9437750"/>
              <a:gd name="connsiteY2" fmla="*/ 0 h 1087557"/>
              <a:gd name="connsiteX3" fmla="*/ 9437750 w 9437750"/>
              <a:gd name="connsiteY3" fmla="*/ 189096 h 1087557"/>
              <a:gd name="connsiteX4" fmla="*/ 3135544 w 9437750"/>
              <a:gd name="connsiteY4" fmla="*/ 1053321 h 1087557"/>
              <a:gd name="connsiteX5" fmla="*/ 1 w 9437750"/>
              <a:gd name="connsiteY5" fmla="*/ 1027296 h 1087557"/>
              <a:gd name="connsiteX6" fmla="*/ 0 w 9437750"/>
              <a:gd name="connsiteY6" fmla="*/ 696686 h 1087557"/>
              <a:gd name="connsiteX0" fmla="*/ 0 w 9437750"/>
              <a:gd name="connsiteY0" fmla="*/ 696686 h 1095278"/>
              <a:gd name="connsiteX1" fmla="*/ 3775230 w 9437750"/>
              <a:gd name="connsiteY1" fmla="*/ 794658 h 1095278"/>
              <a:gd name="connsiteX2" fmla="*/ 9426698 w 9437750"/>
              <a:gd name="connsiteY2" fmla="*/ 0 h 1095278"/>
              <a:gd name="connsiteX3" fmla="*/ 9437750 w 9437750"/>
              <a:gd name="connsiteY3" fmla="*/ 189096 h 1095278"/>
              <a:gd name="connsiteX4" fmla="*/ 3257107 w 9437750"/>
              <a:gd name="connsiteY4" fmla="*/ 1064206 h 1095278"/>
              <a:gd name="connsiteX5" fmla="*/ 1 w 9437750"/>
              <a:gd name="connsiteY5" fmla="*/ 1027296 h 1095278"/>
              <a:gd name="connsiteX6" fmla="*/ 0 w 9437750"/>
              <a:gd name="connsiteY6" fmla="*/ 696686 h 1095278"/>
              <a:gd name="connsiteX0" fmla="*/ 0 w 9584989"/>
              <a:gd name="connsiteY0" fmla="*/ 696686 h 1087218"/>
              <a:gd name="connsiteX1" fmla="*/ 3775230 w 9584989"/>
              <a:gd name="connsiteY1" fmla="*/ 794658 h 1087218"/>
              <a:gd name="connsiteX2" fmla="*/ 9426698 w 9584989"/>
              <a:gd name="connsiteY2" fmla="*/ 0 h 1087218"/>
              <a:gd name="connsiteX3" fmla="*/ 9584989 w 9584989"/>
              <a:gd name="connsiteY3" fmla="*/ 744267 h 1087218"/>
              <a:gd name="connsiteX4" fmla="*/ 3257107 w 9584989"/>
              <a:gd name="connsiteY4" fmla="*/ 1064206 h 1087218"/>
              <a:gd name="connsiteX5" fmla="*/ 1 w 9584989"/>
              <a:gd name="connsiteY5" fmla="*/ 1027296 h 1087218"/>
              <a:gd name="connsiteX6" fmla="*/ 0 w 9584989"/>
              <a:gd name="connsiteY6" fmla="*/ 696686 h 10872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89"/>
              <a:gd name="connsiteY0" fmla="*/ 239486 h 630018"/>
              <a:gd name="connsiteX1" fmla="*/ 3775230 w 9584989"/>
              <a:gd name="connsiteY1" fmla="*/ 337458 h 630018"/>
              <a:gd name="connsiteX2" fmla="*/ 9573938 w 9584989"/>
              <a:gd name="connsiteY2" fmla="*/ 0 h 630018"/>
              <a:gd name="connsiteX3" fmla="*/ 9584989 w 9584989"/>
              <a:gd name="connsiteY3" fmla="*/ 287067 h 630018"/>
              <a:gd name="connsiteX4" fmla="*/ 3257107 w 9584989"/>
              <a:gd name="connsiteY4" fmla="*/ 607006 h 630018"/>
              <a:gd name="connsiteX5" fmla="*/ 1 w 9584989"/>
              <a:gd name="connsiteY5" fmla="*/ 570096 h 630018"/>
              <a:gd name="connsiteX6" fmla="*/ 0 w 9584989"/>
              <a:gd name="connsiteY6" fmla="*/ 239486 h 630018"/>
              <a:gd name="connsiteX0" fmla="*/ 0 w 9584992"/>
              <a:gd name="connsiteY0" fmla="*/ 239486 h 607006"/>
              <a:gd name="connsiteX1" fmla="*/ 3775230 w 9584992"/>
              <a:gd name="connsiteY1" fmla="*/ 337458 h 607006"/>
              <a:gd name="connsiteX2" fmla="*/ 9573938 w 9584992"/>
              <a:gd name="connsiteY2" fmla="*/ 0 h 607006"/>
              <a:gd name="connsiteX3" fmla="*/ 9584992 w 9584992"/>
              <a:gd name="connsiteY3" fmla="*/ 395925 h 607006"/>
              <a:gd name="connsiteX4" fmla="*/ 3257107 w 9584992"/>
              <a:gd name="connsiteY4" fmla="*/ 607006 h 607006"/>
              <a:gd name="connsiteX5" fmla="*/ 1 w 9584992"/>
              <a:gd name="connsiteY5" fmla="*/ 570096 h 607006"/>
              <a:gd name="connsiteX6" fmla="*/ 0 w 9584992"/>
              <a:gd name="connsiteY6" fmla="*/ 239486 h 607006"/>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775230 w 9584992"/>
              <a:gd name="connsiteY1" fmla="*/ 206830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84992"/>
              <a:gd name="connsiteY0" fmla="*/ 108858 h 476378"/>
              <a:gd name="connsiteX1" fmla="*/ 3672165 w 9584992"/>
              <a:gd name="connsiteY1" fmla="*/ 250373 h 476378"/>
              <a:gd name="connsiteX2" fmla="*/ 9573942 w 9584992"/>
              <a:gd name="connsiteY2" fmla="*/ 0 h 476378"/>
              <a:gd name="connsiteX3" fmla="*/ 9584992 w 9584992"/>
              <a:gd name="connsiteY3" fmla="*/ 265297 h 476378"/>
              <a:gd name="connsiteX4" fmla="*/ 3257107 w 9584992"/>
              <a:gd name="connsiteY4" fmla="*/ 476378 h 476378"/>
              <a:gd name="connsiteX5" fmla="*/ 1 w 9584992"/>
              <a:gd name="connsiteY5" fmla="*/ 439468 h 476378"/>
              <a:gd name="connsiteX6" fmla="*/ 0 w 9584992"/>
              <a:gd name="connsiteY6" fmla="*/ 108858 h 476378"/>
              <a:gd name="connsiteX0" fmla="*/ 0 w 9573942"/>
              <a:gd name="connsiteY0" fmla="*/ 108858 h 476378"/>
              <a:gd name="connsiteX1" fmla="*/ 3672165 w 9573942"/>
              <a:gd name="connsiteY1" fmla="*/ 250373 h 476378"/>
              <a:gd name="connsiteX2" fmla="*/ 9573942 w 9573942"/>
              <a:gd name="connsiteY2" fmla="*/ 0 h 476378"/>
              <a:gd name="connsiteX3" fmla="*/ 9573726 w 9573942"/>
              <a:gd name="connsiteY3" fmla="*/ 319726 h 476378"/>
              <a:gd name="connsiteX4" fmla="*/ 3257107 w 9573942"/>
              <a:gd name="connsiteY4" fmla="*/ 476378 h 476378"/>
              <a:gd name="connsiteX5" fmla="*/ 1 w 9573942"/>
              <a:gd name="connsiteY5" fmla="*/ 439468 h 476378"/>
              <a:gd name="connsiteX6" fmla="*/ 0 w 9573942"/>
              <a:gd name="connsiteY6" fmla="*/ 108858 h 476378"/>
              <a:gd name="connsiteX0" fmla="*/ 0 w 9573942"/>
              <a:gd name="connsiteY0" fmla="*/ 65315 h 432835"/>
              <a:gd name="connsiteX1" fmla="*/ 3672165 w 9573942"/>
              <a:gd name="connsiteY1" fmla="*/ 206830 h 432835"/>
              <a:gd name="connsiteX2" fmla="*/ 9573942 w 9573942"/>
              <a:gd name="connsiteY2" fmla="*/ 0 h 432835"/>
              <a:gd name="connsiteX3" fmla="*/ 9573726 w 9573942"/>
              <a:gd name="connsiteY3" fmla="*/ 276183 h 432835"/>
              <a:gd name="connsiteX4" fmla="*/ 3257107 w 9573942"/>
              <a:gd name="connsiteY4" fmla="*/ 432835 h 432835"/>
              <a:gd name="connsiteX5" fmla="*/ 1 w 9573942"/>
              <a:gd name="connsiteY5" fmla="*/ 395925 h 432835"/>
              <a:gd name="connsiteX6" fmla="*/ 0 w 9573942"/>
              <a:gd name="connsiteY6" fmla="*/ 65315 h 43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3942" h="432835">
                <a:moveTo>
                  <a:pt x="0" y="65315"/>
                </a:moveTo>
                <a:cubicBezTo>
                  <a:pt x="594264" y="109999"/>
                  <a:pt x="2076508" y="217716"/>
                  <a:pt x="3672165" y="206830"/>
                </a:cubicBezTo>
                <a:cubicBezTo>
                  <a:pt x="5267822" y="195944"/>
                  <a:pt x="7067806" y="301171"/>
                  <a:pt x="9573942" y="0"/>
                </a:cubicBezTo>
                <a:cubicBezTo>
                  <a:pt x="9573942" y="63032"/>
                  <a:pt x="9573726" y="213151"/>
                  <a:pt x="9573726" y="276183"/>
                </a:cubicBezTo>
                <a:cubicBezTo>
                  <a:pt x="7464431" y="346543"/>
                  <a:pt x="5984788" y="427789"/>
                  <a:pt x="3257107" y="432835"/>
                </a:cubicBezTo>
                <a:lnTo>
                  <a:pt x="1" y="395925"/>
                </a:lnTo>
                <a:cubicBezTo>
                  <a:pt x="1" y="296608"/>
                  <a:pt x="0" y="164632"/>
                  <a:pt x="0" y="65315"/>
                </a:cubicBezTo>
                <a:close/>
              </a:path>
            </a:pathLst>
          </a:cu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82509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102.xml"/></Relationships>
</file>

<file path=ppt/slides/_rels/slide1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4.xml"/><Relationship Id="rId7" Type="http://schemas.openxmlformats.org/officeDocument/2006/relationships/image" Target="../media/image17.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50.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media/image9.pn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19.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slideLayout" Target="../slideLayouts/slideLayout18.xml"/><Relationship Id="rId5" Type="http://schemas.openxmlformats.org/officeDocument/2006/relationships/tags" Target="../tags/tag121.xm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s>
</file>

<file path=ppt/slides/_rels/slide16.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image" Target="../media/image9.png"/><Relationship Id="rId5" Type="http://schemas.openxmlformats.org/officeDocument/2006/relationships/tags" Target="../tags/tag134.xml"/><Relationship Id="rId10" Type="http://schemas.openxmlformats.org/officeDocument/2006/relationships/image" Target="../media/image22.png"/><Relationship Id="rId4" Type="http://schemas.openxmlformats.org/officeDocument/2006/relationships/tags" Target="../tags/tag133.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9.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3.png"/><Relationship Id="rId5" Type="http://schemas.openxmlformats.org/officeDocument/2006/relationships/slideLayout" Target="../slideLayouts/slideLayout50.xml"/><Relationship Id="rId4" Type="http://schemas.openxmlformats.org/officeDocument/2006/relationships/tags" Target="../tags/tag140.xml"/></Relationships>
</file>

<file path=ppt/slides/_rels/slide19.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9.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24.png"/><Relationship Id="rId5" Type="http://schemas.openxmlformats.org/officeDocument/2006/relationships/slideLayout" Target="../slideLayouts/slideLayout50.xml"/><Relationship Id="rId4" Type="http://schemas.openxmlformats.org/officeDocument/2006/relationships/tags" Target="../tags/tag144.xml"/></Relationships>
</file>

<file path=ppt/slides/_rels/slide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9.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25.png"/><Relationship Id="rId5" Type="http://schemas.openxmlformats.org/officeDocument/2006/relationships/slideLayout" Target="../slideLayouts/slideLayout50.xml"/><Relationship Id="rId4" Type="http://schemas.openxmlformats.org/officeDocument/2006/relationships/tags" Target="../tags/tag148.xml"/></Relationships>
</file>

<file path=ppt/slides/_rels/slide21.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9.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5.png"/><Relationship Id="rId5" Type="http://schemas.openxmlformats.org/officeDocument/2006/relationships/slideLayout" Target="../slideLayouts/slideLayout50.xml"/><Relationship Id="rId4" Type="http://schemas.openxmlformats.org/officeDocument/2006/relationships/tags" Target="../tags/tag152.xml"/></Relationships>
</file>

<file path=ppt/slides/_rels/slide2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tags" Target="../tags/tag158.xml"/><Relationship Id="rId7" Type="http://schemas.openxmlformats.org/officeDocument/2006/relationships/image" Target="../media/image9.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27.png"/><Relationship Id="rId5" Type="http://schemas.openxmlformats.org/officeDocument/2006/relationships/slideLayout" Target="../slideLayouts/slideLayout18.xml"/><Relationship Id="rId4" Type="http://schemas.openxmlformats.org/officeDocument/2006/relationships/tags" Target="../tags/tag159.xml"/></Relationships>
</file>

<file path=ppt/slides/_rels/slide24.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9.png"/><Relationship Id="rId4"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65.xml"/><Relationship Id="rId7" Type="http://schemas.openxmlformats.org/officeDocument/2006/relationships/image" Target="../media/image29.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28.png"/><Relationship Id="rId5" Type="http://schemas.openxmlformats.org/officeDocument/2006/relationships/slideLayout" Target="../slideLayouts/slideLayout50.xml"/><Relationship Id="rId4" Type="http://schemas.openxmlformats.org/officeDocument/2006/relationships/tags" Target="../tags/tag166.xml"/></Relationships>
</file>

<file path=ppt/slides/_rels/slide26.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9.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30.png"/><Relationship Id="rId5" Type="http://schemas.openxmlformats.org/officeDocument/2006/relationships/slideLayout" Target="../slideLayouts/slideLayout50.xml"/><Relationship Id="rId4" Type="http://schemas.openxmlformats.org/officeDocument/2006/relationships/tags" Target="../tags/tag170.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73.xml"/><Relationship Id="rId7"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9.png"/><Relationship Id="rId5" Type="http://schemas.openxmlformats.org/officeDocument/2006/relationships/tags" Target="../tags/tag175.xml"/><Relationship Id="rId10" Type="http://schemas.openxmlformats.org/officeDocument/2006/relationships/image" Target="../media/image33.png"/><Relationship Id="rId4" Type="http://schemas.openxmlformats.org/officeDocument/2006/relationships/tags" Target="../tags/tag174.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79.xml"/><Relationship Id="rId7" Type="http://schemas.openxmlformats.org/officeDocument/2006/relationships/slideLayout" Target="../slideLayouts/slideLayout2.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9" Type="http://schemas.openxmlformats.org/officeDocument/2006/relationships/hyperlink" Target="https://ess.hdsb.ca/TrainingConfirmH.php?fAction=AsbestosMgmt20172018&amp;ccsForm=web_Null"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9.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36.xml"/><Relationship Id="rId5" Type="http://schemas.openxmlformats.org/officeDocument/2006/relationships/tags" Target="../tags/tag75.xml"/><Relationship Id="rId4" Type="http://schemas.openxmlformats.org/officeDocument/2006/relationships/tags" Target="../tags/tag74.xml"/></Relationships>
</file>

<file path=ppt/slides/_rels/slide4.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0.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slideLayout" Target="../slideLayouts/slideLayout50.xml"/><Relationship Id="rId4" Type="http://schemas.openxmlformats.org/officeDocument/2006/relationships/tags" Target="../tags/tag79.xml"/></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tags" Target="../tags/tag82.xml"/><Relationship Id="rId7" Type="http://schemas.openxmlformats.org/officeDocument/2006/relationships/image" Target="../media/image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18.xml"/><Relationship Id="rId5" Type="http://schemas.openxmlformats.org/officeDocument/2006/relationships/tags" Target="../tags/tag84.xml"/><Relationship Id="rId4" Type="http://schemas.openxmlformats.org/officeDocument/2006/relationships/tags" Target="../tags/tag83.xml"/></Relationships>
</file>

<file path=ppt/slides/_rels/slide6.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2.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88.xml"/></Relationships>
</file>

<file path=ppt/slides/_rels/slide7.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13.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92.xml"/></Relationships>
</file>

<file path=ppt/slides/_rels/slide8.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9.png"/><Relationship Id="rId4"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304800" y="5265057"/>
            <a:ext cx="7772400" cy="933450"/>
          </a:xfrm>
        </p:spPr>
        <p:txBody>
          <a:bodyPr/>
          <a:lstStyle/>
          <a:p>
            <a:r>
              <a:rPr lang="en-US" dirty="0" smtClean="0">
                <a:solidFill>
                  <a:schemeClr val="accent1">
                    <a:lumMod val="50000"/>
                  </a:schemeClr>
                </a:solidFill>
              </a:rPr>
              <a:t>HDSB</a:t>
            </a:r>
            <a:r>
              <a:rPr lang="en-US" dirty="0" smtClean="0">
                <a:solidFill>
                  <a:schemeClr val="bg1">
                    <a:lumMod val="10000"/>
                  </a:schemeClr>
                </a:solidFill>
              </a:rPr>
              <a:t> Asbestos Management Program</a:t>
            </a:r>
            <a:endParaRPr lang="en-US" dirty="0">
              <a:solidFill>
                <a:schemeClr val="accent2">
                  <a:lumMod val="75000"/>
                </a:schemeClr>
              </a:solidFill>
            </a:endParaRPr>
          </a:p>
        </p:txBody>
      </p:sp>
      <p:pic>
        <p:nvPicPr>
          <p:cNvPr id="1026" name="Picture 2" descr="C:\Users\cooleyp\Desktop\Harri Logo Bl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5638800"/>
            <a:ext cx="1011237" cy="1036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7459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667000" y="2378159"/>
            <a:ext cx="6248400" cy="3429000"/>
          </a:xfrm>
        </p:spPr>
        <p:txBody>
          <a:bodyPr>
            <a:normAutofit fontScale="85000" lnSpcReduction="20000"/>
          </a:bodyPr>
          <a:lstStyle/>
          <a:p>
            <a:r>
              <a:rPr lang="en-CA" dirty="0"/>
              <a:t>“Our ministry looks at health and safety in the workplace. We provide technical and scientific information to workplace parties, employers, and employees who must control various hazards. In the case of asbestos, we have a regulation which specifically covers asbestos in buildings. Its standards when followed ensure safe conditions. The direct responsibility for maintaining workplace health and safety rests with the employer, in this case the school boards across the province who are obligated to maintain proper asbestos management problems. At the Ministry of Labour, we are committed to ensuring that these standards are met.” </a:t>
            </a:r>
          </a:p>
          <a:p>
            <a:pPr algn="r"/>
            <a:r>
              <a:rPr lang="en-CA" dirty="0" smtClean="0"/>
              <a:t>-Tim </a:t>
            </a:r>
            <a:r>
              <a:rPr lang="en-CA" dirty="0"/>
              <a:t>Mallard (Ontario Ministry of Labour</a:t>
            </a:r>
            <a:r>
              <a:rPr lang="en-CA" dirty="0" smtClean="0"/>
              <a:t>) </a:t>
            </a:r>
            <a:endParaRPr lang="en-CA" dirty="0"/>
          </a:p>
          <a:p>
            <a:endParaRPr lang="en-US" dirty="0"/>
          </a:p>
        </p:txBody>
      </p:sp>
      <p:sp>
        <p:nvSpPr>
          <p:cNvPr id="4" name="Rounded Rectangle 3"/>
          <p:cNvSpPr/>
          <p:nvPr>
            <p:custDataLst>
              <p:tags r:id="rId3"/>
            </p:custDataLst>
          </p:nvPr>
        </p:nvSpPr>
        <p:spPr>
          <a:xfrm>
            <a:off x="2667000" y="304800"/>
            <a:ext cx="6248400" cy="18288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t>There are detailed regulations for asbestos in buildings which are found in the “Regulation Respecting Asbestos on Construction Projects and in Buildings and Repair Operations – made under the Occupational Health and Safety Act”. </a:t>
            </a:r>
          </a:p>
        </p:txBody>
      </p:sp>
      <p:sp>
        <p:nvSpPr>
          <p:cNvPr id="5" name="TextBox 4"/>
          <p:cNvSpPr txBox="1"/>
          <p:nvPr>
            <p:custDataLst>
              <p:tags r:id="rId4"/>
            </p:custDataLst>
          </p:nvPr>
        </p:nvSpPr>
        <p:spPr>
          <a:xfrm>
            <a:off x="52578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425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78629" y="304800"/>
            <a:ext cx="6553202" cy="525463"/>
          </a:xfrm>
        </p:spPr>
        <p:txBody>
          <a:bodyPr/>
          <a:lstStyle/>
          <a:p>
            <a:r>
              <a:rPr lang="en-CA" dirty="0" smtClean="0"/>
              <a:t>HDSB Asbestos Management</a:t>
            </a:r>
            <a:endParaRPr lang="en-CA" dirty="0"/>
          </a:p>
        </p:txBody>
      </p:sp>
      <p:sp>
        <p:nvSpPr>
          <p:cNvPr id="3" name="Content Placeholder 2"/>
          <p:cNvSpPr>
            <a:spLocks noGrp="1"/>
          </p:cNvSpPr>
          <p:nvPr>
            <p:ph sz="quarter" idx="13"/>
            <p:custDataLst>
              <p:tags r:id="rId3"/>
            </p:custDataLst>
          </p:nvPr>
        </p:nvSpPr>
        <p:spPr>
          <a:xfrm>
            <a:off x="3200400" y="914400"/>
            <a:ext cx="5624629" cy="4724400"/>
          </a:xfrm>
        </p:spPr>
        <p:txBody>
          <a:bodyPr>
            <a:normAutofit fontScale="85000" lnSpcReduction="20000"/>
          </a:bodyPr>
          <a:lstStyle/>
          <a:p>
            <a:r>
              <a:rPr lang="en-CA" b="1" dirty="0"/>
              <a:t>The Halton District School Board Asbestos Management Program consists of three main responsibilities under the Occupational Health and Safety Act regulation 278/05:</a:t>
            </a:r>
          </a:p>
          <a:p>
            <a:endParaRPr lang="en-CA" b="1" dirty="0"/>
          </a:p>
          <a:p>
            <a:pPr>
              <a:buFontTx/>
              <a:buAutoNum type="arabicPeriod"/>
            </a:pPr>
            <a:r>
              <a:rPr lang="en-CA" dirty="0" smtClean="0"/>
              <a:t> Successfully </a:t>
            </a:r>
            <a:r>
              <a:rPr lang="en-CA" dirty="0"/>
              <a:t>encapsulate asbestos containing materials so as to maintain a safe environment. </a:t>
            </a:r>
          </a:p>
          <a:p>
            <a:pPr>
              <a:buFontTx/>
              <a:buAutoNum type="arabicPeriod"/>
            </a:pPr>
            <a:endParaRPr lang="en-CA" dirty="0"/>
          </a:p>
          <a:p>
            <a:pPr>
              <a:buFontTx/>
              <a:buAutoNum type="arabicPeriod"/>
            </a:pPr>
            <a:r>
              <a:rPr lang="en-CA" dirty="0" smtClean="0"/>
              <a:t> Put </a:t>
            </a:r>
            <a:r>
              <a:rPr lang="en-CA" dirty="0"/>
              <a:t>together and maintain an Asbestos Register which contains “need to know information” which is made available to all staff. </a:t>
            </a:r>
          </a:p>
          <a:p>
            <a:pPr>
              <a:buFontTx/>
              <a:buAutoNum type="arabicPeriod"/>
            </a:pPr>
            <a:endParaRPr lang="en-CA" dirty="0"/>
          </a:p>
          <a:p>
            <a:pPr>
              <a:buFontTx/>
              <a:buAutoNum type="arabicPeriod"/>
            </a:pPr>
            <a:r>
              <a:rPr lang="en-CA" dirty="0" smtClean="0"/>
              <a:t> Regularly </a:t>
            </a:r>
            <a:r>
              <a:rPr lang="en-CA" dirty="0"/>
              <a:t>inspect the known asbestos containing materials and immediately and properly react to any deficiencies in regards to any asbestos containing materials. </a:t>
            </a:r>
            <a:r>
              <a:rPr lang="en-CA" dirty="0" smtClean="0"/>
              <a:t> </a:t>
            </a:r>
            <a:endParaRPr lang="en-CA"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25808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743199" y="110319"/>
            <a:ext cx="6303901" cy="2556681"/>
          </a:xfrm>
        </p:spPr>
        <p:txBody>
          <a:bodyPr/>
          <a:lstStyle/>
          <a:p>
            <a:r>
              <a:rPr lang="en-CA" dirty="0"/>
              <a:t>The Halton District School Board ensures that information is made available to all visiting individuals to HDSB buildings about Asbestos Containing Materials.  This information is available in the school’s Asbestos Register, which is kept in the general office</a:t>
            </a:r>
            <a:r>
              <a:rPr lang="en-CA" dirty="0" smtClean="0"/>
              <a:t>.</a:t>
            </a:r>
            <a:endParaRPr lang="en-CA" dirty="0"/>
          </a:p>
        </p:txBody>
      </p:sp>
      <p:pic>
        <p:nvPicPr>
          <p:cNvPr id="2050"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2874335" y="2410761"/>
            <a:ext cx="5562600" cy="3384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5265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3178629" y="304800"/>
            <a:ext cx="6553202" cy="525463"/>
          </a:xfrm>
        </p:spPr>
        <p:txBody>
          <a:bodyPr/>
          <a:lstStyle/>
          <a:p>
            <a:r>
              <a:rPr lang="en-US" dirty="0" smtClean="0">
                <a:solidFill>
                  <a:schemeClr val="accent1">
                    <a:lumMod val="50000"/>
                  </a:schemeClr>
                </a:solidFill>
              </a:rPr>
              <a:t>Surveys</a:t>
            </a:r>
            <a:endParaRPr lang="en-US" dirty="0">
              <a:solidFill>
                <a:schemeClr val="accent1">
                  <a:lumMod val="50000"/>
                </a:schemeClr>
              </a:solidFill>
            </a:endParaRPr>
          </a:p>
        </p:txBody>
      </p:sp>
      <p:sp>
        <p:nvSpPr>
          <p:cNvPr id="5" name="Content Placeholder 4"/>
          <p:cNvSpPr>
            <a:spLocks noGrp="1"/>
          </p:cNvSpPr>
          <p:nvPr>
            <p:ph sz="quarter" idx="13"/>
            <p:custDataLst>
              <p:tags r:id="rId3"/>
            </p:custDataLst>
          </p:nvPr>
        </p:nvSpPr>
        <p:spPr>
          <a:xfrm>
            <a:off x="3219897" y="914400"/>
            <a:ext cx="3638103" cy="5486400"/>
          </a:xfrm>
        </p:spPr>
        <p:txBody>
          <a:bodyPr>
            <a:normAutofit fontScale="77500" lnSpcReduction="20000"/>
          </a:bodyPr>
          <a:lstStyle/>
          <a:p>
            <a:r>
              <a:rPr lang="en-CA" dirty="0"/>
              <a:t>Surveys refer to two applications in which asbestos has been used in schools: </a:t>
            </a:r>
            <a:endParaRPr lang="en-CA" dirty="0" smtClean="0"/>
          </a:p>
          <a:p>
            <a:endParaRPr lang="en-CA" dirty="0"/>
          </a:p>
          <a:p>
            <a:r>
              <a:rPr lang="en-CA" b="1" dirty="0"/>
              <a:t>Friable – </a:t>
            </a:r>
            <a:r>
              <a:rPr lang="en-CA" dirty="0"/>
              <a:t>refers to materials which can be easily crumbled such as pipe and tank insulation, sprayed on fireproofing, and acoustic and texture coat applications</a:t>
            </a:r>
            <a:r>
              <a:rPr lang="en-CA" dirty="0" smtClean="0"/>
              <a:t>. </a:t>
            </a:r>
          </a:p>
          <a:p>
            <a:endParaRPr lang="en-CA" dirty="0" smtClean="0"/>
          </a:p>
          <a:p>
            <a:r>
              <a:rPr lang="en-CA" b="1" dirty="0" smtClean="0"/>
              <a:t>Non-Friable </a:t>
            </a:r>
            <a:r>
              <a:rPr lang="en-CA" b="1" dirty="0"/>
              <a:t>– </a:t>
            </a:r>
            <a:r>
              <a:rPr lang="en-CA" dirty="0"/>
              <a:t>refers to materials such as floor tile, fire-rated ceiling tile, gaskets, cement board, cement pipe, drywall joint compound, etc. </a:t>
            </a:r>
            <a:endParaRPr lang="en-CA" dirty="0" smtClean="0"/>
          </a:p>
          <a:p>
            <a:endParaRPr lang="en-CA" b="1" dirty="0"/>
          </a:p>
          <a:p>
            <a:r>
              <a:rPr lang="en-CA" dirty="0" smtClean="0"/>
              <a:t>Please be aware that </a:t>
            </a:r>
            <a:r>
              <a:rPr lang="en-CA" dirty="0"/>
              <a:t>all fire doors  are assumed to contain a friable asbestos insulation unless otherwise noted. </a:t>
            </a:r>
          </a:p>
          <a:p>
            <a:endParaRPr lang="en-CA" b="1" dirty="0"/>
          </a:p>
          <a:p>
            <a:endParaRPr lang="en-CA"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6676" y="1752600"/>
            <a:ext cx="3400425" cy="3886200"/>
          </a:xfrm>
          <a:prstGeom prst="rect">
            <a:avLst/>
          </a:prstGeom>
        </p:spPr>
      </p:pic>
    </p:spTree>
    <p:custDataLst>
      <p:tags r:id="rId1"/>
    </p:custDataLst>
    <p:extLst>
      <p:ext uri="{BB962C8B-B14F-4D97-AF65-F5344CB8AC3E}">
        <p14:creationId xmlns:p14="http://schemas.microsoft.com/office/powerpoint/2010/main" val="1352876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custDataLst>
              <p:tags r:id="rId2"/>
            </p:custDataLst>
          </p:nvPr>
        </p:nvSpPr>
        <p:spPr>
          <a:xfrm>
            <a:off x="340056" y="1922059"/>
            <a:ext cx="8694759" cy="914400"/>
          </a:xfrm>
        </p:spPr>
        <p:txBody>
          <a:bodyPr>
            <a:normAutofit fontScale="92500" lnSpcReduction="20000"/>
          </a:bodyPr>
          <a:lstStyle/>
          <a:p>
            <a:r>
              <a:rPr lang="en-CA" dirty="0"/>
              <a:t>The register includes the Asbestos Containing Material Survey for rooms and areas, and a floor plan showing all the areas with Asbestos Containing Materials.</a:t>
            </a:r>
          </a:p>
          <a:p>
            <a:endParaRPr lang="en-US" dirty="0"/>
          </a:p>
        </p:txBody>
      </p:sp>
      <p:pic>
        <p:nvPicPr>
          <p:cNvPr id="5122" name="Picture 2"/>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449991" y="2819399"/>
            <a:ext cx="5584825" cy="2968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04800" y="2819400"/>
            <a:ext cx="3028101" cy="3935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3"/>
          <p:cNvSpPr>
            <a:spLocks noGrp="1"/>
          </p:cNvSpPr>
          <p:nvPr>
            <p:ph type="title"/>
            <p:custDataLst>
              <p:tags r:id="rId5"/>
            </p:custDataLst>
          </p:nvPr>
        </p:nvSpPr>
        <p:spPr>
          <a:xfrm>
            <a:off x="304800" y="1447800"/>
            <a:ext cx="6553202" cy="525463"/>
          </a:xfrm>
        </p:spPr>
        <p:txBody>
          <a:bodyPr/>
          <a:lstStyle/>
          <a:p>
            <a:r>
              <a:rPr lang="en-US" dirty="0" smtClean="0">
                <a:solidFill>
                  <a:schemeClr val="accent1">
                    <a:lumMod val="50000"/>
                  </a:schemeClr>
                </a:solidFill>
              </a:rPr>
              <a:t>The Register</a:t>
            </a:r>
            <a:endParaRPr lang="en-US" dirty="0">
              <a:solidFill>
                <a:schemeClr val="accent1">
                  <a:lumMod val="50000"/>
                </a:schemeClr>
              </a:solidFill>
            </a:endParaRPr>
          </a:p>
        </p:txBody>
      </p:sp>
    </p:spTree>
    <p:custDataLst>
      <p:tags r:id="rId1"/>
    </p:custDataLst>
    <p:extLst>
      <p:ext uri="{BB962C8B-B14F-4D97-AF65-F5344CB8AC3E}">
        <p14:creationId xmlns:p14="http://schemas.microsoft.com/office/powerpoint/2010/main" val="6251376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667000" y="152400"/>
            <a:ext cx="6324600" cy="1447800"/>
          </a:xfrm>
        </p:spPr>
        <p:txBody>
          <a:bodyPr/>
          <a:lstStyle/>
          <a:p>
            <a:r>
              <a:rPr lang="en-CA" dirty="0"/>
              <a:t>The Legend on each floor plan will indicate whether or not the asbestos containing material is “friable “ or “non-friable”.</a:t>
            </a:r>
          </a:p>
        </p:txBody>
      </p:sp>
      <p:pic>
        <p:nvPicPr>
          <p:cNvPr id="6146" name="Picture 2"/>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4343400" y="1392072"/>
            <a:ext cx="2768600" cy="5249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custDataLst>
              <p:tags r:id="rId4"/>
            </p:custDataLst>
          </p:nvPr>
        </p:nvSpPr>
        <p:spPr>
          <a:xfrm>
            <a:off x="6324600" y="2426122"/>
            <a:ext cx="61195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custDataLst>
              <p:tags r:id="rId5"/>
            </p:custDataLst>
          </p:nvPr>
        </p:nvSpPr>
        <p:spPr>
          <a:xfrm>
            <a:off x="5881048" y="3092064"/>
            <a:ext cx="61195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custDataLst>
              <p:tags r:id="rId6"/>
            </p:custDataLst>
          </p:nvPr>
        </p:nvSpPr>
        <p:spPr>
          <a:xfrm>
            <a:off x="5671700" y="3649640"/>
            <a:ext cx="61195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custDataLst>
              <p:tags r:id="rId7"/>
            </p:custDataLst>
          </p:nvPr>
        </p:nvSpPr>
        <p:spPr>
          <a:xfrm>
            <a:off x="6493004" y="4017003"/>
            <a:ext cx="61195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custDataLst>
              <p:tags r:id="rId8"/>
            </p:custDataLst>
          </p:nvPr>
        </p:nvSpPr>
        <p:spPr>
          <a:xfrm>
            <a:off x="4967702" y="4620904"/>
            <a:ext cx="61195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9"/>
            </p:custDataLst>
          </p:nvPr>
        </p:nvSpPr>
        <p:spPr>
          <a:xfrm>
            <a:off x="4930252" y="5029200"/>
            <a:ext cx="104742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custDataLst>
              <p:tags r:id="rId10"/>
            </p:custDataLst>
          </p:nvPr>
        </p:nvSpPr>
        <p:spPr>
          <a:xfrm>
            <a:off x="5663313" y="5440645"/>
            <a:ext cx="1047426"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69902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743199" y="304799"/>
            <a:ext cx="6141493" cy="1251045"/>
          </a:xfrm>
        </p:spPr>
        <p:txBody>
          <a:bodyPr/>
          <a:lstStyle/>
          <a:p>
            <a:r>
              <a:rPr lang="en-CA" dirty="0"/>
              <a:t>Every register is prefaced by a table of contents. </a:t>
            </a:r>
          </a:p>
          <a:p>
            <a:endParaRPr lang="en-US" dirty="0"/>
          </a:p>
        </p:txBody>
      </p:sp>
      <p:pic>
        <p:nvPicPr>
          <p:cNvPr id="7170"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3124200" y="990601"/>
            <a:ext cx="4966003" cy="5105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16175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669275" y="228600"/>
            <a:ext cx="6398525" cy="1219200"/>
          </a:xfrm>
        </p:spPr>
        <p:txBody>
          <a:bodyPr/>
          <a:lstStyle/>
          <a:p>
            <a:r>
              <a:rPr lang="en-CA" dirty="0"/>
              <a:t>Every location in the left hand column of the survey can be located on the included floor plan</a:t>
            </a:r>
            <a:endParaRPr lang="en-US" dirty="0"/>
          </a:p>
        </p:txBody>
      </p:sp>
      <p:pic>
        <p:nvPicPr>
          <p:cNvPr id="8194" name="Picture 2"/>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200968" y="1097982"/>
            <a:ext cx="5257231" cy="27912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200968" y="4051600"/>
            <a:ext cx="4908645" cy="26383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0"/>
          <p:cNvSpPr>
            <a:spLocks noChangeArrowheads="1"/>
          </p:cNvSpPr>
          <p:nvPr>
            <p:custDataLst>
              <p:tags r:id="rId5"/>
            </p:custDataLst>
          </p:nvPr>
        </p:nvSpPr>
        <p:spPr bwMode="auto">
          <a:xfrm>
            <a:off x="3940792" y="2893682"/>
            <a:ext cx="792162" cy="4318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 name="Rectangle 10"/>
          <p:cNvSpPr>
            <a:spLocks noChangeArrowheads="1"/>
          </p:cNvSpPr>
          <p:nvPr>
            <p:custDataLst>
              <p:tags r:id="rId6"/>
            </p:custDataLst>
          </p:nvPr>
        </p:nvSpPr>
        <p:spPr bwMode="auto">
          <a:xfrm>
            <a:off x="3200968" y="5791200"/>
            <a:ext cx="792162" cy="4318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9" name="Rectangle 10"/>
          <p:cNvSpPr>
            <a:spLocks noChangeArrowheads="1"/>
          </p:cNvSpPr>
          <p:nvPr>
            <p:custDataLst>
              <p:tags r:id="rId7"/>
            </p:custDataLst>
          </p:nvPr>
        </p:nvSpPr>
        <p:spPr bwMode="auto">
          <a:xfrm>
            <a:off x="4402293" y="5775255"/>
            <a:ext cx="792162" cy="4318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663932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77504" y="1605888"/>
            <a:ext cx="8686800" cy="609600"/>
          </a:xfrm>
        </p:spPr>
        <p:txBody>
          <a:bodyPr/>
          <a:lstStyle/>
          <a:p>
            <a:r>
              <a:rPr lang="en-CA" dirty="0"/>
              <a:t>This table includes a description of the material and area </a:t>
            </a:r>
            <a:r>
              <a:rPr lang="en-CA" dirty="0" smtClean="0"/>
              <a:t>tested.</a:t>
            </a:r>
            <a:endParaRPr lang="en-US" dirty="0"/>
          </a:p>
        </p:txBody>
      </p:sp>
      <p:pic>
        <p:nvPicPr>
          <p:cNvPr id="9218"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509521" y="2133601"/>
            <a:ext cx="7460602" cy="3962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custDataLst>
              <p:tags r:id="rId4"/>
            </p:custDataLst>
          </p:nvPr>
        </p:nvSpPr>
        <p:spPr bwMode="auto">
          <a:xfrm>
            <a:off x="2590801" y="5257800"/>
            <a:ext cx="3657600" cy="5715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266079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304800" y="1676400"/>
            <a:ext cx="8534400" cy="533400"/>
          </a:xfrm>
        </p:spPr>
        <p:txBody>
          <a:bodyPr/>
          <a:lstStyle/>
          <a:p>
            <a:r>
              <a:rPr lang="en-CA" dirty="0"/>
              <a:t>Asbestos content levels are detailed in the last column</a:t>
            </a:r>
            <a:endParaRPr lang="en-US" dirty="0"/>
          </a:p>
        </p:txBody>
      </p:sp>
      <p:pic>
        <p:nvPicPr>
          <p:cNvPr id="10242"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57201" y="2209801"/>
            <a:ext cx="7615264" cy="4038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
          <p:cNvSpPr>
            <a:spLocks noChangeArrowheads="1"/>
          </p:cNvSpPr>
          <p:nvPr>
            <p:custDataLst>
              <p:tags r:id="rId4"/>
            </p:custDataLst>
          </p:nvPr>
        </p:nvSpPr>
        <p:spPr bwMode="auto">
          <a:xfrm>
            <a:off x="6248400" y="5410200"/>
            <a:ext cx="1508125" cy="533400"/>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4956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78629" y="304800"/>
            <a:ext cx="6553202" cy="525463"/>
          </a:xfrm>
        </p:spPr>
        <p:txBody>
          <a:bodyPr/>
          <a:lstStyle/>
          <a:p>
            <a:r>
              <a:rPr lang="en-US" dirty="0" smtClean="0">
                <a:solidFill>
                  <a:schemeClr val="accent1">
                    <a:lumMod val="50000"/>
                  </a:schemeClr>
                </a:solidFill>
              </a:rPr>
              <a:t>HDSB</a:t>
            </a:r>
            <a:r>
              <a:rPr lang="en-US" dirty="0" smtClean="0"/>
              <a:t> Asbestos Management</a:t>
            </a:r>
            <a:endParaRPr lang="en-US" dirty="0"/>
          </a:p>
        </p:txBody>
      </p:sp>
      <p:sp>
        <p:nvSpPr>
          <p:cNvPr id="13" name="Content Placeholder 12"/>
          <p:cNvSpPr>
            <a:spLocks noGrp="1"/>
          </p:cNvSpPr>
          <p:nvPr>
            <p:ph sz="quarter" idx="13"/>
            <p:custDataLst>
              <p:tags r:id="rId3"/>
            </p:custDataLst>
          </p:nvPr>
        </p:nvSpPr>
        <p:spPr>
          <a:xfrm>
            <a:off x="3203938" y="914400"/>
            <a:ext cx="5715000" cy="5638800"/>
          </a:xfrm>
        </p:spPr>
        <p:txBody>
          <a:bodyPr/>
          <a:lstStyle/>
          <a:p>
            <a:r>
              <a:rPr lang="en-CA" dirty="0"/>
              <a:t>The Halton District School Board has an established Asbestos Management Plan that requires all staff to be aware of necessary precautionary steps.</a:t>
            </a:r>
          </a:p>
          <a:p>
            <a:endParaRPr lang="en-US" dirty="0" smtClean="0"/>
          </a:p>
          <a:p>
            <a:r>
              <a:rPr lang="en-US" b="1" dirty="0"/>
              <a:t>Approximately two thirds of our school buildings contain some sort of asbestos containing material</a:t>
            </a:r>
            <a:r>
              <a:rPr lang="en-US" dirty="0"/>
              <a:t>. Therefore, all staff working in schools and facilities should be aware of the presence of asbestos in the building they work in along with their immediate work </a:t>
            </a:r>
            <a:r>
              <a:rPr lang="en-US" dirty="0" smtClean="0"/>
              <a:t>area.</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33170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179416" y="1600200"/>
            <a:ext cx="8421687" cy="1113432"/>
          </a:xfrm>
        </p:spPr>
        <p:txBody>
          <a:bodyPr>
            <a:normAutofit lnSpcReduction="10000"/>
          </a:bodyPr>
          <a:lstStyle/>
          <a:p>
            <a:r>
              <a:rPr lang="en-CA" dirty="0"/>
              <a:t>The Building Assessment Survey for Asbestos Containing Materials is a chart format breakdown of the school’s rooms and what materials in these rooms contain or may contain asbestos. </a:t>
            </a:r>
          </a:p>
          <a:p>
            <a:endParaRPr lang="en-US" dirty="0"/>
          </a:p>
        </p:txBody>
      </p:sp>
      <p:pic>
        <p:nvPicPr>
          <p:cNvPr id="11266"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92985" y="2940209"/>
            <a:ext cx="7797293" cy="31785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1"/>
          <p:cNvSpPr>
            <a:spLocks noChangeArrowheads="1"/>
          </p:cNvSpPr>
          <p:nvPr>
            <p:custDataLst>
              <p:tags r:id="rId4"/>
            </p:custDataLst>
          </p:nvPr>
        </p:nvSpPr>
        <p:spPr bwMode="auto">
          <a:xfrm>
            <a:off x="292985" y="4648200"/>
            <a:ext cx="7797293" cy="713616"/>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053288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28600" y="1676400"/>
            <a:ext cx="8686800" cy="990600"/>
          </a:xfrm>
        </p:spPr>
        <p:txBody>
          <a:bodyPr/>
          <a:lstStyle/>
          <a:p>
            <a:r>
              <a:rPr lang="en-CA" dirty="0"/>
              <a:t>The locations labelled in the chart can be matched with the included labelled floor plan in order to identify what area is being described.</a:t>
            </a:r>
          </a:p>
          <a:p>
            <a:endParaRPr lang="en-US" dirty="0"/>
          </a:p>
        </p:txBody>
      </p:sp>
      <p:pic>
        <p:nvPicPr>
          <p:cNvPr id="12290"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8600" y="2956007"/>
            <a:ext cx="7745375" cy="31573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0"/>
          <p:cNvSpPr>
            <a:spLocks noChangeArrowheads="1"/>
          </p:cNvSpPr>
          <p:nvPr>
            <p:custDataLst>
              <p:tags r:id="rId4"/>
            </p:custDataLst>
          </p:nvPr>
        </p:nvSpPr>
        <p:spPr bwMode="auto">
          <a:xfrm>
            <a:off x="246797" y="3201066"/>
            <a:ext cx="4248150" cy="576511"/>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1995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304800" y="1498976"/>
            <a:ext cx="8610600" cy="1143000"/>
          </a:xfrm>
        </p:spPr>
        <p:txBody>
          <a:bodyPr/>
          <a:lstStyle/>
          <a:p>
            <a:r>
              <a:rPr lang="en-CA" dirty="0"/>
              <a:t>Appendix E is a list of non-friable asbestos containing materials found in the building. </a:t>
            </a:r>
          </a:p>
          <a:p>
            <a:endParaRPr lang="en-US" dirty="0"/>
          </a:p>
        </p:txBody>
      </p:sp>
      <p:pic>
        <p:nvPicPr>
          <p:cNvPr id="13314"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148688" y="2324020"/>
            <a:ext cx="6858000" cy="44253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93099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667000" y="228600"/>
            <a:ext cx="6248400" cy="1371600"/>
          </a:xfrm>
        </p:spPr>
        <p:txBody>
          <a:bodyPr>
            <a:normAutofit fontScale="92500"/>
          </a:bodyPr>
          <a:lstStyle/>
          <a:p>
            <a:r>
              <a:rPr lang="en-CA" dirty="0"/>
              <a:t>Each material that may contain or has been found to contain non-friable asbestos is listed here, and then broken down by sub-type material. </a:t>
            </a:r>
          </a:p>
          <a:p>
            <a:endParaRPr lang="en-US" dirty="0"/>
          </a:p>
        </p:txBody>
      </p:sp>
      <p:pic>
        <p:nvPicPr>
          <p:cNvPr id="14338"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743200" y="1363327"/>
            <a:ext cx="5411906" cy="48407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p:cNvSpPr>
            <a:spLocks noChangeArrowheads="1"/>
          </p:cNvSpPr>
          <p:nvPr>
            <p:custDataLst>
              <p:tags r:id="rId4"/>
            </p:custDataLst>
          </p:nvPr>
        </p:nvSpPr>
        <p:spPr bwMode="auto">
          <a:xfrm>
            <a:off x="2777319" y="1600200"/>
            <a:ext cx="1032681" cy="4603911"/>
          </a:xfrm>
          <a:prstGeom prst="rect">
            <a:avLst/>
          </a:prstGeom>
          <a:noFill/>
          <a:ln w="571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ustDataLst>
      <p:tags r:id="rId1"/>
    </p:custDataLst>
    <p:extLst>
      <p:ext uri="{BB962C8B-B14F-4D97-AF65-F5344CB8AC3E}">
        <p14:creationId xmlns:p14="http://schemas.microsoft.com/office/powerpoint/2010/main" val="2311242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35429" y="1510522"/>
            <a:ext cx="6553202" cy="525463"/>
          </a:xfrm>
        </p:spPr>
        <p:txBody>
          <a:bodyPr/>
          <a:lstStyle/>
          <a:p>
            <a:r>
              <a:rPr lang="en-US" dirty="0"/>
              <a:t>I</a:t>
            </a:r>
            <a:r>
              <a:rPr lang="en-US" dirty="0" smtClean="0"/>
              <a:t>nspections</a:t>
            </a:r>
            <a:endParaRPr lang="en-US" dirty="0"/>
          </a:p>
        </p:txBody>
      </p:sp>
      <p:sp>
        <p:nvSpPr>
          <p:cNvPr id="3" name="Content Placeholder 2"/>
          <p:cNvSpPr>
            <a:spLocks noGrp="1"/>
          </p:cNvSpPr>
          <p:nvPr>
            <p:ph sz="quarter" idx="13"/>
            <p:custDataLst>
              <p:tags r:id="rId3"/>
            </p:custDataLst>
          </p:nvPr>
        </p:nvSpPr>
        <p:spPr>
          <a:xfrm>
            <a:off x="457200" y="2133600"/>
            <a:ext cx="8229600" cy="4191000"/>
          </a:xfrm>
        </p:spPr>
        <p:txBody>
          <a:bodyPr>
            <a:normAutofit fontScale="92500"/>
          </a:bodyPr>
          <a:lstStyle/>
          <a:p>
            <a:r>
              <a:rPr lang="en-CA" dirty="0"/>
              <a:t>Inspections are performed regularly to ensure that there are no</a:t>
            </a:r>
          </a:p>
          <a:p>
            <a:r>
              <a:rPr lang="en-CA" dirty="0"/>
              <a:t>problems regarding any asbestos containing materials found in</a:t>
            </a:r>
          </a:p>
          <a:p>
            <a:r>
              <a:rPr lang="en-CA" dirty="0"/>
              <a:t>any buildings. There are 3 types of inspections:  </a:t>
            </a:r>
          </a:p>
          <a:p>
            <a:endParaRPr lang="en-CA" dirty="0"/>
          </a:p>
          <a:p>
            <a:pPr>
              <a:buFontTx/>
              <a:buAutoNum type="alphaLcParenR"/>
            </a:pPr>
            <a:r>
              <a:rPr lang="en-CA" dirty="0" smtClean="0"/>
              <a:t> Annual </a:t>
            </a:r>
            <a:r>
              <a:rPr lang="en-CA" dirty="0"/>
              <a:t>Inspection – performed by Field Supervisor</a:t>
            </a:r>
          </a:p>
          <a:p>
            <a:pPr>
              <a:buFontTx/>
              <a:buAutoNum type="alphaLcParenR"/>
            </a:pPr>
            <a:r>
              <a:rPr lang="en-CA" dirty="0" smtClean="0"/>
              <a:t> Quarterly </a:t>
            </a:r>
            <a:r>
              <a:rPr lang="en-CA" dirty="0"/>
              <a:t>Inspection – performed by Head Caretaker </a:t>
            </a:r>
          </a:p>
          <a:p>
            <a:pPr>
              <a:buFontTx/>
              <a:buAutoNum type="alphaLcParenR"/>
            </a:pPr>
            <a:r>
              <a:rPr lang="en-CA" dirty="0" smtClean="0"/>
              <a:t> Above </a:t>
            </a:r>
            <a:r>
              <a:rPr lang="en-CA" dirty="0"/>
              <a:t>Ceiling Inspection – performed by a Qualified Consultant</a:t>
            </a:r>
          </a:p>
          <a:p>
            <a:endParaRPr lang="en-CA" dirty="0"/>
          </a:p>
          <a:p>
            <a:r>
              <a:rPr lang="en-CA" dirty="0"/>
              <a:t>Any deficiencies in need of repair through any discovery will be</a:t>
            </a:r>
          </a:p>
          <a:p>
            <a:r>
              <a:rPr lang="en-CA" dirty="0"/>
              <a:t>addressed immediately. </a:t>
            </a:r>
          </a:p>
          <a:p>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81383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custDataLst>
              <p:tags r:id="rId2"/>
            </p:custDataLst>
          </p:nvPr>
        </p:nvSpPr>
        <p:spPr>
          <a:xfrm>
            <a:off x="228600" y="1506936"/>
            <a:ext cx="8763000" cy="1143000"/>
          </a:xfrm>
        </p:spPr>
        <p:txBody>
          <a:bodyPr/>
          <a:lstStyle/>
          <a:p>
            <a:r>
              <a:rPr lang="en-US" dirty="0"/>
              <a:t>Any approved contractor performing type 2 or type 3 asbestos</a:t>
            </a:r>
          </a:p>
          <a:p>
            <a:r>
              <a:rPr lang="en-US" dirty="0"/>
              <a:t>abatement work is required to complete the Asbestos Work Report</a:t>
            </a:r>
          </a:p>
        </p:txBody>
      </p:sp>
      <p:pic>
        <p:nvPicPr>
          <p:cNvPr id="15362"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8600" y="2348018"/>
            <a:ext cx="3719513" cy="43894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114800" y="2374105"/>
            <a:ext cx="3919537" cy="4365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55714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35429" y="1510522"/>
            <a:ext cx="6553202" cy="525463"/>
          </a:xfrm>
        </p:spPr>
        <p:txBody>
          <a:bodyPr/>
          <a:lstStyle/>
          <a:p>
            <a:r>
              <a:rPr lang="en-US" dirty="0" smtClean="0"/>
              <a:t>Reporting</a:t>
            </a:r>
            <a:endParaRPr lang="en-US" dirty="0"/>
          </a:p>
        </p:txBody>
      </p:sp>
      <p:sp>
        <p:nvSpPr>
          <p:cNvPr id="3" name="Content Placeholder 2"/>
          <p:cNvSpPr>
            <a:spLocks noGrp="1"/>
          </p:cNvSpPr>
          <p:nvPr>
            <p:ph sz="quarter" idx="13"/>
            <p:custDataLst>
              <p:tags r:id="rId3"/>
            </p:custDataLst>
          </p:nvPr>
        </p:nvSpPr>
        <p:spPr>
          <a:xfrm>
            <a:off x="381000" y="2057400"/>
            <a:ext cx="6477000" cy="1752600"/>
          </a:xfrm>
        </p:spPr>
        <p:txBody>
          <a:bodyPr>
            <a:normAutofit/>
          </a:bodyPr>
          <a:lstStyle/>
          <a:p>
            <a:r>
              <a:rPr lang="en-CA" dirty="0"/>
              <a:t>The Halton District School Board’s Asbestos Management Program is effective but is very much dependent on any deficiencies being reported immediately to the Facility Services Department. </a:t>
            </a:r>
          </a:p>
          <a:p>
            <a:endParaRPr lang="en-US" dirty="0"/>
          </a:p>
        </p:txBody>
      </p:sp>
      <p:sp>
        <p:nvSpPr>
          <p:cNvPr id="4" name="Rounded Rectangle 3"/>
          <p:cNvSpPr/>
          <p:nvPr>
            <p:custDataLst>
              <p:tags r:id="rId4"/>
            </p:custDataLst>
          </p:nvPr>
        </p:nvSpPr>
        <p:spPr>
          <a:xfrm>
            <a:off x="381000" y="3835292"/>
            <a:ext cx="6324600" cy="24130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Upon discovery of any damaged asbestos containing material:</a:t>
            </a:r>
          </a:p>
          <a:p>
            <a:endParaRPr lang="en-US" sz="2000" dirty="0"/>
          </a:p>
          <a:p>
            <a:pPr marL="342900" indent="-342900">
              <a:buFont typeface="Arial" pitchFamily="34" charset="0"/>
              <a:buChar char="•"/>
            </a:pPr>
            <a:r>
              <a:rPr lang="en-US" sz="2000" dirty="0"/>
              <a:t>Evacuate and Secure the area</a:t>
            </a:r>
          </a:p>
          <a:p>
            <a:pPr marL="342900" indent="-342900">
              <a:buFont typeface="Arial" pitchFamily="34" charset="0"/>
              <a:buChar char="•"/>
            </a:pPr>
            <a:r>
              <a:rPr lang="en-US" sz="2000" dirty="0"/>
              <a:t>Communicate with the Head Caretaker and School Administration Immediately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2057400"/>
            <a:ext cx="3142366" cy="4521390"/>
          </a:xfrm>
          <a:prstGeom prst="rect">
            <a:avLst/>
          </a:prstGeom>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5710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78629" y="304800"/>
            <a:ext cx="6553202" cy="525463"/>
          </a:xfrm>
        </p:spPr>
        <p:txBody>
          <a:bodyPr/>
          <a:lstStyle/>
          <a:p>
            <a:r>
              <a:rPr lang="en-US" dirty="0" smtClean="0"/>
              <a:t>Need more Information?</a:t>
            </a:r>
            <a:endParaRPr lang="en-US" dirty="0"/>
          </a:p>
        </p:txBody>
      </p:sp>
      <p:sp>
        <p:nvSpPr>
          <p:cNvPr id="3" name="Content Placeholder 2"/>
          <p:cNvSpPr>
            <a:spLocks noGrp="1"/>
          </p:cNvSpPr>
          <p:nvPr>
            <p:ph sz="quarter" idx="13"/>
            <p:custDataLst>
              <p:tags r:id="rId3"/>
            </p:custDataLst>
          </p:nvPr>
        </p:nvSpPr>
        <p:spPr>
          <a:xfrm>
            <a:off x="3219897" y="914400"/>
            <a:ext cx="5791200" cy="1447800"/>
          </a:xfrm>
        </p:spPr>
        <p:txBody>
          <a:bodyPr>
            <a:normAutofit fontScale="77500" lnSpcReduction="20000"/>
          </a:bodyPr>
          <a:lstStyle/>
          <a:p>
            <a:r>
              <a:rPr lang="en-CA" dirty="0"/>
              <a:t>To find out more about the Asbestos Management Program, simply Schoogle “Asbestos” on myHDSB. Or you can refer to the Administrative Procedures located under Resources. Look for </a:t>
            </a:r>
            <a:r>
              <a:rPr lang="en-CA" b="1" dirty="0"/>
              <a:t>Asbestos Management in Facilities </a:t>
            </a:r>
            <a:r>
              <a:rPr lang="en-CA" dirty="0"/>
              <a:t>under the Facility Services heading. </a:t>
            </a:r>
          </a:p>
          <a:p>
            <a:endParaRPr lang="en-US" dirty="0"/>
          </a:p>
        </p:txBody>
      </p:sp>
      <p:pic>
        <p:nvPicPr>
          <p:cNvPr id="16386" name="Picture 2"/>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229947" y="2209800"/>
            <a:ext cx="5486400" cy="18013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256128" y="4191000"/>
            <a:ext cx="5481828" cy="83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3256128" y="5181600"/>
            <a:ext cx="3917004" cy="121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5918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D8"/>
        </a:solidFill>
        <a:effectLst/>
      </p:bgPr>
    </p:bg>
    <p:spTree>
      <p:nvGrpSpPr>
        <p:cNvPr id="1" name=""/>
        <p:cNvGrpSpPr/>
        <p:nvPr/>
      </p:nvGrpSpPr>
      <p:grpSpPr>
        <a:xfrm>
          <a:off x="0" y="0"/>
          <a:ext cx="0" cy="0"/>
          <a:chOff x="0" y="0"/>
          <a:chExt cx="0" cy="0"/>
        </a:xfrm>
      </p:grpSpPr>
      <p:sp>
        <p:nvSpPr>
          <p:cNvPr id="12" name="Rounded Rectangle 11"/>
          <p:cNvSpPr/>
          <p:nvPr>
            <p:custDataLst>
              <p:tags r:id="rId2"/>
            </p:custDataLst>
          </p:nvPr>
        </p:nvSpPr>
        <p:spPr>
          <a:xfrm>
            <a:off x="2619375" y="2514600"/>
            <a:ext cx="6324600" cy="1676400"/>
          </a:xfrm>
          <a:prstGeom prst="roundRect">
            <a:avLst>
              <a:gd name="adj" fmla="val 5729"/>
            </a:avLst>
          </a:prstGeom>
          <a:solidFill>
            <a:srgbClr val="FFFFFF"/>
          </a:solidFill>
          <a:ln w="9525">
            <a:solidFill>
              <a:srgbClr val="F3B7B7"/>
            </a:solid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Table 5"/>
          <p:cNvGraphicFramePr>
            <a:graphicFrameLocks noGrp="1"/>
          </p:cNvGraphicFramePr>
          <p:nvPr>
            <p:custDataLst>
              <p:tags r:id="rId3"/>
            </p:custDataLst>
            <p:extLst>
              <p:ext uri="{D42A27DB-BD31-4B8C-83A1-F6EECF244321}">
                <p14:modId xmlns:p14="http://schemas.microsoft.com/office/powerpoint/2010/main" val="2790176012"/>
              </p:ext>
            </p:extLst>
          </p:nvPr>
        </p:nvGraphicFramePr>
        <p:xfrm>
          <a:off x="2286000" y="2895600"/>
          <a:ext cx="7696200" cy="365760"/>
        </p:xfrm>
        <a:graphic>
          <a:graphicData uri="http://schemas.openxmlformats.org/drawingml/2006/table">
            <a:tbl>
              <a:tblPr/>
              <a:tblGrid>
                <a:gridCol w="7696200"/>
              </a:tblGrid>
              <a:tr h="0">
                <a:tc>
                  <a:txBody>
                    <a:bodyPr/>
                    <a:lstStyle/>
                    <a:p>
                      <a:pPr marL="0" marR="0">
                        <a:spcBef>
                          <a:spcPts val="0"/>
                        </a:spcBef>
                        <a:spcAft>
                          <a:spcPts val="0"/>
                        </a:spcAft>
                      </a:pPr>
                      <a:endParaRPr lang="en-CA" dirty="0">
                        <a:effectLst/>
                      </a:endParaRPr>
                    </a:p>
                  </a:txBody>
                  <a:tcPr anchor="ctr">
                    <a:lnL>
                      <a:noFill/>
                    </a:lnL>
                    <a:lnR>
                      <a:noFill/>
                    </a:lnR>
                    <a:lnT>
                      <a:noFill/>
                    </a:lnT>
                    <a:lnB>
                      <a:noFill/>
                    </a:lnB>
                  </a:tcPr>
                </a:tc>
              </a:tr>
            </a:tbl>
          </a:graphicData>
        </a:graphic>
      </p:graphicFrame>
      <p:sp>
        <p:nvSpPr>
          <p:cNvPr id="7" name="TextBox 6"/>
          <p:cNvSpPr txBox="1"/>
          <p:nvPr>
            <p:custDataLst>
              <p:tags r:id="rId4"/>
            </p:custDataLst>
          </p:nvPr>
        </p:nvSpPr>
        <p:spPr>
          <a:xfrm>
            <a:off x="2667000" y="2743200"/>
            <a:ext cx="6248400" cy="1200329"/>
          </a:xfrm>
          <a:prstGeom prst="rect">
            <a:avLst/>
          </a:prstGeom>
          <a:noFill/>
        </p:spPr>
        <p:txBody>
          <a:bodyPr wrap="square" rtlCol="0">
            <a:spAutoFit/>
          </a:bodyPr>
          <a:lstStyle/>
          <a:p>
            <a:pPr algn="ctr"/>
            <a:r>
              <a:rPr lang="en-CA" sz="2400"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Now that you have completed this training, click the confirm button below to </a:t>
            </a:r>
            <a:r>
              <a:rPr lang="en-CA" sz="2400" dirty="0">
                <a:solidFill>
                  <a:srgbClr val="FF0000"/>
                </a:solidFill>
                <a:latin typeface="Segoe UI" panose="020B0502040204020203" pitchFamily="34" charset="0"/>
                <a:ea typeface="Segoe UI" panose="020B0502040204020203" pitchFamily="34" charset="0"/>
                <a:cs typeface="Segoe UI" panose="020B0502040204020203" pitchFamily="34" charset="0"/>
              </a:rPr>
              <a:t>submit the certificate of completion to our database.</a:t>
            </a:r>
          </a:p>
        </p:txBody>
      </p:sp>
      <p:sp>
        <p:nvSpPr>
          <p:cNvPr id="9" name="TextBox 8"/>
          <p:cNvSpPr txBox="1"/>
          <p:nvPr>
            <p:custDataLst>
              <p:tags r:id="rId5"/>
            </p:custDataLst>
          </p:nvPr>
        </p:nvSpPr>
        <p:spPr>
          <a:xfrm>
            <a:off x="2438400" y="838200"/>
            <a:ext cx="6705600" cy="1107996"/>
          </a:xfrm>
          <a:prstGeom prst="rect">
            <a:avLst/>
          </a:prstGeom>
          <a:noFill/>
        </p:spPr>
        <p:txBody>
          <a:bodyPr wrap="square" rtlCol="0">
            <a:spAutoFit/>
          </a:bodyPr>
          <a:lstStyle/>
          <a:p>
            <a:pPr algn="ctr"/>
            <a:r>
              <a:rPr lang="en-CA" sz="6600"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IMPORTANT!!!</a:t>
            </a:r>
            <a:endParaRPr lang="en-CA" sz="6600"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Rectangle 9">
            <a:hlinkClick r:id="rId9"/>
          </p:cNvPr>
          <p:cNvSpPr/>
          <p:nvPr>
            <p:custDataLst>
              <p:tags r:id="rId6"/>
            </p:custDataLst>
          </p:nvPr>
        </p:nvSpPr>
        <p:spPr>
          <a:xfrm>
            <a:off x="4433887" y="4953000"/>
            <a:ext cx="2714625" cy="685800"/>
          </a:xfrm>
          <a:prstGeom prst="rect">
            <a:avLst/>
          </a:prstGeom>
          <a:solidFill>
            <a:srgbClr val="DE0000"/>
          </a:solidFill>
          <a:ln w="19050" cap="flat" cmpd="sng" algn="ctr">
            <a:solidFill>
              <a:srgbClr val="FFFF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b="1" dirty="0" smtClean="0">
                <a:solidFill>
                  <a:srgbClr val="FFFFFF"/>
                </a:solidFill>
                <a:latin typeface="Arial" panose="020B0604020202020204" pitchFamily="34" charset="0"/>
                <a:cs typeface="Arial" panose="020B0604020202020204" pitchFamily="34" charset="0"/>
              </a:rPr>
              <a:t>CONFIRM</a:t>
            </a:r>
            <a:endParaRPr lang="en-CA" sz="3600" b="1" dirty="0">
              <a:solidFill>
                <a:srgbClr val="FFFFFF"/>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55011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custDataLst>
              <p:tags r:id="rId2"/>
            </p:custDataLst>
          </p:nvPr>
        </p:nvSpPr>
        <p:spPr>
          <a:xfrm>
            <a:off x="457200" y="2057400"/>
            <a:ext cx="8001000" cy="1752600"/>
          </a:xfrm>
        </p:spPr>
        <p:txBody>
          <a:bodyPr>
            <a:normAutofit fontScale="85000" lnSpcReduction="10000"/>
          </a:bodyPr>
          <a:lstStyle/>
          <a:p>
            <a:r>
              <a:rPr lang="en-CA" dirty="0"/>
              <a:t>Asbestos is present in many buildings constructed before the mid 1970s, which includes schools where it was used as a fireproofing insulation. </a:t>
            </a:r>
          </a:p>
          <a:p>
            <a:endParaRPr lang="en-CA" dirty="0"/>
          </a:p>
          <a:p>
            <a:r>
              <a:rPr lang="en-CA" dirty="0"/>
              <a:t>Asbestos becomes a hazard with the release of its fibres into the air. This can occur when asbestos insulation is disturbed.</a:t>
            </a:r>
          </a:p>
          <a:p>
            <a:endParaRPr lang="en-US" dirty="0"/>
          </a:p>
        </p:txBody>
      </p:sp>
      <p:sp>
        <p:nvSpPr>
          <p:cNvPr id="3" name="Title 2"/>
          <p:cNvSpPr>
            <a:spLocks noGrp="1"/>
          </p:cNvSpPr>
          <p:nvPr>
            <p:ph type="title"/>
            <p:custDataLst>
              <p:tags r:id="rId3"/>
            </p:custDataLst>
          </p:nvPr>
        </p:nvSpPr>
        <p:spPr>
          <a:xfrm>
            <a:off x="435429" y="1510522"/>
            <a:ext cx="6553202" cy="525463"/>
          </a:xfrm>
        </p:spPr>
        <p:txBody>
          <a:bodyPr/>
          <a:lstStyle/>
          <a:p>
            <a:r>
              <a:rPr lang="en-US" dirty="0" smtClean="0"/>
              <a:t>Asbestos in School Buildings</a:t>
            </a:r>
            <a:endParaRPr lang="en-US" dirty="0"/>
          </a:p>
        </p:txBody>
      </p:sp>
      <p:sp>
        <p:nvSpPr>
          <p:cNvPr id="4" name="Rounded Rectangle 3"/>
          <p:cNvSpPr/>
          <p:nvPr>
            <p:custDataLst>
              <p:tags r:id="rId4"/>
            </p:custDataLst>
          </p:nvPr>
        </p:nvSpPr>
        <p:spPr>
          <a:xfrm>
            <a:off x="371503" y="4008787"/>
            <a:ext cx="8229600" cy="1600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These and other medical facts were clearly outlined in a Royal Commission report to the Government of Ontario (1984). Scientists and doctors from around the world were consulted about health and safety matters arising from the use of asbestos. </a:t>
            </a:r>
          </a:p>
        </p:txBody>
      </p:sp>
      <p:sp>
        <p:nvSpPr>
          <p:cNvPr id="5" name="TextBox 4"/>
          <p:cNvSpPr txBox="1"/>
          <p:nvPr>
            <p:custDataLst>
              <p:tags r:id="rId5"/>
            </p:custDataLst>
          </p:nvPr>
        </p:nvSpPr>
        <p:spPr>
          <a:xfrm>
            <a:off x="50292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36792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35429" y="1510522"/>
            <a:ext cx="6553202" cy="525463"/>
          </a:xfrm>
        </p:spPr>
        <p:txBody>
          <a:bodyPr/>
          <a:lstStyle/>
          <a:p>
            <a:r>
              <a:rPr lang="en-US" dirty="0" smtClean="0"/>
              <a:t>Asbestos in School Buildings</a:t>
            </a:r>
            <a:endParaRPr lang="en-US" dirty="0"/>
          </a:p>
        </p:txBody>
      </p:sp>
      <p:sp>
        <p:nvSpPr>
          <p:cNvPr id="3" name="Content Placeholder 2"/>
          <p:cNvSpPr>
            <a:spLocks noGrp="1"/>
          </p:cNvSpPr>
          <p:nvPr>
            <p:ph sz="quarter" idx="13"/>
            <p:custDataLst>
              <p:tags r:id="rId3"/>
            </p:custDataLst>
          </p:nvPr>
        </p:nvSpPr>
        <p:spPr>
          <a:xfrm>
            <a:off x="477664" y="2155207"/>
            <a:ext cx="7142336" cy="4368717"/>
          </a:xfrm>
        </p:spPr>
        <p:txBody>
          <a:bodyPr>
            <a:normAutofit fontScale="70000" lnSpcReduction="20000"/>
          </a:bodyPr>
          <a:lstStyle/>
          <a:p>
            <a:r>
              <a:rPr lang="en-CA" sz="3200" dirty="0"/>
              <a:t>Today the work of that Royal Commission is still supported by international authority.</a:t>
            </a:r>
          </a:p>
          <a:p>
            <a:endParaRPr lang="en-CA" dirty="0"/>
          </a:p>
          <a:p>
            <a:r>
              <a:rPr lang="en-CA" dirty="0"/>
              <a:t>“The question of naturally occurring fibres is important, and asbestos is a natural part of our environment and so it and other things in the atmosphere leave us to be inhaling about a million fibres per year per person without really any detectable </a:t>
            </a:r>
            <a:r>
              <a:rPr lang="en-CA" dirty="0" smtClean="0"/>
              <a:t>effect </a:t>
            </a:r>
            <a:r>
              <a:rPr lang="en-CA" dirty="0"/>
              <a:t>on </a:t>
            </a:r>
            <a:r>
              <a:rPr lang="en-CA" dirty="0" smtClean="0"/>
              <a:t> </a:t>
            </a:r>
            <a:r>
              <a:rPr lang="en-CA" dirty="0"/>
              <a:t>health.” </a:t>
            </a:r>
            <a:endParaRPr lang="en-CA" dirty="0" smtClean="0"/>
          </a:p>
          <a:p>
            <a:pPr algn="r"/>
            <a:r>
              <a:rPr lang="en-CA" dirty="0" smtClean="0"/>
              <a:t>-Dr. J. </a:t>
            </a:r>
            <a:r>
              <a:rPr lang="en-CA" dirty="0"/>
              <a:t>Fraser Mustard </a:t>
            </a:r>
            <a:endParaRPr lang="en-CA" dirty="0" smtClean="0"/>
          </a:p>
          <a:p>
            <a:pPr algn="r"/>
            <a:r>
              <a:rPr lang="en-CA" dirty="0" smtClean="0"/>
              <a:t>(</a:t>
            </a:r>
            <a:r>
              <a:rPr lang="en-CA" dirty="0"/>
              <a:t>Royal Commission on Asbestos) </a:t>
            </a:r>
          </a:p>
          <a:p>
            <a:endParaRPr lang="en-CA" dirty="0"/>
          </a:p>
          <a:p>
            <a:r>
              <a:rPr lang="en-CA" dirty="0"/>
              <a:t>“Properly maintained asbestos does not really produce fibres and therefore an affect cannot produce disease because you have to have the fibres to do it, so there really is no risk if you have a well maintained building.” </a:t>
            </a:r>
            <a:endParaRPr lang="en-CA" dirty="0" smtClean="0"/>
          </a:p>
          <a:p>
            <a:pPr algn="r"/>
            <a:r>
              <a:rPr lang="en-CA" dirty="0" smtClean="0"/>
              <a:t>Dr. J. </a:t>
            </a:r>
            <a:r>
              <a:rPr lang="en-CA" dirty="0"/>
              <a:t>Fraser Mustard </a:t>
            </a:r>
            <a:endParaRPr lang="en-CA" dirty="0" smtClean="0"/>
          </a:p>
          <a:p>
            <a:pPr algn="r"/>
            <a:r>
              <a:rPr lang="en-CA" dirty="0" smtClean="0"/>
              <a:t>(</a:t>
            </a:r>
            <a:r>
              <a:rPr lang="en-CA" dirty="0"/>
              <a:t>Royal Commission on Asbestos) </a:t>
            </a:r>
          </a:p>
        </p:txBody>
      </p:sp>
      <p:sp>
        <p:nvSpPr>
          <p:cNvPr id="4" name="TextBox 3"/>
          <p:cNvSpPr txBox="1"/>
          <p:nvPr>
            <p:custDataLst>
              <p:tags r:id="rId4"/>
            </p:custDataLst>
          </p:nvPr>
        </p:nvSpPr>
        <p:spPr>
          <a:xfrm>
            <a:off x="52578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2642" y="1592239"/>
            <a:ext cx="2513916" cy="365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916797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78629" y="304800"/>
            <a:ext cx="6553202" cy="525463"/>
          </a:xfrm>
        </p:spPr>
        <p:txBody>
          <a:bodyPr/>
          <a:lstStyle/>
          <a:p>
            <a:r>
              <a:rPr lang="en-US" dirty="0" smtClean="0"/>
              <a:t>Asbestos in School Buildings</a:t>
            </a:r>
            <a:endParaRPr lang="en-US" dirty="0"/>
          </a:p>
        </p:txBody>
      </p:sp>
      <p:sp>
        <p:nvSpPr>
          <p:cNvPr id="3" name="Content Placeholder 2"/>
          <p:cNvSpPr>
            <a:spLocks noGrp="1"/>
          </p:cNvSpPr>
          <p:nvPr>
            <p:ph sz="quarter" idx="13"/>
            <p:custDataLst>
              <p:tags r:id="rId3"/>
            </p:custDataLst>
          </p:nvPr>
        </p:nvSpPr>
        <p:spPr>
          <a:xfrm>
            <a:off x="5186140" y="1066800"/>
            <a:ext cx="3755068" cy="4343400"/>
          </a:xfrm>
        </p:spPr>
        <p:txBody>
          <a:bodyPr/>
          <a:lstStyle/>
          <a:p>
            <a:r>
              <a:rPr lang="en-CA" b="1" dirty="0"/>
              <a:t>There are steps that may be taken to ensure that schools are properly protected against the release of asbestos fibres. In fact, they are all part of an Asbestos Management Program that is regulated by the Ontario Ministry of Labour. </a:t>
            </a:r>
          </a:p>
          <a:p>
            <a:endParaRPr lang="en-US" dirty="0"/>
          </a:p>
        </p:txBody>
      </p:sp>
      <p:sp>
        <p:nvSpPr>
          <p:cNvPr id="4" name="TextBox 3"/>
          <p:cNvSpPr txBox="1"/>
          <p:nvPr>
            <p:custDataLst>
              <p:tags r:id="rId4"/>
            </p:custDataLst>
          </p:nvPr>
        </p:nvSpPr>
        <p:spPr>
          <a:xfrm>
            <a:off x="53340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2536209" y="1752600"/>
            <a:ext cx="2839212" cy="3429000"/>
          </a:xfrm>
          <a:prstGeom prst="rect">
            <a:avLst/>
          </a:prstGeom>
        </p:spPr>
      </p:pic>
    </p:spTree>
    <p:custDataLst>
      <p:tags r:id="rId1"/>
    </p:custDataLst>
    <p:extLst>
      <p:ext uri="{BB962C8B-B14F-4D97-AF65-F5344CB8AC3E}">
        <p14:creationId xmlns:p14="http://schemas.microsoft.com/office/powerpoint/2010/main" val="957737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971800" y="304800"/>
            <a:ext cx="6553202" cy="525463"/>
          </a:xfrm>
        </p:spPr>
        <p:txBody>
          <a:bodyPr>
            <a:normAutofit/>
          </a:bodyPr>
          <a:lstStyle/>
          <a:p>
            <a:r>
              <a:rPr lang="en-US" dirty="0" smtClean="0"/>
              <a:t>Asbestos in School Buildings: Inventory</a:t>
            </a:r>
            <a:endParaRPr lang="en-US" dirty="0"/>
          </a:p>
        </p:txBody>
      </p:sp>
      <p:sp>
        <p:nvSpPr>
          <p:cNvPr id="3" name="Content Placeholder 2"/>
          <p:cNvSpPr>
            <a:spLocks noGrp="1"/>
          </p:cNvSpPr>
          <p:nvPr>
            <p:ph sz="quarter" idx="13"/>
            <p:custDataLst>
              <p:tags r:id="rId3"/>
            </p:custDataLst>
          </p:nvPr>
        </p:nvSpPr>
        <p:spPr>
          <a:xfrm>
            <a:off x="3048000" y="990600"/>
            <a:ext cx="5999100" cy="4419600"/>
          </a:xfrm>
        </p:spPr>
        <p:txBody>
          <a:bodyPr>
            <a:normAutofit fontScale="77500" lnSpcReduction="20000"/>
          </a:bodyPr>
          <a:lstStyle/>
          <a:p>
            <a:r>
              <a:rPr lang="en-CA" dirty="0"/>
              <a:t>The inventory should list those areas of the school where asbestos containing materials is located. This would include various areas where it is sprayed on as well as the wrappings around heating pipes and boilers. There are also a number of other insulating materials which are used for this purpose and they may resemble asbestos in appearance such as fireproofing material which has been sprayed onto structural steel. </a:t>
            </a:r>
          </a:p>
          <a:p>
            <a:endParaRPr lang="en-CA" dirty="0"/>
          </a:p>
          <a:p>
            <a:r>
              <a:rPr lang="en-CA" dirty="0"/>
              <a:t>Whether or not a building contains asbestos can only be determined through a lab analysis. The inventory should be kept in the building and be made available to any worker whose activity could damage even accidentally the asbestos insulation. Special training is to be given to those school employees who are likely to come into contact with the asbestos. This will include details on the location of the material, safe work procedures, and recognizing potential problem areas that need attention. </a:t>
            </a:r>
          </a:p>
        </p:txBody>
      </p:sp>
      <p:sp>
        <p:nvSpPr>
          <p:cNvPr id="4" name="TextBox 3"/>
          <p:cNvSpPr txBox="1"/>
          <p:nvPr>
            <p:custDataLst>
              <p:tags r:id="rId4"/>
            </p:custDataLst>
          </p:nvPr>
        </p:nvSpPr>
        <p:spPr>
          <a:xfrm>
            <a:off x="53340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703" y="4261884"/>
            <a:ext cx="3048000" cy="2667000"/>
          </a:xfrm>
          <a:prstGeom prst="rect">
            <a:avLst/>
          </a:prstGeom>
        </p:spPr>
      </p:pic>
    </p:spTree>
    <p:custDataLst>
      <p:tags r:id="rId1"/>
    </p:custDataLst>
    <p:extLst>
      <p:ext uri="{BB962C8B-B14F-4D97-AF65-F5344CB8AC3E}">
        <p14:creationId xmlns:p14="http://schemas.microsoft.com/office/powerpoint/2010/main" val="3630193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070624" y="838200"/>
            <a:ext cx="4976477" cy="529217"/>
          </a:xfrm>
        </p:spPr>
        <p:txBody>
          <a:bodyPr>
            <a:normAutofit fontScale="90000"/>
          </a:bodyPr>
          <a:lstStyle/>
          <a:p>
            <a:r>
              <a:rPr lang="en-US" dirty="0" smtClean="0"/>
              <a:t>Asbestos in School Buildings: Regular Inspection and Maintenance</a:t>
            </a:r>
            <a:endParaRPr lang="en-US" dirty="0"/>
          </a:p>
        </p:txBody>
      </p:sp>
      <p:sp>
        <p:nvSpPr>
          <p:cNvPr id="3" name="Content Placeholder 2"/>
          <p:cNvSpPr>
            <a:spLocks noGrp="1"/>
          </p:cNvSpPr>
          <p:nvPr>
            <p:ph sz="quarter" idx="13"/>
            <p:custDataLst>
              <p:tags r:id="rId3"/>
            </p:custDataLst>
          </p:nvPr>
        </p:nvSpPr>
        <p:spPr>
          <a:xfrm>
            <a:off x="2819400" y="1652738"/>
            <a:ext cx="6095999" cy="4232709"/>
          </a:xfrm>
        </p:spPr>
        <p:txBody>
          <a:bodyPr>
            <a:normAutofit fontScale="77500" lnSpcReduction="20000"/>
          </a:bodyPr>
          <a:lstStyle/>
          <a:p>
            <a:r>
              <a:rPr lang="en-CA" dirty="0"/>
              <a:t>A visual inspection of those areas identified by the inventory as asbestos containing material should be monitored regularly. This is to check the condition of the material and identify any in need of corrective action. </a:t>
            </a:r>
          </a:p>
          <a:p>
            <a:endParaRPr lang="en-CA" dirty="0"/>
          </a:p>
          <a:p>
            <a:r>
              <a:rPr lang="en-CA" dirty="0"/>
              <a:t>Indicators of poor condition include debris on horizontal surfaces such as drop ceilings, hanging materials, dislodged chunks, scraping, indentations, holes, or large cracks in pipe coverings. </a:t>
            </a:r>
          </a:p>
          <a:p>
            <a:endParaRPr lang="en-CA" dirty="0"/>
          </a:p>
          <a:p>
            <a:r>
              <a:rPr lang="en-CA" dirty="0"/>
              <a:t>Where deterioration has occurred there are ways to fix it. For small areas of damage around pipes the insulation can be wrapped and painted. This is known as encapsulation. If the insulation is located where it may be easily damaged it may be protected within an enclosure. The final option and one which should be considered as a last resort is removal. </a:t>
            </a:r>
            <a:endParaRPr lang="en-CA" dirty="0" smtClean="0"/>
          </a:p>
          <a:p>
            <a:endParaRPr lang="en-CA" dirty="0" smtClean="0"/>
          </a:p>
          <a:p>
            <a:endParaRPr lang="en-CA" dirty="0"/>
          </a:p>
          <a:p>
            <a:endParaRPr lang="en-CA" dirty="0"/>
          </a:p>
          <a:p>
            <a:endParaRPr lang="en-US" dirty="0"/>
          </a:p>
        </p:txBody>
      </p:sp>
      <p:sp>
        <p:nvSpPr>
          <p:cNvPr id="4" name="TextBox 3"/>
          <p:cNvSpPr txBox="1"/>
          <p:nvPr>
            <p:custDataLst>
              <p:tags r:id="rId4"/>
            </p:custDataLst>
          </p:nvPr>
        </p:nvSpPr>
        <p:spPr>
          <a:xfrm>
            <a:off x="53340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
            <a:ext cx="1447800" cy="1652739"/>
          </a:xfrm>
          <a:prstGeom prst="rect">
            <a:avLst/>
          </a:prstGeom>
        </p:spPr>
      </p:pic>
    </p:spTree>
    <p:custDataLst>
      <p:tags r:id="rId1"/>
    </p:custDataLst>
    <p:extLst>
      <p:ext uri="{BB962C8B-B14F-4D97-AF65-F5344CB8AC3E}">
        <p14:creationId xmlns:p14="http://schemas.microsoft.com/office/powerpoint/2010/main" val="306096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custDataLst>
              <p:tags r:id="rId2"/>
            </p:custDataLst>
          </p:nvPr>
        </p:nvSpPr>
        <p:spPr>
          <a:xfrm>
            <a:off x="533400" y="1600200"/>
            <a:ext cx="7772400" cy="4267200"/>
          </a:xfrm>
        </p:spPr>
        <p:txBody>
          <a:bodyPr>
            <a:normAutofit fontScale="77500" lnSpcReduction="20000"/>
          </a:bodyPr>
          <a:lstStyle/>
          <a:p>
            <a:r>
              <a:rPr lang="en-CA" dirty="0"/>
              <a:t>“The presence of asbestos in a building if it is </a:t>
            </a:r>
            <a:r>
              <a:rPr lang="en-CA" dirty="0" smtClean="0"/>
              <a:t>undisturbed, with </a:t>
            </a:r>
            <a:r>
              <a:rPr lang="en-CA" dirty="0"/>
              <a:t>all of our experience and research reports of the Royal </a:t>
            </a:r>
            <a:r>
              <a:rPr lang="en-CA" dirty="0" smtClean="0"/>
              <a:t>Commission, </a:t>
            </a:r>
            <a:r>
              <a:rPr lang="en-CA" dirty="0"/>
              <a:t>does not pose a hazard of any significant level to children, to occupants, or to teachers. It is only when the material is actively disturbed by renovation, deterioration, or removal that is poses a real active problem to the people occupying that building.” </a:t>
            </a:r>
            <a:endParaRPr lang="en-CA" dirty="0" smtClean="0"/>
          </a:p>
          <a:p>
            <a:pPr algn="r"/>
            <a:r>
              <a:rPr lang="en-CA" dirty="0" smtClean="0"/>
              <a:t>-Dr. </a:t>
            </a:r>
            <a:r>
              <a:rPr lang="en-CA" dirty="0"/>
              <a:t>Don Pinchin  </a:t>
            </a:r>
            <a:endParaRPr lang="en-CA" dirty="0" smtClean="0"/>
          </a:p>
          <a:p>
            <a:pPr algn="r"/>
            <a:r>
              <a:rPr lang="en-CA" dirty="0" smtClean="0"/>
              <a:t>(</a:t>
            </a:r>
            <a:r>
              <a:rPr lang="en-CA" dirty="0"/>
              <a:t>Asbestos Consultant) </a:t>
            </a:r>
          </a:p>
          <a:p>
            <a:pPr marL="285750" indent="-285750">
              <a:buFontTx/>
              <a:buChar char="-"/>
            </a:pPr>
            <a:endParaRPr lang="en-CA" dirty="0"/>
          </a:p>
          <a:p>
            <a:r>
              <a:rPr lang="en-CA" dirty="0"/>
              <a:t>“The greatest danger from asbestos in buildings arises when it is disturbed and that disturbance could come from removing it or from maintenance and renovation. The problem with removal is that it creates massive disturbance and creates great risks of exposure to asbestos fibres and has to be done under very strict supervision and with careful control.” </a:t>
            </a:r>
          </a:p>
          <a:p>
            <a:pPr algn="r"/>
            <a:r>
              <a:rPr lang="en-CA" dirty="0" smtClean="0"/>
              <a:t>-Dr</a:t>
            </a:r>
            <a:r>
              <a:rPr lang="en-CA" dirty="0"/>
              <a:t>. Don Dewees </a:t>
            </a:r>
            <a:endParaRPr lang="en-CA" dirty="0" smtClean="0"/>
          </a:p>
          <a:p>
            <a:pPr algn="r"/>
            <a:r>
              <a:rPr lang="en-CA" dirty="0" smtClean="0"/>
              <a:t>(</a:t>
            </a:r>
            <a:r>
              <a:rPr lang="en-CA" dirty="0"/>
              <a:t>Royal Commission of Asbestos, Professor at University of Toronto)</a:t>
            </a:r>
          </a:p>
          <a:p>
            <a:endParaRPr lang="en-US" dirty="0"/>
          </a:p>
        </p:txBody>
      </p:sp>
      <p:sp>
        <p:nvSpPr>
          <p:cNvPr id="6" name="TextBox 5"/>
          <p:cNvSpPr txBox="1"/>
          <p:nvPr>
            <p:custDataLst>
              <p:tags r:id="rId3"/>
            </p:custDataLst>
          </p:nvPr>
        </p:nvSpPr>
        <p:spPr>
          <a:xfrm>
            <a:off x="53340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95985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228600" y="1676400"/>
            <a:ext cx="7010400" cy="3733800"/>
          </a:xfrm>
        </p:spPr>
        <p:txBody>
          <a:bodyPr>
            <a:normAutofit fontScale="92500"/>
          </a:bodyPr>
          <a:lstStyle/>
          <a:p>
            <a:pPr marL="0" indent="0">
              <a:buNone/>
            </a:pPr>
            <a:r>
              <a:rPr lang="en-CA" dirty="0"/>
              <a:t>“Parents and teachers in schools should take some comfort from the fact that the risks that they face from asbestos in those buildings is almost always insignificant compared to other risks in ordinary life. They are probably better off if the material is controlled in place than if it is removed until such time as renovation or demolition of the building which requires its removal.” </a:t>
            </a:r>
          </a:p>
          <a:p>
            <a:pPr algn="r">
              <a:buFontTx/>
              <a:buChar char="-"/>
            </a:pPr>
            <a:r>
              <a:rPr lang="en-CA" dirty="0" smtClean="0"/>
              <a:t>Dr</a:t>
            </a:r>
            <a:r>
              <a:rPr lang="en-CA" dirty="0"/>
              <a:t>. Don Dewees </a:t>
            </a:r>
            <a:endParaRPr lang="en-CA" dirty="0" smtClean="0"/>
          </a:p>
          <a:p>
            <a:pPr marL="0" indent="0" algn="r">
              <a:buNone/>
            </a:pPr>
            <a:r>
              <a:rPr lang="en-CA" dirty="0" smtClean="0"/>
              <a:t>(</a:t>
            </a:r>
            <a:r>
              <a:rPr lang="en-CA" dirty="0"/>
              <a:t>Royal Commission of Asbestos, Professor at University of Toronto)</a:t>
            </a:r>
          </a:p>
          <a:p>
            <a:pPr marL="0" indent="0">
              <a:buNone/>
            </a:pPr>
            <a:endParaRPr lang="en-US" dirty="0"/>
          </a:p>
        </p:txBody>
      </p:sp>
      <p:sp>
        <p:nvSpPr>
          <p:cNvPr id="4" name="TextBox 3"/>
          <p:cNvSpPr txBox="1"/>
          <p:nvPr>
            <p:custDataLst>
              <p:tags r:id="rId3"/>
            </p:custDataLst>
          </p:nvPr>
        </p:nvSpPr>
        <p:spPr>
          <a:xfrm>
            <a:off x="5334000" y="6370037"/>
            <a:ext cx="2971800" cy="307777"/>
          </a:xfrm>
          <a:prstGeom prst="rect">
            <a:avLst/>
          </a:prstGeom>
          <a:noFill/>
        </p:spPr>
        <p:txBody>
          <a:bodyPr wrap="square" rtlCol="0">
            <a:spAutoFit/>
          </a:bodyPr>
          <a:lstStyle/>
          <a:p>
            <a:pPr lvl="0">
              <a:spcBef>
                <a:spcPct val="20000"/>
              </a:spcBef>
            </a:pPr>
            <a:r>
              <a:rPr lang="en-CA" sz="1400" dirty="0">
                <a:solidFill>
                  <a:srgbClr val="0E57C4">
                    <a:lumMod val="50000"/>
                  </a:srgbClr>
                </a:solidFill>
              </a:rPr>
              <a:t>Copyrighted 1990 MOL Video Group </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106" y="5867400"/>
            <a:ext cx="8919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369" y="1981200"/>
            <a:ext cx="2031999" cy="3251199"/>
          </a:xfrm>
          <a:prstGeom prst="rect">
            <a:avLst/>
          </a:prstGeom>
        </p:spPr>
      </p:pic>
    </p:spTree>
    <p:custDataLst>
      <p:tags r:id="rId1"/>
    </p:custDataLst>
    <p:extLst>
      <p:ext uri="{BB962C8B-B14F-4D97-AF65-F5344CB8AC3E}">
        <p14:creationId xmlns:p14="http://schemas.microsoft.com/office/powerpoint/2010/main" val="36277460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ISPRING_RESOURCE_PATHS_HASH_2" val="86f376212713b27abbd3816390d9eade3551da23"/>
  <p:tag name="MMPROD_UIPERSISTENCEDATA" val="MMPROD_UIPERSISTENCEDATA"/>
  <p:tag name="MMPROD_UIDATA" val="&lt;database version=&quot;11.0&quot;&gt;&lt;object type=&quot;1&quot; unique_id=&quot;10001&quot;&gt;&lt;property id=&quot;20141&quot; value=&quot;HDSB Asbestos Management Program 2017-2018&quot;/&gt;&lt;property id=&quot;20144&quot; value=&quot;0&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HDSB Connect&quot;/&gt;&lt;property id=&quot;20192&quot; value=&quot;connect.hdsb.ca&quot;/&gt;&lt;property id=&quot;20193&quot; value=&quot;0&quot;/&gt;&lt;property id=&quot;20224&quot; value=&quot;Z:\Asbestos NEW\New Asbestos Final Presentation&quot;/&gt;&lt;property id=&quot;20250&quot; value=&quot;6&quot;/&gt;&lt;property id=&quot;20251&quot; value=&quot;0&quot;/&gt;&lt;property id=&quot;20259&quot; value=&quot;0&quot;/&gt;&lt;property id=&quot;20262&quot; value=&quot;422735&quot;/&gt;&lt;property id=&quot;20263&quot; value=&quot;1&quot;/&gt;&lt;property id=&quot;20264&quot; value=&quot;1&quot;/&gt;&lt;property id=&quot;20519&quot; value=&quot;0&quot;/&gt;&lt;property id=&quot;20600&quot; value=&quot;0&quot;/&gt;&lt;property id=&quot;20700&quot; value=&quot;0&quot;/&gt;&lt;object type=&quot;2&quot; unique_id=&quot;10389&quot;&gt;&lt;object type=&quot;3&quot; unique_id=&quot;10390&quot;&gt;&lt;property id=&quot;20148&quot; value=&quot;5&quot;/&gt;&lt;property id=&quot;20300&quot; value=&quot;Slide 1 - &amp;quot;HDSB Asbestos Management Program&amp;quot;&quot;/&gt;&lt;property id=&quot;20303&quot; value=&quot;-1&quot;/&gt;&lt;property id=&quot;20307&quot; value=&quot;256&quot;/&gt;&lt;property id=&quot;20309&quot; value=&quot;-1&quot;/&gt;&lt;property id=&quot;20312&quot; value=&quot;1&quot;/&gt;&lt;/object&gt;&lt;object type=&quot;3&quot; unique_id=&quot;10391&quot;&gt;&lt;property id=&quot;20148&quot; value=&quot;5&quot;/&gt;&lt;property id=&quot;20300&quot; value=&quot;Slide 2 - &amp;quot;HDSB Asbestos Management&amp;quot;&quot;/&gt;&lt;property id=&quot;20303&quot; value=&quot;-1&quot;/&gt;&lt;property id=&quot;20307&quot; value=&quot;258&quot;/&gt;&lt;property id=&quot;20309&quot; value=&quot;-1&quot;/&gt;&lt;property id=&quot;20312&quot; value=&quot;1&quot;/&gt;&lt;/object&gt;&lt;object type=&quot;3&quot; unique_id=&quot;10394&quot;&gt;&lt;property id=&quot;20148&quot; value=&quot;5&quot;/&gt;&lt;property id=&quot;20300&quot; value=&quot;Slide 13 - &amp;quot;Surveys&amp;quot;&quot;/&gt;&lt;property id=&quot;20303&quot; value=&quot;-1&quot;/&gt;&lt;property id=&quot;20307&quot; value=&quot;290&quot;/&gt;&lt;property id=&quot;20309&quot; value=&quot;-1&quot;/&gt;&lt;property id=&quot;20312&quot; value=&quot;1&quot;/&gt;&lt;/object&gt;&lt;object type=&quot;3&quot; unique_id=&quot;10525&quot;&gt;&lt;property id=&quot;20148&quot; value=&quot;5&quot;/&gt;&lt;property id=&quot;20300&quot; value=&quot;Slide 11 - &amp;quot;HDSB Asbestos Management&amp;quot;&quot;/&gt;&lt;property id=&quot;20303&quot; value=&quot;-1&quot;/&gt;&lt;property id=&quot;20307&quot; value=&quot;293&quot;/&gt;&lt;property id=&quot;20309&quot; value=&quot;-1&quot;/&gt;&lt;property id=&quot;20312&quot; value=&quot;1&quot;/&gt;&lt;/object&gt;&lt;object type=&quot;3&quot; unique_id=&quot;10526&quot;&gt;&lt;property id=&quot;20148&quot; value=&quot;5&quot;/&gt;&lt;property id=&quot;20300&quot; value=&quot;Slide 12&quot;/&gt;&lt;property id=&quot;20301&quot; value=&quot;HDSB Register&quot;/&gt;&lt;property id=&quot;20303&quot; value=&quot;-1&quot;/&gt;&lt;property id=&quot;20307&quot; value=&quot;294&quot;/&gt;&lt;property id=&quot;20309&quot; value=&quot;-1&quot;/&gt;&lt;property id=&quot;20312&quot; value=&quot;1&quot;/&gt;&lt;/object&gt;&lt;object type=&quot;3&quot; unique_id=&quot;10728&quot;&gt;&lt;property id=&quot;20148&quot; value=&quot;5&quot;/&gt;&lt;property id=&quot;20300&quot; value=&quot;Slide 3 - &amp;quot;Asbestos in School Buildings&amp;quot;&quot;/&gt;&lt;property id=&quot;20303&quot; value=&quot;-1&quot;/&gt;&lt;property id=&quot;20307&quot; value=&quot;295&quot;/&gt;&lt;property id=&quot;20309&quot; value=&quot;-1&quot;/&gt;&lt;property id=&quot;20312&quot; value=&quot;1&quot;/&gt;&lt;/object&gt;&lt;object type=&quot;3&quot; unique_id=&quot;10729&quot;&gt;&lt;property id=&quot;20148&quot; value=&quot;5&quot;/&gt;&lt;property id=&quot;20300&quot; value=&quot;Slide 4 - &amp;quot;Asbestos in School Buildings&amp;quot;&quot;/&gt;&lt;property id=&quot;20303&quot; value=&quot;-1&quot;/&gt;&lt;property id=&quot;20307&quot; value=&quot;296&quot;/&gt;&lt;property id=&quot;20309&quot; value=&quot;-1&quot;/&gt;&lt;property id=&quot;20312&quot; value=&quot;1&quot;/&gt;&lt;/object&gt;&lt;object type=&quot;3&quot; unique_id=&quot;10730&quot;&gt;&lt;property id=&quot;20148&quot; value=&quot;5&quot;/&gt;&lt;property id=&quot;20300&quot; value=&quot;Slide 5 - &amp;quot;Asbestos in School Buildings&amp;quot;&quot;/&gt;&lt;property id=&quot;20303&quot; value=&quot;-1&quot;/&gt;&lt;property id=&quot;20307&quot; value=&quot;297&quot;/&gt;&lt;property id=&quot;20309&quot; value=&quot;-1&quot;/&gt;&lt;property id=&quot;20312&quot; value=&quot;1&quot;/&gt;&lt;/object&gt;&lt;object type=&quot;3&quot; unique_id=&quot;10731&quot;&gt;&lt;property id=&quot;20148&quot; value=&quot;5&quot;/&gt;&lt;property id=&quot;20300&quot; value=&quot;Slide 6 - &amp;quot;Asbestos in School Buildings: Inventory&amp;quot;&quot;/&gt;&lt;property id=&quot;20303&quot; value=&quot;-1&quot;/&gt;&lt;property id=&quot;20307&quot; value=&quot;298&quot;/&gt;&lt;property id=&quot;20309&quot; value=&quot;-1&quot;/&gt;&lt;property id=&quot;20312&quot; value=&quot;1&quot;/&gt;&lt;/object&gt;&lt;object type=&quot;3&quot; unique_id=&quot;10732&quot;&gt;&lt;property id=&quot;20148&quot; value=&quot;5&quot;/&gt;&lt;property id=&quot;20300&quot; value=&quot;Slide 7 - &amp;quot;Asbestos in School Buildings: Regular Inspection and Maintenance&amp;quot;&quot;/&gt;&lt;property id=&quot;20303&quot; value=&quot;-1&quot;/&gt;&lt;property id=&quot;20307&quot; value=&quot;299&quot;/&gt;&lt;property id=&quot;20309&quot; value=&quot;-1&quot;/&gt;&lt;property id=&quot;20312&quot; value=&quot;1&quot;/&gt;&lt;/object&gt;&lt;object type=&quot;3&quot; unique_id=&quot;10733&quot;&gt;&lt;property id=&quot;20148&quot; value=&quot;5&quot;/&gt;&lt;property id=&quot;20300&quot; value=&quot;Slide 8&quot;/&gt;&lt;property id=&quot;20301&quot; value=&quot;Asbestos Information&quot;/&gt;&lt;property id=&quot;20303&quot; value=&quot;-1&quot;/&gt;&lt;property id=&quot;20307&quot; value=&quot;300&quot;/&gt;&lt;property id=&quot;20309&quot; value=&quot;-1&quot;/&gt;&lt;property id=&quot;20312&quot; value=&quot;1&quot;/&gt;&lt;/object&gt;&lt;object type=&quot;3&quot; unique_id=&quot;10734&quot;&gt;&lt;property id=&quot;20148&quot; value=&quot;5&quot;/&gt;&lt;property id=&quot;20300&quot; value=&quot;Slide 9&quot;/&gt;&lt;property id=&quot;20301&quot; value=&quot;Asbestos Information Continued&quot;/&gt;&lt;property id=&quot;20303&quot; value=&quot;-1&quot;/&gt;&lt;property id=&quot;20307&quot; value=&quot;301&quot;/&gt;&lt;property id=&quot;20309&quot; value=&quot;-1&quot;/&gt;&lt;property id=&quot;20312&quot; value=&quot;1&quot;/&gt;&lt;/object&gt;&lt;object type=&quot;3&quot; unique_id=&quot;10735&quot;&gt;&lt;property id=&quot;20148&quot; value=&quot;5&quot;/&gt;&lt;property id=&quot;20300&quot; value=&quot;Slide 10&quot;/&gt;&lt;property id=&quot;20301&quot; value=&quot;Ministry of Labour&quot;/&gt;&lt;property id=&quot;20303&quot; value=&quot;-1&quot;/&gt;&lt;property id=&quot;20307&quot; value=&quot;302&quot;/&gt;&lt;property id=&quot;20309&quot; value=&quot;-1&quot;/&gt;&lt;property id=&quot;20312&quot; value=&quot;1&quot;/&gt;&lt;/object&gt;&lt;object type=&quot;3&quot; unique_id=&quot;11330&quot;&gt;&lt;property id=&quot;20148&quot; value=&quot;5&quot;/&gt;&lt;property id=&quot;20300&quot; value=&quot;Slide 14 - &amp;quot;The Register&amp;quot;&quot;/&gt;&lt;property id=&quot;20303&quot; value=&quot;-1&quot;/&gt;&lt;property id=&quot;20307&quot; value=&quot;303&quot;/&gt;&lt;property id=&quot;20309&quot; value=&quot;-1&quot;/&gt;&lt;property id=&quot;20312&quot; value=&quot;1&quot;/&gt;&lt;/object&gt;&lt;object type=&quot;3&quot; unique_id=&quot;11331&quot;&gt;&lt;property id=&quot;20148&quot; value=&quot;5&quot;/&gt;&lt;property id=&quot;20300&quot; value=&quot;Slide 15&quot;/&gt;&lt;property id=&quot;20301&quot; value=&quot;Legend&quot;/&gt;&lt;property id=&quot;20303&quot; value=&quot;-1&quot;/&gt;&lt;property id=&quot;20307&quot; value=&quot;304&quot;/&gt;&lt;property id=&quot;20309&quot; value=&quot;-1&quot;/&gt;&lt;property id=&quot;20312&quot; value=&quot;1&quot;/&gt;&lt;/object&gt;&lt;object type=&quot;3&quot; unique_id=&quot;11332&quot;&gt;&lt;property id=&quot;20148&quot; value=&quot;5&quot;/&gt;&lt;property id=&quot;20300&quot; value=&quot;Slide 16&quot;/&gt;&lt;property id=&quot;20301&quot; value=&quot;Table of Contents&quot;/&gt;&lt;property id=&quot;20303&quot; value=&quot;-1&quot;/&gt;&lt;property id=&quot;20307&quot; value=&quot;305&quot;/&gt;&lt;property id=&quot;20309&quot; value=&quot;-1&quot;/&gt;&lt;property id=&quot;20312&quot; value=&quot;1&quot;/&gt;&lt;/object&gt;&lt;object type=&quot;3&quot; unique_id=&quot;11333&quot;&gt;&lt;property id=&quot;20148&quot; value=&quot;5&quot;/&gt;&lt;property id=&quot;20300&quot; value=&quot;Slide 17&quot;/&gt;&lt;property id=&quot;20301&quot; value=&quot;Floor Plan&quot;/&gt;&lt;property id=&quot;20303&quot; value=&quot;-1&quot;/&gt;&lt;property id=&quot;20307&quot; value=&quot;306&quot;/&gt;&lt;property id=&quot;20309&quot; value=&quot;-1&quot;/&gt;&lt;property id=&quot;20312&quot; value=&quot;1&quot;/&gt;&lt;/object&gt;&lt;object type=&quot;3&quot; unique_id=&quot;11334&quot;&gt;&lt;property id=&quot;20148&quot; value=&quot;5&quot;/&gt;&lt;property id=&quot;20300&quot; value=&quot;Slide 18&quot;/&gt;&lt;property id=&quot;20301&quot; value=&quot;Description of Material&quot;/&gt;&lt;property id=&quot;20303&quot; value=&quot;-1&quot;/&gt;&lt;property id=&quot;20307&quot; value=&quot;307&quot;/&gt;&lt;property id=&quot;20309&quot; value=&quot;-1&quot;/&gt;&lt;property id=&quot;20312&quot; value=&quot;1&quot;/&gt;&lt;/object&gt;&lt;object type=&quot;3&quot; unique_id=&quot;11335&quot;&gt;&lt;property id=&quot;20148&quot; value=&quot;5&quot;/&gt;&lt;property id=&quot;20300&quot; value=&quot;Slide 19&quot;/&gt;&lt;property id=&quot;20301&quot; value=&quot;Content Levels&quot;/&gt;&lt;property id=&quot;20303&quot; value=&quot;-1&quot;/&gt;&lt;property id=&quot;20307&quot; value=&quot;308&quot;/&gt;&lt;property id=&quot;20309&quot; value=&quot;-1&quot;/&gt;&lt;property id=&quot;20312&quot; value=&quot;1&quot;/&gt;&lt;/object&gt;&lt;object type=&quot;3&quot; unique_id=&quot;11336&quot;&gt;&lt;property id=&quot;20148&quot; value=&quot;5&quot;/&gt;&lt;property id=&quot;20300&quot; value=&quot;Slide 20&quot;/&gt;&lt;property id=&quot;20301&quot; value=&quot;Building Assesment Survey&quot;/&gt;&lt;property id=&quot;20303&quot; value=&quot;-1&quot;/&gt;&lt;property id=&quot;20307&quot; value=&quot;309&quot;/&gt;&lt;property id=&quot;20309&quot; value=&quot;-1&quot;/&gt;&lt;property id=&quot;20312&quot; value=&quot;1&quot;/&gt;&lt;/object&gt;&lt;object type=&quot;3&quot; unique_id=&quot;11337&quot;&gt;&lt;property id=&quot;20148&quot; value=&quot;5&quot;/&gt;&lt;property id=&quot;20300&quot; value=&quot;Slide 21&quot;/&gt;&lt;property id=&quot;20301&quot; value=&quot;Locations on Floor Plan&quot;/&gt;&lt;property id=&quot;20303&quot; value=&quot;-1&quot;/&gt;&lt;property id=&quot;20307&quot; value=&quot;310&quot;/&gt;&lt;property id=&quot;20309&quot; value=&quot;-1&quot;/&gt;&lt;property id=&quot;20312&quot; value=&quot;1&quot;/&gt;&lt;/object&gt;&lt;object type=&quot;3&quot; unique_id=&quot;11338&quot;&gt;&lt;property id=&quot;20148&quot; value=&quot;5&quot;/&gt;&lt;property id=&quot;20300&quot; value=&quot;Slide 22&quot;/&gt;&lt;property id=&quot;20301&quot; value=&quot;Appendix E&quot;/&gt;&lt;property id=&quot;20303&quot; value=&quot;-1&quot;/&gt;&lt;property id=&quot;20307&quot; value=&quot;311&quot;/&gt;&lt;property id=&quot;20309&quot; value=&quot;-1&quot;/&gt;&lt;property id=&quot;20312&quot; value=&quot;1&quot;/&gt;&lt;/object&gt;&lt;object type=&quot;3&quot; unique_id=&quot;11339&quot;&gt;&lt;property id=&quot;20148&quot; value=&quot;5&quot;/&gt;&lt;property id=&quot;20300&quot; value=&quot;Slide 23&quot;/&gt;&lt;property id=&quot;20301&quot; value=&quot;Non-Friable Material Break Down&quot;/&gt;&lt;property id=&quot;20303&quot; value=&quot;-1&quot;/&gt;&lt;property id=&quot;20307&quot; value=&quot;312&quot;/&gt;&lt;property id=&quot;20309&quot; value=&quot;-1&quot;/&gt;&lt;property id=&quot;20312&quot; value=&quot;1&quot;/&gt;&lt;/object&gt;&lt;object type=&quot;3&quot; unique_id=&quot;11340&quot;&gt;&lt;property id=&quot;20148&quot; value=&quot;5&quot;/&gt;&lt;property id=&quot;20300&quot; value=&quot;Slide 24 - &amp;quot;Inspections&amp;quot;&quot;/&gt;&lt;property id=&quot;20303&quot; value=&quot;-1&quot;/&gt;&lt;property id=&quot;20307&quot; value=&quot;313&quot;/&gt;&lt;property id=&quot;20309&quot; value=&quot;-1&quot;/&gt;&lt;property id=&quot;20312&quot; value=&quot;1&quot;/&gt;&lt;/object&gt;&lt;object type=&quot;3&quot; unique_id=&quot;11341&quot;&gt;&lt;property id=&quot;20148&quot; value=&quot;5&quot;/&gt;&lt;property id=&quot;20300&quot; value=&quot;Slide 25&quot;/&gt;&lt;property id=&quot;20301&quot; value=&quot;Asbestos Work Report&quot;/&gt;&lt;property id=&quot;20303&quot; value=&quot;-1&quot;/&gt;&lt;property id=&quot;20307&quot; value=&quot;314&quot;/&gt;&lt;property id=&quot;20309&quot; value=&quot;-1&quot;/&gt;&lt;property id=&quot;20312&quot; value=&quot;1&quot;/&gt;&lt;/object&gt;&lt;object type=&quot;3&quot; unique_id=&quot;11342&quot;&gt;&lt;property id=&quot;20148&quot; value=&quot;5&quot;/&gt;&lt;property id=&quot;20300&quot; value=&quot;Slide 26 - &amp;quot;Reporting&amp;quot;&quot;/&gt;&lt;property id=&quot;20303&quot; value=&quot;-1&quot;/&gt;&lt;property id=&quot;20307&quot; value=&quot;315&quot;/&gt;&lt;property id=&quot;20309&quot; value=&quot;-1&quot;/&gt;&lt;property id=&quot;20312&quot; value=&quot;1&quot;/&gt;&lt;/object&gt;&lt;object type=&quot;3&quot; unique_id=&quot;11343&quot;&gt;&lt;property id=&quot;20148&quot; value=&quot;5&quot;/&gt;&lt;property id=&quot;20300&quot; value=&quot;Slide 27 - &amp;quot;Need more Information?&amp;quot;&quot;/&gt;&lt;property id=&quot;20303&quot; value=&quot;-1&quot;/&gt;&lt;property id=&quot;20307&quot; value=&quot;316&quot;/&gt;&lt;property id=&quot;20309&quot; value=&quot;-1&quot;/&gt;&lt;property id=&quot;20312&quot; value=&quot;1&quot;/&gt;&lt;/object&gt;&lt;object type=&quot;3&quot; unique_id=&quot;12833&quot;&gt;&lt;property id=&quot;20148&quot; value=&quot;5&quot;/&gt;&lt;property id=&quot;20300&quot; value=&quot;Slide 28&quot;/&gt;&lt;property id=&quot;20301&quot; value=&quot;IMPORTANT - CONFIRM&quot;/&gt;&lt;property id=&quot;20303&quot; value=&quot;-1&quot;/&gt;&lt;property id=&quot;20307&quot; value=&quot;317&quot;/&gt;&lt;property id=&quot;20309&quot; value=&quot;-1&quot;/&gt;&lt;property id=&quot;20312&quot; value=&quot;1&quot;/&gt;&lt;/object&gt;&lt;/object&gt;&lt;object type=&quot;8&quot; unique_id=&quot;10433&quot;&gt;&lt;/object&gt;&lt;object type=&quot;4&quot; unique_id=&quot;11743&quot;&gt;&lt;/object&gt;&lt;object type=&quot;10&quot; unique_id=&quot;11744&quot;&gt;&lt;object type=&quot;11&quot; unique_id=&quot;11745&quot;&gt;&lt;property id=&quot;20180&quot; value=&quot;0&quot;/&gt;&lt;property id=&quot;20181&quot; value=&quot;1&quot;/&gt;&lt;property id=&quot;20183&quot; value=&quot;0&quot;/&gt;&lt;/object&gt;&lt;object type=&quot;12&quot; unique_id=&quot;12733&quot;&gt;&lt;/object&gt;&lt;/object&gt;&lt;/object&gt;&lt;/database&gt;"/>
  <p:tag name="MMPROD_THEME_BG_IMAGE" val=""/>
  <p:tag name="SECTOMILLISECCONVERTED" val="1"/>
  <p:tag name="MMPROD_TAG_VCONFIG" val="PD94bWwgdmVyc2lvbj0iMS4wIj8+DQo8Y29uZmlndXJhdGlvbj4NCgk8YnJhbmRpbmc+DQoJCTx1aWZvbnQgbmFtZT0iRk9OVF9OT1RFU19URVhUIiB2YWx1ZT0iVmVyZGFuYSw5LGZhbHNlLGZhbHNlLGZhbHNlIi8+DQoJPC9icmFuZGluZz4NCgk8Y29sb3JzPg0KCQk8dWljb2xvciBuYW1lPSJwcmltYXJ5IiB2YWx1ZT0iMHg2NjY2NjYiLz4NCgkJPHVpY29sb3IgbmFtZT0iZ2xvdyIgdmFsdWU9IjB4NjA5NzczIi8+DQoJCTx1aWNvbG9yIG5hbWU9InRleHQiIHZhbHVlPSIweEZGRkZGRiIvPg0KCQk8dWljb2xvciBuYW1lPSJsaWdodCIgdmFsdWU9IjB4NDg0ODQ4Ii8+DQoJCTx1aWNvbG9yIG5hbWU9InNoYWRvdyIgdmFsdWU9IjB4MDAwMDAwIi8+DQoJCTx1aWNvbG9yIG5hbWU9Im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J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59&quot;/&gt;&lt;lineCharCount val=&quot;51&quot;/&gt;&lt;lineCharCount val=&quot;53&quot;/&gt;&lt;lineCharCount val=&quot;60&quot;/&gt;&lt;lineCharCount val=&quot;60&quot;/&gt;&lt;lineCharCount val=&quot;56&quot;/&gt;&lt;lineCharCount val=&quot;59&quot;/&gt;&lt;lineCharCount val=&quot;56&quot;/&gt;&lt;lineCharCount val=&quot;57&quot;/&gt;&lt;lineCharCount val=&quot;56&quot;/&gt;&lt;lineCharCount val=&quot;48&quot;/&gt;&lt;lineCharCount val=&quot;21&quot;/&gt;&lt;lineCharCount val=&quot;43&quot;/&gt;&lt;/TableIndex&gt;&lt;/ShapeTextInfo&gt;"/>
  <p:tag name="HTML_SHAPEINFO" val="&lt;ThreeDShapeInfo&gt;&lt;uuid val=&quot;&quot;/&gt;&lt;isInvalidForFieldText val=&quot;0&quot;/&gt;&lt;Image&gt;&lt;filename val=&quot;C:\Users\Kevin\AppData\Local\Temp\PR\data\asimages\{7D672533-D7C2-4001-8F55-5975A8D958B9}_10.png&quot;/&gt;&lt;left val=&quot;204&quot;/&gt;&lt;top val=&quot;179&quot;/&gt;&lt;width val=&quot;507&quot;/&gt;&lt;height val=&quot;27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7&quot;/&gt;&lt;lineCharCount val=&quot;55&quot;/&gt;&lt;lineCharCount val=&quot;53&quot;/&gt;&lt;lineCharCount val=&quot;52&quot;/&gt;&lt;lineCharCount val=&quot;13&quot;/&gt;&lt;/TableIndex&gt;&lt;/ShapeTextInfo&gt;"/>
  <p:tag name="PRESENTER_SHAPEINFO" val="&lt;ThreeDShapeInfo&gt;&lt;uuid val=&quot;{2297EDB6-B0DE-4486-9575-71542E2AF516}&quot;/&gt;&lt;isInvalidForFieldText val=&quot;1&quot;/&gt;&lt;Image&gt;&lt;filename val=&quot;C:\Users\Kevin\AppData\Local\Temp\PR\data\asimages\{2297EDB6-B0DE-4486-9575-71542E2AF516}_10_S.png&quot;/&gt;&lt;left val=&quot;205&quot;/&gt;&lt;top val=&quot;21&quot;/&gt;&lt;width val=&quot;500&quot;/&gt;&lt;height val=&quot;152&quot;/&gt;&lt;hasText val=&quot;0&quot;/&gt;&lt;/Image&gt;&lt;Image&gt;&lt;filename val=&quot;C:\Users\Kevin\AppData\Local\Temp\PR\data\asimages\{2297EDB6-B0DE-4486-9575-71542E2AF516}_10_T.png&quot;/&gt;&lt;left val=&quot;209&quot;/&gt;&lt;top val=&quot;23&quot;/&gt;&lt;width val=&quot;493&quot;/&gt;&lt;height val=&quot;145&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84A65FE1-1988-4D52-B3EB-C7E22F8CDEC6}_10.png&quot;/&gt;&lt;left val=&quot;412&quot;/&gt;&lt;top val=&quot;500&quot;/&gt;&lt;width val=&quot;236&quot;/&gt;&lt;height val=&quot;30&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1.mp3"/>
  <p:tag name="HTML_SHAPEINFO" val="&lt;SlideThumbPath val=&quot;Slide11.PNG&quot;/&gt;"/>
  <p:tag name="PPSNARRATION" val="11,37911235,F:\ESS Training Module Updates (2017-2018)\Modules\HDSB+Asbestos+Management+Program+2016-2017_pptx\Media.ppcx"/>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Kevin\AppData\Local\Temp\PR\data\asimages\{B3DAF3D4-14F3-47D8-857A-6CDF10820B9B}_11.png&quot;/&gt;&lt;left val=&quot;240&quot;/&gt;&lt;top val=&quot;19&quot;/&gt;&lt;width val=&quot;526&quot;/&gt;&lt;height val=&quot;59&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42&quot;/&gt;&lt;lineCharCount val=&quot;42&quot;/&gt;&lt;lineCharCount val=&quot;51&quot;/&gt;&lt;lineCharCount val=&quot;30&quot;/&gt;&lt;lineCharCount val=&quot;1&quot;/&gt;&lt;lineCharCount val=&quot;46&quot;/&gt;&lt;lineCharCount val=&quot;49&quot;/&gt;&lt;lineCharCount val=&quot;1&quot;/&gt;&lt;lineCharCount val=&quot;48&quot;/&gt;&lt;lineCharCount val=&quot;51&quot;/&gt;&lt;lineCharCount val=&quot;30&quot;/&gt;&lt;lineCharCount val=&quot;1&quot;/&gt;&lt;lineCharCount val=&quot;49&quot;/&gt;&lt;lineCharCount val=&quot;52&quot;/&gt;&lt;lineCharCount val=&quot;51&quot;/&gt;&lt;lineCharCount val=&quot;12&quot;/&gt;&lt;/TableIndex&gt;&lt;/ShapeTextInfo&gt;"/>
  <p:tag name="HTML_SHAPEINFO" val="&lt;ThreeDShapeInfo&gt;&lt;uuid val=&quot;&quot;/&gt;&lt;isInvalidForFieldText val=&quot;0&quot;/&gt;&lt;Image&gt;&lt;filename val=&quot;C:\Users\Kevin\AppData\Local\Temp\PR\data\asimages\{F3DCF346-7CEB-4704-9795-D82BD4684154}_11.png&quot;/&gt;&lt;left val=&quot;246&quot;/&gt;&lt;top val=&quot;64&quot;/&gt;&lt;width val=&quot;455&quot;/&gt;&lt;height val=&quot;379&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2.mp3"/>
  <p:tag name="HTML_SHAPEINFO" val="&lt;SlideThumbPath val=&quot;Slide12.PNG&quot;/&gt;"/>
  <p:tag name="PPSNARRATION" val="12,37911235,F:\ESS Training Module Updates (2017-2018)\Modules\HDSB+Asbestos+Management+Program+2016-2017_pptx\Media.ppcx"/>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6&quot;/&gt;&lt;lineCharCount val=&quot;46&quot;/&gt;&lt;lineCharCount val=&quot;45&quot;/&gt;&lt;lineCharCount val=&quot;43&quot;/&gt;&lt;lineCharCount val=&quot;51&quot;/&gt;&lt;lineCharCount val=&quot;30&quot;/&gt;&lt;/TableIndex&gt;&lt;/ShapeTextInfo&gt;"/>
  <p:tag name="HTML_SHAPEINFO" val="&lt;ThreeDShapeInfo&gt;&lt;uuid val=&quot;&quot;/&gt;&lt;isInvalidForFieldText val=&quot;0&quot;/&gt;&lt;Image&gt;&lt;filename val=&quot;C:\Users\Kevin\AppData\Local\Temp\PR\data\asimages\{E9104093-1FB1-4126-A8EF-B9A9C0E92EDF}_12.png&quot;/&gt;&lt;left val=&quot;208&quot;/&gt;&lt;top val=&quot;4&quot;/&gt;&lt;width val=&quot;508&quot;/&gt;&lt;height val=&quot;205&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D3B975-F1AB-4E23-98E6-6D3497174D78}&quot;/&gt;&lt;isInvalidForFieldText val=&quot;0&quot;/&gt;&lt;Image&gt;&lt;filename val=&quot;C:\Users\Kevin\AppData\Local\Temp\PR\data\asimages\{7ED3B975-F1AB-4E23-98E6-6D3497174D78}_12.png&quot;/&gt;&lt;left val=&quot;210&quot;/&gt;&lt;top val=&quot;174&quot;/&gt;&lt;width val=&quot;469&quot;/&gt;&lt;height val=&quot;297&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PSNARRATIONPROPS" val="Z:\Asbestos NEW\Slide 13.mp3"/>
  <p:tag name="HTML_SHAPEINFO" val="&lt;SlideThumbPath val=&quot;Slide13.PNG&quot;/&gt;"/>
  <p:tag name="PPSNARRATION" val="13,37911235,F:\ESS Training Module Updates (2017-2018)\Modules\HDSB+Asbestos+Management+Program+2016-2017_pptx\Media.ppcx"/>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Kevin\AppData\Local\Temp\PR\data\asimages\{043FAABB-AADC-41C1-8CA5-27AEBDCBF9C5}_13.png&quot;/&gt;&lt;left val=&quot;240&quot;/&gt;&lt;top val=&quot;19&quot;/&gt;&lt;width val=&quot;526&quot;/&gt;&lt;height val=&quot;59&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1&quot;/&gt;&lt;lineCharCount val=&quot;37&quot;/&gt;&lt;lineCharCount val=&quot;32&quot;/&gt;&lt;lineCharCount val=&quot;10&quot;/&gt;&lt;lineCharCount val=&quot;1&quot;/&gt;&lt;lineCharCount val=&quot;36&quot;/&gt;&lt;lineCharCount val=&quot;31&quot;/&gt;&lt;lineCharCount val=&quot;34&quot;/&gt;&lt;lineCharCount val=&quot;34&quot;/&gt;&lt;lineCharCount val=&quot;28&quot;/&gt;&lt;lineCharCount val=&quot;1&quot;/&gt;&lt;lineCharCount val=&quot;34&quot;/&gt;&lt;lineCharCount val=&quot;39&quot;/&gt;&lt;lineCharCount val=&quot;29&quot;/&gt;&lt;lineCharCount val=&quot;27&quot;/&gt;&lt;lineCharCount val=&quot;16&quot;/&gt;&lt;lineCharCount val=&quot;1&quot;/&gt;&lt;lineCharCount val=&quot;37&quot;/&gt;&lt;lineCharCount val=&quot;33&quot;/&gt;&lt;lineCharCount val=&quot;27&quot;/&gt;&lt;lineCharCount val=&quot;18&quot;/&gt;&lt;lineCharCount val=&quot;1&quot;/&gt;&lt;/TableIndex&gt;&lt;/ShapeTextInfo&gt;"/>
  <p:tag name="HTML_SHAPEINFO" val="&lt;ThreeDShapeInfo&gt;&lt;uuid val=&quot;&quot;/&gt;&lt;isInvalidForFieldText val=&quot;0&quot;/&gt;&lt;Image&gt;&lt;filename val=&quot;C:\Users\Kevin\AppData\Local\Temp\PR\data\asimages\{FEFE87B7-2316-46A3-BEAB-25238E983C91}_13.png&quot;/&gt;&lt;left val=&quot;248&quot;/&gt;&lt;top val=&quot;65&quot;/&gt;&lt;width val=&quot;298&quot;/&gt;&lt;height val=&quot;439&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4.mp3"/>
  <p:tag name="HTML_SHAPEINFO" val="&lt;SlideThumbPath val=&quot;Slide14.PNG&quot;/&gt;"/>
  <p:tag name="PPSNARRATION" val="14,37911235,F:\ESS Training Module Updates (2017-2018)\Modules\HDSB+Asbestos+Management+Program+2016-2017_pptx\Media.ppcx"/>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5&quot;/&gt;&lt;lineCharCount val=&quot;11&quot;/&gt;&lt;/TableIndex&gt;&lt;/ShapeTextInfo&gt;"/>
  <p:tag name="HTML_SHAPEINFO" val="&lt;ThreeDShapeInfo&gt;&lt;uuid val=&quot;&quot;/&gt;&lt;isInvalidForFieldText val=&quot;0&quot;/&gt;&lt;Image&gt;&lt;filename val=&quot;C:\Users\Kevin\AppData\Local\Temp\PR\data\asimages\{6BC10825-9FB0-4E5E-B739-C5B887119ABA}_14.png&quot;/&gt;&lt;left val=&quot;20&quot;/&gt;&lt;top val=&quot;143&quot;/&gt;&lt;width val=&quot;692&quot;/&gt;&lt;height val=&quot;89&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954661-22CE-4F00-A753-8A72E645BD81}&quot;/&gt;&lt;isInvalidForFieldText val=&quot;0&quot;/&gt;&lt;Image&gt;&lt;filename val=&quot;C:\Users\Kevin\AppData\Local\Temp\PR\data\asimages\{C6954661-22CE-4F00-A753-8A72E645BD81}_14.png&quot;/&gt;&lt;left val=&quot;256&quot;/&gt;&lt;top val=&quot;206&quot;/&gt;&lt;width val=&quot;470&quot;/&gt;&lt;height val=&quot;264&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37FACD-D33E-4EAF-AF7C-9358417D5354}&quot;/&gt;&lt;isInvalidForFieldText val=&quot;0&quot;/&gt;&lt;Image&gt;&lt;filename val=&quot;C:\Users\Kevin\AppData\Local\Temp\PR\data\asimages\{0737FACD-D33E-4EAF-AF7C-9358417D5354}_14.png&quot;/&gt;&lt;left val=&quot;8&quot;/&gt;&lt;top val=&quot;206&quot;/&gt;&lt;width val=&quot;269&quot;/&gt;&lt;height val=&quot;340&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Kevin\AppData\Local\Temp\PR\data\asimages\{92E9F294-AF61-45AA-8833-5E6999671057}_14.png&quot;/&gt;&lt;left val=&quot;13&quot;/&gt;&lt;top val=&quot;109&quot;/&gt;&lt;width val=&quot;526&quot;/&gt;&lt;height val=&quot;59&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5.mp3"/>
  <p:tag name="HTML_SHAPEINFO" val="&lt;SlideThumbPath val=&quot;Slide15.PNG&quot;/&gt;"/>
  <p:tag name="PPSNARRATION" val="15,37911235,F:\ESS Training Module Updates (2017-2018)\Modules\HDSB+Asbestos+Management+Program+2016-2017_pptx\Media.ppcx"/>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4&quot;/&gt;&lt;lineCharCount val=&quot;48&quot;/&gt;&lt;lineCharCount val=&quot;31&quot;/&gt;&lt;/TableIndex&gt;&lt;/ShapeTextInfo&gt;"/>
  <p:tag name="HTML_SHAPEINFO" val="&lt;ThreeDShapeInfo&gt;&lt;uuid val=&quot;&quot;/&gt;&lt;isInvalidForFieldText val=&quot;0&quot;/&gt;&lt;Image&gt;&lt;filename val=&quot;C:\Users\Kevin\AppData\Local\Temp\PR\data\asimages\{5CFAA99D-5116-4184-9B9D-3331C7D7E4C5}_15.png&quot;/&gt;&lt;left val=&quot;202&quot;/&gt;&lt;top val=&quot;8&quot;/&gt;&lt;width val=&quot;506&quot;/&gt;&lt;height val=&quot;118&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B0E6CF-963F-49D0-953D-01A3F67A601B}&quot;/&gt;&lt;isInvalidForFieldText val=&quot;0&quot;/&gt;&lt;Image&gt;&lt;filename val=&quot;C:\Users\Kevin\AppData\Local\Temp\PR\data\asimages\{2BB0E6CF-963F-49D0-953D-01A3F67A601B}_15.png&quot;/&gt;&lt;left val=&quot;326&quot;/&gt;&lt;top val=&quot;94&quot;/&gt;&lt;width val=&quot;249&quot;/&gt;&lt;height val=&quot;444&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6.mp3"/>
  <p:tag name="HTML_SHAPEINFO" val="&lt;SlideThumbPath val=&quot;Slide16.PNG&quot;/&gt;"/>
  <p:tag name="PPSNARRATION" val="16,37911235,F:\ESS Training Module Updates (2017-2018)\Modules\HDSB+Asbestos+Management+Program+2016-2017_pptx\Media.ppcx"/>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2&quot;/&gt;&lt;/TableIndex&gt;&lt;/ShapeTextInfo&gt;"/>
  <p:tag name="HTML_SHAPEINFO" val="&lt;ThreeDShapeInfo&gt;&lt;uuid val=&quot;&quot;/&gt;&lt;isInvalidForFieldText val=&quot;0&quot;/&gt;&lt;Image&gt;&lt;filename val=&quot;C:\Users\Kevin\AppData\Local\Temp\PR\data\asimages\{65EDEE91-42A1-4EC3-A249-074DD4746F8C}_16.png&quot;/&gt;&lt;left val=&quot;208&quot;/&gt;&lt;top val=&quot;20&quot;/&gt;&lt;width val=&quot;500&quot;/&gt;&lt;height val=&quot;102&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B05C8A-B37A-4DDB-A10F-B7F8CA888AB9}&quot;/&gt;&lt;isInvalidForFieldText val=&quot;0&quot;/&gt;&lt;Image&gt;&lt;filename val=&quot;C:\Users\Kevin\AppData\Local\Temp\PR\data\asimages\{F7B05C8A-B37A-4DDB-A10F-B7F8CA888AB9}_16.png&quot;/&gt;&lt;left val=&quot;230&quot;/&gt;&lt;top val=&quot;62&quot;/&gt;&lt;width val=&quot;422&quot;/&gt;&lt;height val=&quot;432&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7.mp3"/>
  <p:tag name="HTML_SHAPEINFO" val="&lt;SlideThumbPath val=&quot;Slide17.PNG&quot;/&gt;"/>
  <p:tag name="PPSNARRATION" val="17,37911235,F:\ESS Training Module Updates (2017-2018)\Modules\HDSB+Asbestos+Management+Program+2016-2017_pptx\Media.ppcx"/>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6&quot;/&gt;&lt;lineCharCount val=&quot;48&quot;/&gt;&lt;/TableIndex&gt;&lt;/ShapeTextInfo&gt;"/>
  <p:tag name="HTML_SHAPEINFO" val="&lt;ThreeDShapeInfo&gt;&lt;uuid val=&quot;&quot;/&gt;&lt;isInvalidForFieldText val=&quot;0&quot;/&gt;&lt;Image&gt;&lt;filename val=&quot;C:\Users\Kevin\AppData\Local\Temp\PR\data\asimages\{B1972630-8A39-4A00-849A-64BB21040406}_17.png&quot;/&gt;&lt;left val=&quot;202&quot;/&gt;&lt;top val=&quot;14&quot;/&gt;&lt;width val=&quot;511&quot;/&gt;&lt;height val=&quot;100&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8220DB1-5606-4904-8E0F-883A7528624F}&quot;/&gt;&lt;isInvalidForFieldText val=&quot;0&quot;/&gt;&lt;Image&gt;&lt;filename val=&quot;C:\Users\Kevin\AppData\Local\Temp\PR\data\asimages\{E8220DB1-5606-4904-8E0F-883A7528624F}_17.png&quot;/&gt;&lt;left val=&quot;236&quot;/&gt;&lt;top val=&quot;71&quot;/&gt;&lt;width val=&quot;444&quot;/&gt;&lt;height val=&quot;250&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A72218-2CD4-4DF4-96D1-F772BE647030}&quot;/&gt;&lt;isInvalidForFieldText val=&quot;0&quot;/&gt;&lt;Image&gt;&lt;filename val=&quot;C:\Users\Kevin\AppData\Local\Temp\PR\data\asimages\{57A72218-2CD4-4DF4-96D1-F772BE647030}_17.png&quot;/&gt;&lt;left val=&quot;236&quot;/&gt;&lt;top val=&quot;303&quot;/&gt;&lt;width val=&quot;417&quot;/&gt;&lt;height val=&quot;238&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8.mp3"/>
  <p:tag name="HTML_SHAPEINFO" val="&lt;SlideThumbPath val=&quot;Slide18.PNG&quot;/&gt;"/>
  <p:tag name="PPSNARRATION" val="18,37911235,F:\ESS Training Module Updates (2017-2018)\Modules\HDSB+Asbestos+Management+Program+2016-2017_pptx\Media.ppcx"/>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6&quot;/&gt;&lt;/TableIndex&gt;&lt;/ShapeTextInfo&gt;"/>
  <p:tag name="HTML_SHAPEINFO" val="&lt;ThreeDShapeInfo&gt;&lt;uuid val=&quot;&quot;/&gt;&lt;isInvalidForFieldText val=&quot;0&quot;/&gt;&lt;Image&gt;&lt;filename val=&quot;C:\Users\Kevin\AppData\Local\Temp\PR\data\asimages\{380D91B5-7C31-4D1B-BF17-55F1CFAC8ACB}_18.png&quot;/&gt;&lt;left val=&quot;14&quot;/&gt;&lt;top val=&quot;122&quot;/&gt;&lt;width val=&quot;692&quot;/&gt;&lt;height val=&quot;52&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B5D851-15F1-40AC-A646-6E9FBA96E1AB}&quot;/&gt;&lt;isInvalidForFieldText val=&quot;0&quot;/&gt;&lt;Image&gt;&lt;filename val=&quot;C:\Users\Kevin\AppData\Local\Temp\PR\data\asimages\{45B5D851-15F1-40AC-A646-6E9FBA96E1AB}_18.png&quot;/&gt;&lt;left val=&quot;24&quot;/&gt;&lt;top val=&quot;152&quot;/&gt;&lt;width val=&quot;618&quot;/&gt;&lt;height val=&quot;34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9.mp3"/>
  <p:tag name="HTML_SHAPEINFO" val="&lt;SlideThumbPath val=&quot;Slide19.PNG&quot;/&gt;"/>
  <p:tag name="PPSNARRATION" val="19,37911235,F:\ESS Training Module Updates (2017-2018)\Modules\HDSB+Asbestos+Management+Program+2016-2017_pptx\Media.ppcx"/>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5&quot;/&gt;&lt;/TableIndex&gt;&lt;/ShapeTextInfo&gt;"/>
  <p:tag name="HTML_SHAPEINFO" val="&lt;ThreeDShapeInfo&gt;&lt;uuid val=&quot;&quot;/&gt;&lt;isInvalidForFieldText val=&quot;0&quot;/&gt;&lt;Image&gt;&lt;filename val=&quot;C:\Users\Kevin\AppData\Local\Temp\PR\data\asimages\{4B505962-ADFA-4D37-AD01-3344AD7AB38B}_19.png&quot;/&gt;&lt;left val=&quot;16&quot;/&gt;&lt;top val=&quot;128&quot;/&gt;&lt;width val=&quot;680&quot;/&gt;&lt;height val=&quot;51&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4EA20-7F4C-4E48-869C-E40513D2C594}&quot;/&gt;&lt;isInvalidForFieldText val=&quot;0&quot;/&gt;&lt;Image&gt;&lt;filename val=&quot;C:\Users\Kevin\AppData\Local\Temp\PR\data\asimages\{DA24EA20-7F4C-4E48-869C-E40513D2C594}_19.png&quot;/&gt;&lt;left val=&quot;20&quot;/&gt;&lt;top val=&quot;158&quot;/&gt;&lt;width val=&quot;630&quot;/&gt;&lt;height val=&quot;348&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0.mp3"/>
  <p:tag name="HTML_SHAPEINFO" val="&lt;SlideThumbPath val=&quot;Slide20.PNG&quot;/&gt;"/>
  <p:tag name="PPSNARRATION" val="20,37911235,F:\ESS Training Module Updates (2017-2018)\Modules\HDSB+Asbestos+Management+Program+2016-2017_pptx\Media.ppcx"/>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5&quot;/&gt;&lt;lineCharCount val=&quot;59&quot;/&gt;&lt;lineCharCount val=&quot;59&quot;/&gt;&lt;/TableIndex&gt;&lt;/ShapeTextInfo&gt;"/>
  <p:tag name="HTML_SHAPEINFO" val="&lt;ThreeDShapeInfo&gt;&lt;uuid val=&quot;&quot;/&gt;&lt;isInvalidForFieldText val=&quot;0&quot;/&gt;&lt;Image&gt;&lt;filename val=&quot;C:\Users\Kevin\AppData\Local\Temp\PR\data\asimages\{1784683C-BFB1-4B68-9388-35DF3BDFC46B}_20.png&quot;/&gt;&lt;left val=&quot;6&quot;/&gt;&lt;top val=&quot;119&quot;/&gt;&lt;width val=&quot;679&quot;/&gt;&lt;height val=&quot;103&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4A6A39-C6B9-4B70-86FE-243840D643D7}&quot;/&gt;&lt;isInvalidForFieldText val=&quot;0&quot;/&gt;&lt;Image&gt;&lt;filename val=&quot;C:\Users\Kevin\AppData\Local\Temp\PR\data\asimages\{984A6A39-C6B9-4B70-86FE-243840D643D7}_20.png&quot;/&gt;&lt;left val=&quot;7&quot;/&gt;&lt;top val=&quot;216&quot;/&gt;&lt;width val=&quot;644&quot;/&gt;&lt;height val=&quot;281&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1.mp3"/>
  <p:tag name="HTML_SHAPEINFO" val="&lt;SlideThumbPath val=&quot;Slide21.PNG&quot;/&gt;"/>
  <p:tag name="PPSNARRATION" val="21,37911235,F:\ESS Training Module Updates (2017-2018)\Modules\HDSB+Asbestos+Management+Program+2016-2017_pptx\Media.ppcx"/>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3E5461AA-70E9-431D-94C3-A335EB9A4E62}&quot;/&gt;&lt;isInvalidForFieldText val=&quot;0&quot;/&gt;&lt;Image&gt;&lt;filename val=&quot;C:\Users\Kevin\AppData\Local\Temp\PR\data\asimages\{3E5461AA-70E9-431D-94C3-A335EB9A4E62}_LtOfSld1.png&quot;/&gt;&lt;left val=&quot;-9&quot;/&gt;&lt;top val=&quot;337&quot;/&gt;&lt;width val=&quot;740&quot;/&gt;&lt;height val=&quot;94&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9&quot;/&gt;&lt;lineCharCount val=&quot;71&quot;/&gt;&lt;/TableIndex&gt;&lt;/ShapeTextInfo&gt;"/>
  <p:tag name="HTML_SHAPEINFO" val="&lt;ThreeDShapeInfo&gt;&lt;uuid val=&quot;&quot;/&gt;&lt;isInvalidForFieldText val=&quot;0&quot;/&gt;&lt;Image&gt;&lt;filename val=&quot;C:\Users\Kevin\AppData\Local\Temp\PR\data\asimages\{1FD1A1C2-14D7-42A4-AD9A-4CC4ABB9D603}_21.png&quot;/&gt;&lt;left val=&quot;10&quot;/&gt;&lt;top val=&quot;128&quot;/&gt;&lt;width val=&quot;700&quot;/&gt;&lt;height val=&quot;82&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515D9A-EB0E-4D47-ACBB-F0286C295B9C}&quot;/&gt;&lt;isInvalidForFieldText val=&quot;0&quot;/&gt;&lt;Image&gt;&lt;filename val=&quot;C:\Users\Kevin\AppData\Local\Temp\PR\data\asimages\{19515D9A-EB0E-4D47-ACBB-F0286C295B9C}_21.png&quot;/&gt;&lt;left val=&quot;2&quot;/&gt;&lt;top val=&quot;217&quot;/&gt;&lt;width val=&quot;640&quot;/&gt;&lt;height val=&quot;279&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2.mp3"/>
  <p:tag name="HTML_SHAPEINFO" val="&lt;SlideThumbPath val=&quot;Slide22.PNG&quot;/&gt;"/>
  <p:tag name="PPSNARRATION" val="22,37911235,F:\ESS Training Module Updates (2017-2018)\Modules\HDSB+Asbestos+Management+Program+2016-2017_pptx\Media.ppcx"/>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6&quot;/&gt;&lt;lineCharCount val=&quot;24&quot;/&gt;&lt;/TableIndex&gt;&lt;/ShapeTextInfo&gt;"/>
  <p:tag name="HTML_SHAPEINFO" val="&lt;ThreeDShapeInfo&gt;&lt;uuid val=&quot;&quot;/&gt;&lt;isInvalidForFieldText val=&quot;0&quot;/&gt;&lt;Image&gt;&lt;filename val=&quot;C:\Users\Kevin\AppData\Local\Temp\PR\data\asimages\{775EEB14-5677-4C79-BB2B-E820E07585B1}_22.png&quot;/&gt;&lt;left val=&quot;16&quot;/&gt;&lt;top val=&quot;114&quot;/&gt;&lt;width val=&quot;686&quot;/&gt;&lt;height val=&quot;94&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B60124-E5EA-4238-A2F4-E39AFAA0BBE5}&quot;/&gt;&lt;isInvalidForFieldText val=&quot;0&quot;/&gt;&lt;Image&gt;&lt;filename val=&quot;C:\Users\Kevin\AppData\Local\Temp\PR\data\asimages\{8BB60124-E5EA-4238-A2F4-E39AFAA0BBE5}_22.png&quot;/&gt;&lt;left val=&quot;75&quot;/&gt;&lt;top val=&quot;167&quot;/&gt;&lt;width val=&quot;570&quot;/&gt;&lt;height val=&quot;379&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3.mp3"/>
  <p:tag name="HTML_SHAPEINFO" val="&lt;SlideThumbPath val=&quot;Slide23.PNG&quot;/&gt;"/>
  <p:tag name="PPSNARRATION" val="23,37911235,F:\ESS Training Module Updates (2017-2018)\Modules\HDSB+Asbestos+Management+Program+2016-2017_pptx\Media.ppcx"/>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2&quot;/&gt;&lt;lineCharCount val=&quot;54&quot;/&gt;&lt;lineCharCount val=&quot;35&quot;/&gt;&lt;/TableIndex&gt;&lt;/ShapeTextInfo&gt;"/>
  <p:tag name="HTML_SHAPEINFO" val="&lt;ThreeDShapeInfo&gt;&lt;uuid val=&quot;&quot;/&gt;&lt;isInvalidForFieldText val=&quot;0&quot;/&gt;&lt;Image&gt;&lt;filename val=&quot;C:\Users\Kevin\AppData\Local\Temp\PR\data\asimages\{761865B0-4AF1-4B30-A5DF-B775CEF955E6}_23.png&quot;/&gt;&lt;left val=&quot;203&quot;/&gt;&lt;top val=&quot;14&quot;/&gt;&lt;width val=&quot;499&quot;/&gt;&lt;height val=&quot;111&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2281BFE-D556-4252-AC76-A84EBDE7178F}&quot;/&gt;&lt;isInvalidForFieldText val=&quot;0&quot;/&gt;&lt;Image&gt;&lt;filename val=&quot;C:\Users\Kevin\AppData\Local\Temp\PR\data\asimages\{E2281BFE-D556-4252-AC76-A84EBDE7178F}_23.png&quot;/&gt;&lt;left val=&quot;200&quot;/&gt;&lt;top val=&quot;91&quot;/&gt;&lt;width val=&quot;457&quot;/&gt;&lt;height val=&quot;412&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4.mp3"/>
  <p:tag name="HTML_SHAPEINFO" val="&lt;SlideThumbPath val=&quot;Slide24.PNG&quot;/&gt;"/>
  <p:tag name="PPSNARRATION" val="24,37911235,F:\ESS Training Module Updates (2017-2018)\Modules\HDSB+Asbestos+Management+Program+2016-2017_pptx\Media.ppcx"/>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Kevin\AppData\Local\Temp\PR\data\asimages\{9E11FB72-313C-45E6-9DE7-FAB566386560}_24.png&quot;/&gt;&lt;left val=&quot;24&quot;/&gt;&lt;top val=&quot;114&quot;/&gt;&lt;width val=&quot;526&quot;/&gt;&lt;height val=&quot;60&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64&quot;/&gt;&lt;lineCharCount val=&quot;62&quot;/&gt;&lt;lineCharCount val=&quot;51&quot;/&gt;&lt;lineCharCount val=&quot;1&quot;/&gt;&lt;lineCharCount val=&quot;51&quot;/&gt;&lt;lineCharCount val=&quot;53&quot;/&gt;&lt;lineCharCount val=&quot;64&quot;/&gt;&lt;lineCharCount val=&quot;1&quot;/&gt;&lt;lineCharCount val=&quot;65&quot;/&gt;&lt;lineCharCount val=&quot;24&quot;/&gt;&lt;/TableIndex&gt;&lt;/ShapeTextInfo&gt;"/>
  <p:tag name="HTML_SHAPEINFO" val="&lt;ThreeDShapeInfo&gt;&lt;uuid val=&quot;&quot;/&gt;&lt;isInvalidForFieldText val=&quot;0&quot;/&gt;&lt;Image&gt;&lt;filename val=&quot;C:\Users\Kevin\AppData\Local\Temp\PR\data\asimages\{29007D6F-D109-475D-A92D-BAD8BB64AE8A}_24.png&quot;/&gt;&lt;left val=&quot;29&quot;/&gt;&lt;top val=&quot;164&quot;/&gt;&lt;width val=&quot;655&quot;/&gt;&lt;height val=&quot;333&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5.mp3"/>
  <p:tag name="HTML_SHAPEINFO" val="&lt;SlideThumbPath val=&quot;Slide25.PNG&quot;/&gt;"/>
  <p:tag name="PPSNARRATION" val="25,37911235,F:\ESS Training Module Updates (2017-2018)\Modules\HDSB+Asbestos+Management+Program+2016-2017_pptx\Media.ppcx"/>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1&quot;/&gt;&lt;lineCharCount val=&quot;63&quot;/&gt;&lt;/TableIndex&gt;&lt;/ShapeTextInfo&gt;"/>
  <p:tag name="HTML_SHAPEINFO" val="&lt;ThreeDShapeInfo&gt;&lt;uuid val=&quot;&quot;/&gt;&lt;isInvalidForFieldText val=&quot;0&quot;/&gt;&lt;Image&gt;&lt;filename val=&quot;C:\Users\Kevin\AppData\Local\Temp\PR\data\asimages\{22C46A60-8C0C-4DC8-8873-0C56E5BAF65D}_25.png&quot;/&gt;&lt;left val=&quot;10&quot;/&gt;&lt;top val=&quot;114&quot;/&gt;&lt;width val=&quot;698&quot;/&gt;&lt;height val=&quot;94&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FAFF9C-B0D4-4F06-9B01-3325FA25D8CA}&quot;/&gt;&lt;isInvalidForFieldText val=&quot;0&quot;/&gt;&lt;Image&gt;&lt;filename val=&quot;C:\Users\Kevin\AppData\Local\Temp\PR\data\asimages\{30FAFF9C-B0D4-4F06-9B01-3325FA25D8CA}_25.png&quot;/&gt;&lt;left val=&quot;2&quot;/&gt;&lt;top val=&quot;169&quot;/&gt;&lt;width val=&quot;323&quot;/&gt;&lt;height val=&quot;376&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0B3825-B377-49A7-88A4-A28879E5C238}&quot;/&gt;&lt;isInvalidForFieldText val=&quot;0&quot;/&gt;&lt;Image&gt;&lt;filename val=&quot;C:\Users\Kevin\AppData\Local\Temp\PR\data\asimages\{FF0B3825-B377-49A7-88A4-A28879E5C238}_25.png&quot;/&gt;&lt;left val=&quot;308&quot;/&gt;&lt;top val=&quot;171&quot;/&gt;&lt;width val=&quot;339&quot;/&gt;&lt;height val=&quot;374&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6.mp3"/>
  <p:tag name="HTML_SHAPEINFO" val="&lt;SlideThumbPath val=&quot;Slide26.PNG&quot;/&gt;"/>
  <p:tag name="PPSNARRATION" val="26,37911235,F:\ESS Training Module Updates (2017-2018)\Modules\HDSB+Asbestos+Management+Program+2016-2017_pptx\Media.ppcx"/>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Kevin\AppData\Local\Temp\PR\data\asimages\{303BD175-C4BA-4920-9316-B5308A5CAFB4}_26.png&quot;/&gt;&lt;left val=&quot;24&quot;/&gt;&lt;top val=&quot;114&quot;/&gt;&lt;width val=&quot;526&quot;/&gt;&lt;height val=&quot;60&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4&quot;/&gt;&lt;lineCharCount val=&quot;49&quot;/&gt;&lt;lineCharCount val=&quot;45&quot;/&gt;&lt;lineCharCount val=&quot;50&quot;/&gt;&lt;/TableIndex&gt;&lt;/ShapeTextInfo&gt;"/>
  <p:tag name="HTML_SHAPEINFO" val="&lt;ThreeDShapeInfo&gt;&lt;uuid val=&quot;&quot;/&gt;&lt;isInvalidForFieldText val=&quot;0&quot;/&gt;&lt;Image&gt;&lt;filename val=&quot;C:\Users\Kevin\AppData\Local\Temp\PR\data\asimages\{3D98A3B3-70BD-492B-A64B-AD378FD1D173}_26.png&quot;/&gt;&lt;left val=&quot;22&quot;/&gt;&lt;top val=&quot;158&quot;/&gt;&lt;width val=&quot;529&quot;/&gt;&lt;height val=&quot;14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0&quot;/&gt;&lt;lineCharCount val=&quot;10&quot;/&gt;&lt;lineCharCount val=&quot;1&quot;/&gt;&lt;lineCharCount val=&quot;29&quot;/&gt;&lt;lineCharCount val=&quot;47&quot;/&gt;&lt;lineCharCount val=&quot;26&quot;/&gt;&lt;/TableIndex&gt;&lt;/ShapeTextInfo&gt;"/>
  <p:tag name="PRESENTER_SHAPEINFO" val="&lt;ThreeDShapeInfo&gt;&lt;uuid val=&quot;{A906FCD8-89B3-45BC-A231-95CA0B8BAA89}&quot;/&gt;&lt;isInvalidForFieldText val=&quot;1&quot;/&gt;&lt;Image&gt;&lt;filename val=&quot;C:\Users\Kevin\AppData\Local\Temp\PR\data\asimages\{A906FCD8-89B3-45BC-A231-95CA0B8BAA89}_26_S.png&quot;/&gt;&lt;left val=&quot;25&quot;/&gt;&lt;top val=&quot;299&quot;/&gt;&lt;width val=&quot;506&quot;/&gt;&lt;height val=&quot;198&quot;/&gt;&lt;hasText val=&quot;0&quot;/&gt;&lt;/Image&gt;&lt;Image&gt;&lt;filename val=&quot;C:\Users\Kevin\AppData\Local\Temp\PR\data\asimages\{A906FCD8-89B3-45BC-A231-95CA0B8BAA89}_26_T.png&quot;/&gt;&lt;left val=&quot;29&quot;/&gt;&lt;top val=&quot;301&quot;/&gt;&lt;width val=&quot;499&quot;/&gt;&lt;height val=&quot;191&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7.mp3"/>
  <p:tag name="HTML_SHAPEINFO" val="&lt;SlideThumbPath val=&quot;Slide27.PNG&quot;/&gt;"/>
  <p:tag name="PPSNARRATION" val="27,37911235,F:\ESS Training Module Updates (2017-2018)\Modules\HDSB+Asbestos+Management+Program+2016-2017_pptx\Media.ppcx"/>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Kevin\AppData\Local\Temp\PR\data\asimages\{4A7E3E98-FD8F-45D6-A20F-4E3831EA4B3C}_27.png&quot;/&gt;&lt;left val=&quot;240&quot;/&gt;&lt;top val=&quot;19&quot;/&gt;&lt;width val=&quot;526&quot;/&gt;&lt;height val=&quot;59&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7&quot;/&gt;&lt;lineCharCount val=&quot;54&quot;/&gt;&lt;lineCharCount val=&quot;57&quot;/&gt;&lt;lineCharCount val=&quot;54&quot;/&gt;&lt;lineCharCount val=&quot;38&quot;/&gt;&lt;/TableIndex&gt;&lt;/ShapeTextInfo&gt;"/>
  <p:tag name="HTML_SHAPEINFO" val="&lt;ThreeDShapeInfo&gt;&lt;uuid val=&quot;&quot;/&gt;&lt;isInvalidForFieldText val=&quot;0&quot;/&gt;&lt;Image&gt;&lt;filename val=&quot;C:\Users\Kevin\AppData\Local\Temp\PR\data\asimages\{7A5AA61C-BEB4-4CDE-94CD-9C6C72EE20EA}_27.png&quot;/&gt;&lt;left val=&quot;248&quot;/&gt;&lt;top val=&quot;65&quot;/&gt;&lt;width val=&quot;469&quot;/&gt;&lt;height val=&quot;121&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DB63EA1-3130-4667-A05F-7AC0887AD3DD}&quot;/&gt;&lt;isInvalidForFieldText val=&quot;0&quot;/&gt;&lt;Image&gt;&lt;filename val=&quot;C:\Users\Kevin\AppData\Local\Temp\PR\data\asimages\{6DB63EA1-3130-4667-A05F-7AC0887AD3DD}_27.png&quot;/&gt;&lt;left val=&quot;238&quot;/&gt;&lt;top val=&quot;158&quot;/&gt;&lt;width val=&quot;462&quot;/&gt;&lt;height val=&quot;172&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C26813-F1DA-4D0D-A62E-D9E687F00384}&quot;/&gt;&lt;isInvalidForFieldText val=&quot;0&quot;/&gt;&lt;Image&gt;&lt;filename val=&quot;C:\Users\Kevin\AppData\Local\Temp\PR\data\asimages\{3BC26813-F1DA-4D0D-A62E-D9E687F00384}_27.png&quot;/&gt;&lt;left val=&quot;240&quot;/&gt;&lt;top val=&quot;314&quot;/&gt;&lt;width val=&quot;462&quot;/&gt;&lt;height val=&quot;96&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DD8336-25F1-4ED9-B125-17BA89E43DC2}&quot;/&gt;&lt;isInvalidForFieldText val=&quot;0&quot;/&gt;&lt;Image&gt;&lt;filename val=&quot;C:\Users\Kevin\AppData\Local\Temp\PR\data\asimages\{D0DD8336-25F1-4ED9-B125-17BA89E43DC2}_27.png&quot;/&gt;&lt;left val=&quot;240&quot;/&gt;&lt;top val=&quot;392&quot;/&gt;&lt;width val=&quot;339&quot;/&gt;&lt;height val=&quot;126&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E35E547-426B-4194-8793-77359E85DD53}&quot;/&gt;&lt;isInvalidForFieldText val=&quot;0&quot;/&gt;&lt;Image&gt;&lt;filename val=&quot;C:\Users\Kevin\AppData\Local\Temp\PR\data\asimages\{6E35E547-426B-4194-8793-77359E85DD53}_28.png&quot;/&gt;&lt;left val=&quot;203&quot;/&gt;&lt;top val=&quot;195&quot;/&gt;&lt;width val=&quot;507&quot;/&gt;&lt;height val=&quot;141&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3&quot;/&gt;&lt;lineCharCount val=&quot;45&quot;/&gt;&lt;lineCharCount val=&quot;42&quot;/&gt;&lt;/TableIndex&gt;&lt;/ShapeTextInfo&gt;"/>
  <p:tag name="HTML_SHAPEINFO" val="&lt;ThreeDShapeInfo&gt;&lt;uuid val=&quot;&quot;/&gt;&lt;isInvalidForFieldText val=&quot;0&quot;/&gt;&lt;Image&gt;&lt;filename val=&quot;C:\Users\Kevin\AppData\Local\Temp\PR\data\asimages\{AA920583-A077-4985-84EB-202657211036}_28.png&quot;/&gt;&lt;left val=&quot;204&quot;/&gt;&lt;top val=&quot;211&quot;/&gt;&lt;width val=&quot;508&quot;/&gt;&lt;height val=&quot;108&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Kevin\AppData\Local\Temp\PR\data\asimages\{B9B3B377-5B36-4C1C-A99F-DDB5FB66E94A}_28.png&quot;/&gt;&lt;left val=&quot;191&quot;/&gt;&lt;top val=&quot;49&quot;/&gt;&lt;width val=&quot;528&quot;/&gt;&lt;height val=&quot;139&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Kevin\AppData\Local\Temp\PR\data\asimages\{5EFB19C2-48B7-4B11-B0CA-5F44ACD9EA4C}_28.png&quot;/&gt;&lt;left val=&quot;348&quot;/&gt;&lt;top val=&quot;384&quot;/&gt;&lt;width val=&quot;214&quot;/&gt;&lt;height val=&quot;7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0E35FAD-C9EE-4CB2-A707-D8D1305476BA}&quot;/&gt;&lt;isInvalidForFieldText val=&quot;0&quot;/&gt;&lt;Image&gt;&lt;filename val=&quot;C:\Users\Kevin\AppData\Local\Temp\PR\data\asimages\{40E35FAD-C9EE-4CB2-A707-D8D1305476BA}_LtOfSld5.png&quot;/&gt;&lt;left val=&quot;162&quot;/&gt;&lt;top val=&quot;-9&quot;/&gt;&lt;width val=&quot;45&quot;/&gt;&lt;height val=&quot;560&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E1E0743-7FA7-48CD-9316-44FB12AE920C}&quot;/&gt;&lt;isInvalidForFieldText val=&quot;0&quot;/&gt;&lt;Image&gt;&lt;filename val=&quot;C:\Users\Kevin\AppData\Local\Temp\PR\data\asimages\{8E1E0743-7FA7-48CD-9316-44FB12AE920C}_LtOfSld3.png&quot;/&gt;&lt;left val=&quot;-7&quot;/&gt;&lt;top val=&quot;81&quot;/&gt;&lt;width val=&quot;736&quot;/&gt;&lt;height val=&quot;42&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C8BB7AD-C999-4A0F-AE83-3E9D086000E6}&quot;/&gt;&lt;isInvalidForFieldText val=&quot;0&quot;/&gt;&lt;Image&gt;&lt;filename val=&quot;C:\Users\Kevin\AppData\Local\Temp\PR\data\asimages\{BC8BB7AD-C999-4A0F-AE83-3E9D086000E6}_LtOfSld4.png&quot;/&gt;&lt;left val=&quot;-7&quot;/&gt;&lt;top val=&quot;81&quot;/&gt;&lt;width val=&quot;736&quot;/&gt;&lt;height val=&quot;4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mp3"/>
  <p:tag name="HTML_SHAPEINFO" val="&lt;SlideThumbPath val=&quot;Slide1.PNG&quot;/&gt;"/>
  <p:tag name="PPSNARRATION" val="1,37911235,F:\ESS Training Module Updates (2017-2018)\Modules\HDSB+Asbestos+Management+Program+2016-2017_pptx\Media.ppcx"/>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Kevin\AppData\Local\Temp\PR\data\asimages\{A419E9B9-273E-408D-B4F9-076927CBD5AF}_1.png&quot;/&gt;&lt;left val=&quot;11&quot;/&gt;&lt;top val=&quot;414&quot;/&gt;&lt;width val=&quot;624&quot;/&gt;&lt;height val=&quot;9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2.mp3"/>
  <p:tag name="HTML_SHAPEINFO" val="&lt;SlideThumbPath val=&quot;Slide2.PNG&quot;/&gt;"/>
  <p:tag name="PPSNARRATION" val="2,37911235,F:\ESS Training Module Updates (2017-2018)\Modules\HDSB+Asbestos+Management+Program+2016-2017_pptx\Media.ppcx"/>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Kevin\AppData\Local\Temp\PR\data\asimages\{69DFDF52-1250-4F3E-BFB9-78663A2D3AD7}_2.png&quot;/&gt;&lt;left val=&quot;240&quot;/&gt;&lt;top val=&quot;19&quot;/&gt;&lt;width val=&quot;526&quot;/&gt;&lt;height val=&quot;5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0786973-64EC-41C5-9A66-9545955E38DD}&quot;/&gt;&lt;isInvalidForFieldText val=&quot;0&quot;/&gt;&lt;Image&gt;&lt;filename val=&quot;C:\Users\Kevin\AppData\Local\Temp\PR\data\asimages\{B0786973-64EC-41C5-9A66-9545955E38DD}_LtOfSld1.png&quot;/&gt;&lt;left val=&quot;162&quot;/&gt;&lt;top val=&quot;-9&quot;/&gt;&lt;width val=&quot;45&quot;/&gt;&lt;height val=&quot;560&quot;/&gt;&lt;hasText val=&quot;1&quot;/&gt;&lt;/Image&gt;&lt;/ThreeDShape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2&quot;/&gt;&lt;lineCharCount val=&quot;44&quot;/&gt;&lt;lineCharCount val=&quot;21&quot;/&gt;&lt;lineCharCount val=&quot;1&quot;/&gt;&lt;lineCharCount val=&quot;39&quot;/&gt;&lt;lineCharCount val=&quot;40&quot;/&gt;&lt;lineCharCount val=&quot;42&quot;/&gt;&lt;lineCharCount val=&quot;44&quot;/&gt;&lt;lineCharCount val=&quot;41&quot;/&gt;&lt;lineCharCount val=&quot;39&quot;/&gt;&lt;lineCharCount val=&quot;20&quot;/&gt;&lt;/TableIndex&gt;&lt;/ShapeTextInfo&gt;"/>
  <p:tag name="HTML_SHAPEINFO" val="&lt;ThreeDShapeInfo&gt;&lt;uuid val=&quot;&quot;/&gt;&lt;isInvalidForFieldText val=&quot;0&quot;/&gt;&lt;Image&gt;&lt;filename val=&quot;C:\Users\Kevin\AppData\Local\Temp\PR\data\asimages\{75ADABDD-3569-4F5D-860C-BF2C709CF09E}_2.png&quot;/&gt;&lt;left val=&quot;244&quot;/&gt;&lt;top val=&quot;68&quot;/&gt;&lt;width val=&quot;466&quot;/&gt;&lt;height val=&quot;448&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3.mp3"/>
  <p:tag name="HTML_SHAPEINFO" val="&lt;SlideThumbPath val=&quot;Slide3.PNG&quot;/&gt;"/>
  <p:tag name="PPSNARRATION" val="3,37911235,F:\ESS Training Module Updates (2017-2018)\Modules\HDSB+Asbestos+Management+Program+2016-2017_pptx\Media.ppcx"/>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72&quot;/&gt;&lt;lineCharCount val=&quot;72&quot;/&gt;&lt;lineCharCount val=&quot;1&quot;/&gt;&lt;lineCharCount val=&quot;76&quot;/&gt;&lt;lineCharCount val=&quot;49&quot;/&gt;&lt;/TableIndex&gt;&lt;/ShapeTextInfo&gt;"/>
  <p:tag name="HTML_SHAPEINFO" val="&lt;ThreeDShapeInfo&gt;&lt;uuid val=&quot;&quot;/&gt;&lt;isInvalidForFieldText val=&quot;0&quot;/&gt;&lt;Image&gt;&lt;filename val=&quot;C:\Users\Kevin\AppData\Local\Temp\PR\data\asimages\{6C7B7105-976F-4705-A7B6-7BA8B8DF01BC}_3.png&quot;/&gt;&lt;left val=&quot;30&quot;/&gt;&lt;top val=&quot;156&quot;/&gt;&lt;width val=&quot;635&quot;/&gt;&lt;height val=&quot;143&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Kevin\AppData\Local\Temp\PR\data\asimages\{AE962E7A-E414-42DF-AA92-45FB388E4291}_3.png&quot;/&gt;&lt;left val=&quot;24&quot;/&gt;&lt;top val=&quot;114&quot;/&gt;&lt;width val=&quot;526&quot;/&gt;&lt;height val=&quot;6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4&quot;/&gt;&lt;lineCharCount val=&quot;72&quot;/&gt;&lt;lineCharCount val=&quot;72&quot;/&gt;&lt;lineCharCount val=&quot;26&quot;/&gt;&lt;/TableIndex&gt;&lt;/ShapeTextInfo&gt;"/>
  <p:tag name="PRESENTER_SHAPEINFO" val="&lt;ThreeDShapeInfo&gt;&lt;uuid val=&quot;{31CE994E-CBB7-4080-96EC-D8C3004935C1}&quot;/&gt;&lt;isInvalidForFieldText val=&quot;1&quot;/&gt;&lt;Image&gt;&lt;filename val=&quot;C:\Users\Kevin\AppData\Local\Temp\PR\data\asimages\{31CE994E-CBB7-4080-96EC-D8C3004935C1}_3_S.png&quot;/&gt;&lt;left val=&quot;24&quot;/&gt;&lt;top val=&quot;313&quot;/&gt;&lt;width val=&quot;656&quot;/&gt;&lt;height val=&quot;134&quot;/&gt;&lt;hasText val=&quot;0&quot;/&gt;&lt;/Image&gt;&lt;Image&gt;&lt;filename val=&quot;C:\Users\Kevin\AppData\Local\Temp\PR\data\asimages\{31CE994E-CBB7-4080-96EC-D8C3004935C1}_3_T.png&quot;/&gt;&lt;left val=&quot;28&quot;/&gt;&lt;top val=&quot;314&quot;/&gt;&lt;width val=&quot;649&quot;/&gt;&lt;height val=&quot;127&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AFEC75D9-77CD-4B35-8B2A-54891560A4A9}_3.png&quot;/&gt;&lt;left val=&quot;394&quot;/&gt;&lt;top val=&quot;500&quot;/&gt;&lt;width val=&quot;236&quot;/&gt;&lt;height val=&quot;30&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4.mp3"/>
  <p:tag name="HTML_SHAPEINFO" val="&lt;SlideThumbPath val=&quot;Slide4.PNG&quot;/&gt;"/>
  <p:tag name="PPSNARRATION" val="4,37911235,F:\ESS Training Module Updates (2017-2018)\Modules\HDSB+Asbestos+Management+Program+2016-2017_pptx\Media.ppcx"/>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Kevin\AppData\Local\Temp\PR\data\asimages\{6EE36FF9-A769-4739-A31C-576912D0388D}_4.png&quot;/&gt;&lt;left val=&quot;24&quot;/&gt;&lt;top val=&quot;114&quot;/&gt;&lt;width val=&quot;526&quot;/&gt;&lt;height val=&quot;60&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62&quot;/&gt;&lt;lineCharCount val=&quot;25&quot;/&gt;&lt;lineCharCount val=&quot;1&quot;/&gt;&lt;lineCharCount val=&quot;76&quot;/&gt;&lt;lineCharCount val=&quot;77&quot;/&gt;&lt;lineCharCount val=&quot;82&quot;/&gt;&lt;lineCharCount val=&quot;36&quot;/&gt;&lt;lineCharCount val=&quot;24&quot;/&gt;&lt;lineCharCount val=&quot;32&quot;/&gt;&lt;lineCharCount val=&quot;1&quot;/&gt;&lt;lineCharCount val=&quot;78&quot;/&gt;&lt;lineCharCount val=&quot;79&quot;/&gt;&lt;lineCharCount val=&quot;66&quot;/&gt;&lt;lineCharCount val=&quot;23&quot;/&gt;&lt;lineCharCount val=&quot;31&quot;/&gt;&lt;/TableIndex&gt;&lt;/ShapeTextInfo&gt;"/>
  <p:tag name="HTML_SHAPEINFO" val="&lt;ThreeDShapeInfo&gt;&lt;uuid val=&quot;&quot;/&gt;&lt;isInvalidForFieldText val=&quot;0&quot;/&gt;&lt;Image&gt;&lt;filename val=&quot;C:\Users\Kevin\AppData\Local\Temp\PR\data\asimages\{86BA507E-0929-4F9B-9465-9053655BF3EE}_4.png&quot;/&gt;&lt;left val=&quot;30&quot;/&gt;&lt;top val=&quot;161&quot;/&gt;&lt;width val=&quot;579&quot;/&gt;&lt;height val=&quot;352&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1870B380-7244-4CCE-841D-A49EDE02F14B}_4.png&quot;/&gt;&lt;left val=&quot;412&quot;/&gt;&lt;top val=&quot;500&quot;/&gt;&lt;width val=&quot;236&quot;/&gt;&lt;height val=&quot;3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5.mp3"/>
  <p:tag name="HTML_SHAPEINFO" val="&lt;SlideThumbPath val=&quot;Slide5.PNG&quot;/&gt;"/>
  <p:tag name="PPSNARRATION" val="5,37911235,F:\ESS Training Module Updates (2017-2018)\Modules\HDSB+Asbestos+Management+Program+2016-2017_pptx\Media.ppcx"/>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Kevin\AppData\Local\Temp\PR\data\asimages\{54A933F8-FE54-4C0B-BB1E-DD5214EF6FBA}_5.png&quot;/&gt;&lt;left val=&quot;240&quot;/&gt;&lt;top val=&quot;19&quot;/&gt;&lt;width val=&quot;526&quot;/&gt;&lt;height val=&quot;59&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8&quot;/&gt;&lt;lineCharCount val=&quot;21&quot;/&gt;&lt;lineCharCount val=&quot;21&quot;/&gt;&lt;lineCharCount val=&quot;22&quot;/&gt;&lt;lineCharCount val=&quot;28&quot;/&gt;&lt;lineCharCount val=&quot;30&quot;/&gt;&lt;lineCharCount val=&quot;23&quot;/&gt;&lt;lineCharCount val=&quot;26&quot;/&gt;&lt;lineCharCount val=&quot;27&quot;/&gt;&lt;lineCharCount val=&quot;9&quot;/&gt;&lt;/TableIndex&gt;&lt;/ShapeTextInfo&gt;"/>
  <p:tag name="HTML_SHAPEINFO" val="&lt;ThreeDShapeInfo&gt;&lt;uuid val=&quot;&quot;/&gt;&lt;isInvalidForFieldText val=&quot;0&quot;/&gt;&lt;Image&gt;&lt;filename val=&quot;C:\Users\Kevin\AppData\Local\Temp\PR\data\asimages\{62A21059-482A-45C1-91E6-59F351DCE50F}_5.png&quot;/&gt;&lt;left val=&quot;400&quot;/&gt;&lt;top val=&quot;80&quot;/&gt;&lt;width val=&quot;312&quot;/&gt;&lt;height val=&quot;346&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DF841A5F-DC74-454C-BBD0-4167DD83F487}_5.png&quot;/&gt;&lt;left val=&quot;418&quot;/&gt;&lt;top val=&quot;500&quot;/&gt;&lt;width val=&quot;236&quot;/&gt;&lt;height val=&quot;30&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HTML_AUTOSHAPE_INFO" val="&lt;ThreeDShapeInfo&gt;&lt;uuid val=&quot;{909E8BFC-12A5-4CFE-9B30-9D52B525FA6C}&quot;/&gt;&lt;isInvalidForFieldText val=&quot;0&quot;/&gt;&lt;Image&gt;&lt;filename val=&quot;C:\Users\CHABOW~1\AppData\Local\Temp\PR\data\asimages\{909E8BFC-12A5-4CFE-9B30-9D52B525FA6C}.png&quot;/&gt;&lt;left val=&quot;199&quot;/&gt;&lt;top val=&quot;137&quot;/&gt;&lt;width val=&quot;224&quot;/&gt;&lt;height val=&quot;270&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6.mp3"/>
  <p:tag name="HTML_SHAPEINFO" val="&lt;SlideThumbPath val=&quot;Slide6.PNG&quot;/&gt;"/>
  <p:tag name="PPSNARRATION" val="6,37911235,F:\ESS Training Module Updates (2017-2018)\Modules\HDSB+Asbestos+Management+Program+2016-2017_pptx\Media.ppcx"/>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quot;/&gt;&lt;isInvalidForFieldText val=&quot;0&quot;/&gt;&lt;Image&gt;&lt;filename val=&quot;C:\Users\Kevin\AppData\Local\Temp\PR\data\asimages\{31E21D6B-D403-4218-99D4-619AB36793F8}_6.png&quot;/&gt;&lt;left val=&quot;223&quot;/&gt;&lt;top val=&quot;19&quot;/&gt;&lt;width val=&quot;526&quot;/&gt;&lt;height val=&quot;59&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8&quot;/&gt;&lt;lineCharCount val=&quot;58&quot;/&gt;&lt;lineCharCount val=&quot;61&quot;/&gt;&lt;lineCharCount val=&quot;52&quot;/&gt;&lt;lineCharCount val=&quot;59&quot;/&gt;&lt;lineCharCount val=&quot;58&quot;/&gt;&lt;lineCharCount val=&quot;47&quot;/&gt;&lt;lineCharCount val=&quot;56&quot;/&gt;&lt;lineCharCount val=&quot;32&quot;/&gt;&lt;lineCharCount val=&quot;1&quot;/&gt;&lt;lineCharCount val=&quot;56&quot;/&gt;&lt;lineCharCount val=&quot;59&quot;/&gt;&lt;lineCharCount val=&quot;57&quot;/&gt;&lt;lineCharCount val=&quot;50&quot;/&gt;&lt;lineCharCount val=&quot;62&quot;/&gt;&lt;lineCharCount val=&quot;58&quot;/&gt;&lt;lineCharCount val=&quot;63&quot;/&gt;&lt;lineCharCount val=&quot;58&quot;/&gt;&lt;lineCharCount val=&quot;35&quot;/&gt;&lt;/TableIndex&gt;&lt;/ShapeTextInfo&gt;"/>
  <p:tag name="HTML_SHAPEINFO" val="&lt;ThreeDShapeInfo&gt;&lt;uuid val=&quot;&quot;/&gt;&lt;isInvalidForFieldText val=&quot;0&quot;/&gt;&lt;Image&gt;&lt;filename val=&quot;C:\Users\Kevin\AppData\Local\Temp\PR\data\asimages\{4A8AEA57-43A9-44F8-BED9-E17FFA6473CB}_6.png&quot;/&gt;&lt;left val=&quot;235&quot;/&gt;&lt;top val=&quot;71&quot;/&gt;&lt;width val=&quot;485&quot;/&gt;&lt;height val=&quot;360&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84D224DE-6FAE-4997-90A1-14A139346D4A}_6.png&quot;/&gt;&lt;left val=&quot;418&quot;/&gt;&lt;top val=&quot;500&quot;/&gt;&lt;width val=&quot;236&quot;/&gt;&lt;height val=&quot;3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7.mp3"/>
  <p:tag name="HTML_SHAPEINFO" val="&lt;SlideThumbPath val=&quot;Slide7.PNG&quot;/&gt;"/>
  <p:tag name="PPSNARRATION" val="7,37911235,F:\ESS Training Module Updates (2017-2018)\Modules\HDSB+Asbestos+Management+Program+2016-2017_pptx\Media.ppcx"/>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1949140F-FBEC-4D58-8D50-FE2BE34F2E40}&quot;/&gt;&lt;isInvalidForFieldText val=&quot;1&quot;/&gt;&lt;Image&gt;&lt;filename val=&quot;C:\Users\Kevin\AppData\Local\Temp\PR\data\asimages\{1949140F-FBEC-4D58-8D50-FE2BE34F2E40}_LtOfSld1.png&quot;/&gt;&lt;left val=&quot;-3&quot;/&gt;&lt;top val=&quot;348&quot;/&gt;&lt;width val=&quot;724&quot;/&gt;&lt;height val=&quot;191&quot;/&gt;&lt;hasText val=&quot;0&quot;/&gt;&lt;/Image&gt;&lt;Image&gt;&lt;filename val=&quot;C:\Users\Kevin\AppData\Local\Temp\PR\data\asimages\{1949140F-FBEC-4D58-8D50-FE2BE34F2E40}_MtorLt_text.png&quot;/&gt;&lt;left val=&quot;-3&quot;/&gt;&lt;top val=&quot;348&quot;/&gt;&lt;width val=&quot;724&quot;/&gt;&lt;height val=&quot;191&quot;/&gt;&lt;hasText val=&quot;1&quot;/&gt;&lt;/Image&gt;&lt;/ThreeDShape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0&quot;/&gt;&lt;lineCharCount val=&quot;23&quot;/&gt;&lt;lineCharCount val=&quot;11&quot;/&gt;&lt;/TableIndex&gt;&lt;/ShapeTextInfo&gt;"/>
  <p:tag name="HTML_SHAPEINFO" val="&lt;ThreeDShapeInfo&gt;&lt;uuid val=&quot;&quot;/&gt;&lt;isInvalidForFieldText val=&quot;0&quot;/&gt;&lt;Image&gt;&lt;filename val=&quot;C:\Users\Kevin\AppData\Local\Temp\PR\data\asimages\{A08DDACD-0862-463D-B5E5-5786F41B928D}_7.png&quot;/&gt;&lt;left val=&quot;312&quot;/&gt;&lt;top val=&quot;5&quot;/&gt;&lt;width val=&quot;400&quot;/&gt;&lt;height val=&quot;113&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9&quot;/&gt;&lt;lineCharCount val=&quot;63&quot;/&gt;&lt;lineCharCount val=&quot;52&quot;/&gt;&lt;lineCharCount val=&quot;62&quot;/&gt;&lt;lineCharCount val=&quot;44&quot;/&gt;&lt;lineCharCount val=&quot;1&quot;/&gt;&lt;lineCharCount val=&quot;58&quot;/&gt;&lt;lineCharCount val=&quot;61&quot;/&gt;&lt;lineCharCount val=&quot;63&quot;/&gt;&lt;lineCharCount val=&quot;12&quot;/&gt;&lt;lineCharCount val=&quot;1&quot;/&gt;&lt;lineCharCount val=&quot;59&quot;/&gt;&lt;lineCharCount val=&quot;58&quot;/&gt;&lt;lineCharCount val=&quot;59&quot;/&gt;&lt;lineCharCount val=&quot;60&quot;/&gt;&lt;lineCharCount val=&quot;59&quot;/&gt;&lt;lineCharCount val=&quot;61&quot;/&gt;&lt;lineCharCount val=&quot;1&quot;/&gt;&lt;lineCharCount val=&quot;1&quot;/&gt;&lt;lineCharCount val=&quot;1&quot;/&gt;&lt;/TableIndex&gt;&lt;/ShapeTextInfo&gt;"/>
  <p:tag name="HTML_SHAPEINFO" val="&lt;ThreeDShapeInfo&gt;&lt;uuid val=&quot;&quot;/&gt;&lt;isInvalidForFieldText val=&quot;0&quot;/&gt;&lt;Image&gt;&lt;filename val=&quot;C:\Users\Kevin\AppData\Local\Temp\PR\data\asimages\{034C307A-C97A-43EE-ACA6-C445503830EF}_7.png&quot;/&gt;&lt;left val=&quot;217&quot;/&gt;&lt;top val=&quot;123&quot;/&gt;&lt;width val=&quot;493&quot;/&gt;&lt;height val=&quot;340&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1D3C4068-1344-4378-9B30-D2EEABFDE7DF}_7.png&quot;/&gt;&lt;left val=&quot;418&quot;/&gt;&lt;top val=&quot;500&quot;/&gt;&lt;width val=&quot;236&quot;/&gt;&lt;height val=&quot;30&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8.mp3"/>
  <p:tag name="HTML_SHAPEINFO" val="&lt;SlideThumbPath val=&quot;Slide8.PNG&quot;/&gt;"/>
  <p:tag name="PPSNARRATION" val="8,37911235,F:\ESS Training Module Updates (2017-2018)\Modules\HDSB+Asbestos+Management+Program+2016-2017_pptx\Media.ppcx"/>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78&quot;/&gt;&lt;lineCharCount val=&quot;73&quot;/&gt;&lt;lineCharCount val=&quot;81&quot;/&gt;&lt;lineCharCount val=&quot;78&quot;/&gt;&lt;lineCharCount val=&quot;73&quot;/&gt;&lt;lineCharCount val=&quot;12&quot;/&gt;&lt;lineCharCount val=&quot;19&quot;/&gt;&lt;lineCharCount val=&quot;23&quot;/&gt;&lt;lineCharCount val=&quot;1&quot;/&gt;&lt;lineCharCount val=&quot;76&quot;/&gt;&lt;lineCharCount val=&quot;73&quot;/&gt;&lt;lineCharCount val=&quot;76&quot;/&gt;&lt;lineCharCount val=&quot;74&quot;/&gt;&lt;lineCharCount val=&quot;58&quot;/&gt;&lt;lineCharCount val=&quot;17&quot;/&gt;&lt;lineCharCount val=&quot;67&quot;/&gt;&lt;/TableIndex&gt;&lt;/ShapeTextInfo&gt;"/>
  <p:tag name="HTML_SHAPEINFO" val="&lt;ThreeDShapeInfo&gt;&lt;uuid val=&quot;&quot;/&gt;&lt;isInvalidForFieldText val=&quot;0&quot;/&gt;&lt;Image&gt;&lt;filename val=&quot;C:\Users\Kevin\AppData\Local\Temp\PR\data\asimages\{AFA14457-5999-4EB2-B0D6-9F856A7FE54D}_8.png&quot;/&gt;&lt;left val=&quot;37&quot;/&gt;&lt;top val=&quot;119&quot;/&gt;&lt;width val=&quot;629&quot;/&gt;&lt;height val=&quot;343&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7F5FA46F-68D7-40DC-B787-9AC7F240E62C}_8.png&quot;/&gt;&lt;left val=&quot;418&quot;/&gt;&lt;top val=&quot;500&quot;/&gt;&lt;width val=&quot;236&quot;/&gt;&lt;height val=&quot;30&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9.mp3"/>
  <p:tag name="HTML_SHAPEINFO" val="&lt;SlideThumbPath val=&quot;Slide9.PNG&quot;/&gt;"/>
  <p:tag name="PPSNARRATION" val="9,37911235,F:\ESS Training Module Updates (2017-2018)\Modules\HDSB+Asbestos+Management+Program+2016-2017_pptx\Media.ppcx"/>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8&quot;/&gt;&lt;lineCharCount val=&quot;61&quot;/&gt;&lt;lineCharCount val=&quot;59&quot;/&gt;&lt;lineCharCount val=&quot;62&quot;/&gt;&lt;lineCharCount val=&quot;64&quot;/&gt;&lt;lineCharCount val=&quot;60&quot;/&gt;&lt;lineCharCount val=&quot;24&quot;/&gt;&lt;lineCharCount val=&quot;16&quot;/&gt;&lt;lineCharCount val=&quot;58&quot;/&gt;&lt;lineCharCount val=&quot;9&quot;/&gt;&lt;/TableIndex&gt;&lt;/ShapeTextInfo&gt;"/>
  <p:tag name="HTML_SHAPEINFO" val="&lt;ThreeDShapeInfo&gt;&lt;uuid val=&quot;&quot;/&gt;&lt;isInvalidForFieldText val=&quot;0&quot;/&gt;&lt;Image&gt;&lt;filename val=&quot;C:\Users\Kevin\AppData\Local\Temp\PR\data\asimages\{AE78B156-6CA4-4527-AEBE-0902FE90C040}_9.png&quot;/&gt;&lt;left val=&quot;11&quot;/&gt;&lt;top val=&quot;128&quot;/&gt;&lt;width val=&quot;570&quot;/&gt;&lt;height val=&quot;297&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Kevin\AppData\Local\Temp\PR\data\asimages\{88334DD7-CBC8-4F64-A261-D50A074792B3}_9.png&quot;/&gt;&lt;left val=&quot;418&quot;/&gt;&lt;top val=&quot;500&quot;/&gt;&lt;width val=&quot;236&quot;/&gt;&lt;height val=&quot;30&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PSNARRATIONPROPS" val="F:\MY training videos\Asbestos NEW\Audio 2\Slide 10.mp3"/>
  <p:tag name="HTML_SHAPEINFO" val="&lt;SlideThumbPath val=&quot;Slide10.PNG&quot;/&gt;"/>
  <p:tag name="PPSNARRATION" val="10,37911235,F:\ESS Training Module Updates (2017-2018)\Modules\HDSB+Asbestos+Management+Program+2016-2017_pptx\Media.ppcx"/>
</p:tagLst>
</file>

<file path=ppt/theme/theme1.xml><?xml version="1.0" encoding="utf-8"?>
<a:theme xmlns:a="http://schemas.openxmlformats.org/drawingml/2006/main" name="PresenterMedia.com Animated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erMedia.com Static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erMedia.com Animated Alternate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erMedia.com Static Alternate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9035</TotalTime>
  <Words>1731</Words>
  <Application>Microsoft Office PowerPoint</Application>
  <PresentationFormat>On-screen Show (4:3)</PresentationFormat>
  <Paragraphs>110</Paragraphs>
  <Slides>28</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28</vt:i4>
      </vt:variant>
    </vt:vector>
  </HeadingPairs>
  <TitlesOfParts>
    <vt:vector size="36" baseType="lpstr">
      <vt:lpstr>Arial</vt:lpstr>
      <vt:lpstr>Calibri</vt:lpstr>
      <vt:lpstr>Franklin Gothic Heavy</vt:lpstr>
      <vt:lpstr>Segoe UI</vt:lpstr>
      <vt:lpstr>PresenterMedia.com Animated Theme</vt:lpstr>
      <vt:lpstr>2_PresenterMedia.com Static Theme</vt:lpstr>
      <vt:lpstr>1_PresenterMedia.com Animated Alternate Theme</vt:lpstr>
      <vt:lpstr>PresenterMedia.com Static Alternate Theme</vt:lpstr>
      <vt:lpstr>HDSB Asbestos Management Program</vt:lpstr>
      <vt:lpstr>HDSB Asbestos Management</vt:lpstr>
      <vt:lpstr>Asbestos in School Buildings</vt:lpstr>
      <vt:lpstr>Asbestos in School Buildings</vt:lpstr>
      <vt:lpstr>Asbestos in School Buildings</vt:lpstr>
      <vt:lpstr>Asbestos in School Buildings: Inventory</vt:lpstr>
      <vt:lpstr>Asbestos in School Buildings: Regular Inspection and Maintenance</vt:lpstr>
      <vt:lpstr>PowerPoint Presentation</vt:lpstr>
      <vt:lpstr>PowerPoint Presentation</vt:lpstr>
      <vt:lpstr>PowerPoint Presentation</vt:lpstr>
      <vt:lpstr>HDSB Asbestos Management</vt:lpstr>
      <vt:lpstr>PowerPoint Presentation</vt:lpstr>
      <vt:lpstr>Surveys</vt:lpstr>
      <vt:lpstr>The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Inspections</vt:lpstr>
      <vt:lpstr>PowerPoint Presentation</vt:lpstr>
      <vt:lpstr>Reporting</vt:lpstr>
      <vt:lpstr>Need more Information?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Kevin</cp:lastModifiedBy>
  <cp:revision>314</cp:revision>
  <dcterms:created xsi:type="dcterms:W3CDTF">2010-11-24T18:19:10Z</dcterms:created>
  <dcterms:modified xsi:type="dcterms:W3CDTF">2017-08-25T16:17:39Z</dcterms:modified>
</cp:coreProperties>
</file>